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ls" ContentType="application/vnd.ms-exce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2D36C8-0689-4C23-84AC-5E3BC6C81F2A}" type="datetimeFigureOut">
              <a:rPr lang="pl-PL" smtClean="0"/>
              <a:pPr/>
              <a:t>2010-09-18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3BF220-F2BF-49F5-BB5C-6B3F17C07275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7E944-FE17-4BE0-B770-C501F053DBF2}" type="slidenum">
              <a:rPr lang="pl-PL" smtClean="0"/>
              <a:pPr/>
              <a:t>2</a:t>
            </a:fld>
            <a:endParaRPr 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7E944-FE17-4BE0-B770-C501F053DBF2}" type="slidenum">
              <a:rPr lang="pl-PL" smtClean="0"/>
              <a:pPr/>
              <a:t>3</a:t>
            </a:fld>
            <a:endParaRPr 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7E944-FE17-4BE0-B770-C501F053DBF2}" type="slidenum">
              <a:rPr lang="pl-PL" smtClean="0"/>
              <a:pPr/>
              <a:t>4</a:t>
            </a:fld>
            <a:endParaRPr lang="pl-P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A7098-DC30-492A-A97A-26EE13630DCD}" type="slidenum">
              <a:rPr lang="pl-PL" smtClean="0"/>
              <a:pPr/>
              <a:t>5</a:t>
            </a:fld>
            <a:endParaRPr lang="pl-P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7E944-FE17-4BE0-B770-C501F053DBF2}" type="slidenum">
              <a:rPr lang="pl-PL" smtClean="0"/>
              <a:pPr/>
              <a:t>6</a:t>
            </a:fld>
            <a:endParaRPr lang="pl-P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395E7-91C3-4350-AEE1-6A8A44C25933}" type="slidenum">
              <a:rPr lang="pl-PL" smtClean="0"/>
              <a:pPr/>
              <a:t>7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1520731"/>
            <a:ext cx="9144000" cy="3435579"/>
          </a:xfrm>
          <a:custGeom>
            <a:avLst/>
            <a:gdLst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19794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7466" y="25350"/>
                  <a:pt x="0" y="19794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28000"/>
                  <a:satMod val="2000000"/>
                  <a:alpha val="30000"/>
                </a:schemeClr>
              </a:gs>
              <a:gs pos="35000">
                <a:schemeClr val="bg2">
                  <a:shade val="100000"/>
                  <a:satMod val="600000"/>
                  <a:alpha val="0"/>
                </a:schemeClr>
              </a:gs>
            </a:gsLst>
            <a:lin ang="54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02920" y="2775745"/>
            <a:ext cx="8229600" cy="2167128"/>
          </a:xfrm>
        </p:spPr>
        <p:txBody>
          <a:bodyPr tIns="0" bIns="0" anchor="t"/>
          <a:lstStyle>
            <a:lvl1pPr>
              <a:defRPr sz="5000" cap="all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  <a:reflection blurRad="12000" stA="25000" endPos="49000" dist="5000" dir="5400000" sy="-100000" algn="bl" rotWithShape="0"/>
                </a:effectLst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00064" y="1559720"/>
            <a:ext cx="5105400" cy="1219200"/>
          </a:xfrm>
        </p:spPr>
        <p:txBody>
          <a:bodyPr lIns="0" tIns="0" rIns="0" bIns="0" anchor="b"/>
          <a:lstStyle>
            <a:lvl1pPr marL="0" indent="0" algn="l">
              <a:buNone/>
              <a:defRPr sz="19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6A7CF-B56D-4A2D-8AD9-4E5D24E26CFA}" type="datetimeFigureOut">
              <a:rPr lang="pl-PL" smtClean="0"/>
              <a:pPr/>
              <a:t>2010-09-18</a:t>
            </a:fld>
            <a:endParaRPr lang="pl-P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89DF7-CD84-4C29-BD5A-2A27B18025A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6A7CF-B56D-4A2D-8AD9-4E5D24E26CFA}" type="datetimeFigureOut">
              <a:rPr lang="pl-PL" smtClean="0"/>
              <a:pPr/>
              <a:t>2010-09-18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89DF7-CD84-4C29-BD5A-2A27B18025A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6A7CF-B56D-4A2D-8AD9-4E5D24E26CFA}" type="datetimeFigureOut">
              <a:rPr lang="pl-PL" smtClean="0"/>
              <a:pPr/>
              <a:t>2010-09-18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89DF7-CD84-4C29-BD5A-2A27B18025A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888" y="182563"/>
            <a:ext cx="8347075" cy="12827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04825" y="1731963"/>
            <a:ext cx="8339138" cy="4435475"/>
          </a:xfrm>
        </p:spPr>
        <p:txBody>
          <a:bodyPr/>
          <a:lstStyle/>
          <a:p>
            <a:pPr lvl="0"/>
            <a:endParaRPr lang="de-CH" noProof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6A7CF-B56D-4A2D-8AD9-4E5D24E26CFA}" type="datetimeFigureOut">
              <a:rPr lang="pl-PL" smtClean="0"/>
              <a:pPr/>
              <a:t>2010-09-18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89DF7-CD84-4C29-BD5A-2A27B18025A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990600"/>
            <a:ext cx="7772400" cy="1362456"/>
          </a:xfrm>
        </p:spPr>
        <p:txBody>
          <a:bodyPr>
            <a:noAutofit/>
          </a:bodyPr>
          <a:lstStyle>
            <a:lvl1pPr algn="l">
              <a:buNone/>
              <a:defRPr sz="4800" b="1" cap="none" baseline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352677"/>
            <a:ext cx="7772400" cy="1509712"/>
          </a:xfrm>
        </p:spPr>
        <p:txBody>
          <a:bodyPr anchor="t"/>
          <a:lstStyle>
            <a:lvl1pPr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6A7CF-B56D-4A2D-8AD9-4E5D24E26CFA}" type="datetimeFigureOut">
              <a:rPr lang="pl-PL" smtClean="0"/>
              <a:pPr/>
              <a:t>2010-09-18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89DF7-CD84-4C29-BD5A-2A27B18025A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 tIns="9144" bIns="9144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6A7CF-B56D-4A2D-8AD9-4E5D24E26CFA}" type="datetimeFigureOut">
              <a:rPr lang="pl-PL" smtClean="0"/>
              <a:pPr/>
              <a:t>2010-09-18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89DF7-CD84-4C29-BD5A-2A27B18025A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 tIns="9144" bIns="9144" anchor="b"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12168"/>
            <a:ext cx="4040188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8000" dist="38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2112168"/>
            <a:ext cx="4041775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667000"/>
            <a:ext cx="4040188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67000"/>
            <a:ext cx="4041775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6A7CF-B56D-4A2D-8AD9-4E5D24E26CFA}" type="datetimeFigureOut">
              <a:rPr lang="pl-PL" smtClean="0"/>
              <a:pPr/>
              <a:t>2010-09-18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89DF7-CD84-4C29-BD5A-2A27B18025A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  <a:effectLst/>
        </p:spPr>
        <p:txBody>
          <a:bodyPr tIns="9144" bIns="9144" anchor="b"/>
          <a:lstStyle>
            <a:lvl1pPr>
              <a:defRPr sz="4800" cap="none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6A7CF-B56D-4A2D-8AD9-4E5D24E26CFA}" type="datetimeFigureOut">
              <a:rPr lang="pl-PL" smtClean="0"/>
              <a:pPr/>
              <a:t>2010-09-18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89DF7-CD84-4C29-BD5A-2A27B18025A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6A7CF-B56D-4A2D-8AD9-4E5D24E26CFA}" type="datetimeFigureOut">
              <a:rPr lang="pl-PL" smtClean="0"/>
              <a:pPr/>
              <a:t>2010-09-18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89DF7-CD84-4C29-BD5A-2A27B18025A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40"/>
            <a:ext cx="8229600" cy="914400"/>
          </a:xfrm>
        </p:spPr>
        <p:txBody>
          <a:bodyPr tIns="0" bIns="0" anchor="b"/>
          <a:lstStyle>
            <a:lvl1pPr algn="l">
              <a:buNone/>
              <a:defRPr sz="5000" b="1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133856"/>
            <a:ext cx="2590800" cy="5181600"/>
          </a:xfrm>
        </p:spPr>
        <p:txBody>
          <a:bodyPr lIns="45720" tIns="45720" rIns="0"/>
          <a:lstStyle>
            <a:lvl1pPr marL="0" indent="0">
              <a:spcBef>
                <a:spcPts val="300"/>
              </a:spcBef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133472"/>
            <a:ext cx="5257800" cy="5191128"/>
          </a:xfrm>
        </p:spPr>
        <p:txBody>
          <a:bodyPr/>
          <a:lstStyle>
            <a:lvl1pPr algn="l">
              <a:defRPr sz="3000"/>
            </a:lvl1pPr>
            <a:lvl2pPr algn="l">
              <a:defRPr sz="2800"/>
            </a:lvl2pPr>
            <a:lvl3pPr algn="l">
              <a:defRPr sz="2400"/>
            </a:lvl3pPr>
            <a:lvl4pPr algn="l">
              <a:defRPr sz="2000"/>
            </a:lvl4pPr>
            <a:lvl5pPr algn="l">
              <a:defRPr sz="2000"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6A7CF-B56D-4A2D-8AD9-4E5D24E26CFA}" type="datetimeFigureOut">
              <a:rPr lang="pl-PL" smtClean="0"/>
              <a:pPr/>
              <a:t>2010-09-18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89DF7-CD84-4C29-BD5A-2A27B18025A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240" y="1981200"/>
            <a:ext cx="3429000" cy="522288"/>
          </a:xfrm>
        </p:spPr>
        <p:txBody>
          <a:bodyPr tIns="0" bIns="0" anchor="b"/>
          <a:lstStyle>
            <a:lvl1pPr algn="r">
              <a:buNone/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93368" y="1066800"/>
            <a:ext cx="4572000" cy="4572000"/>
          </a:xfrm>
          <a:solidFill>
            <a:schemeClr val="bg2">
              <a:shade val="75000"/>
            </a:schemeClr>
          </a:solidFill>
          <a:ln w="60325">
            <a:solidFill>
              <a:srgbClr val="FFFFFF"/>
            </a:solidFill>
            <a:miter lim="800000"/>
          </a:ln>
          <a:effectLst>
            <a:outerShdw blurRad="36195" dist="10000" dir="5400000" algn="tl" rotWithShape="0">
              <a:srgbClr val="000000">
                <a:alpha val="75000"/>
              </a:srgbClr>
            </a:outerShdw>
            <a:reflection stA="21000" endA="500" endPos="10000" dist="20000" dir="5400000" sy="-100000" algn="bl" rotWithShape="0"/>
          </a:effectLst>
        </p:spPr>
        <p:txBody>
          <a:bodyPr/>
          <a:lstStyle>
            <a:lvl1pPr>
              <a:buNone/>
              <a:defRPr sz="3200"/>
            </a:lvl1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6240" y="2543176"/>
            <a:ext cx="3429000" cy="914400"/>
          </a:xfrm>
        </p:spPr>
        <p:txBody>
          <a:bodyPr lIns="0" tIns="0" rIns="0" bIns="0" anchor="t"/>
          <a:lstStyle>
            <a:lvl1pPr indent="0" algn="r">
              <a:spcBef>
                <a:spcPts val="300"/>
              </a:spcBef>
              <a:buFontTx/>
              <a:buNone/>
              <a:defRPr sz="1400" baseline="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6A7CF-B56D-4A2D-8AD9-4E5D24E26CFA}" type="datetimeFigureOut">
              <a:rPr lang="pl-PL" smtClean="0"/>
              <a:pPr/>
              <a:t>2010-09-18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56350"/>
            <a:ext cx="533400" cy="365125"/>
          </a:xfrm>
        </p:spPr>
        <p:txBody>
          <a:bodyPr/>
          <a:lstStyle/>
          <a:p>
            <a:fld id="{B0789DF7-CD84-4C29-BD5A-2A27B18025A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1142899"/>
            <a:ext cx="9144000" cy="5562705"/>
          </a:xfrm>
          <a:custGeom>
            <a:avLst/>
            <a:gdLst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25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10056" y="24231"/>
                  <a:pt x="0" y="2025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55000"/>
                  <a:satMod val="1800000"/>
                  <a:alpha val="55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Flowchart: Document 7"/>
          <p:cNvSpPr/>
          <p:nvPr/>
        </p:nvSpPr>
        <p:spPr>
          <a:xfrm rot="10800000">
            <a:off x="1" y="1341133"/>
            <a:ext cx="9144000" cy="4480425"/>
          </a:xfrm>
          <a:custGeom>
            <a:avLst/>
            <a:gdLst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03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8684" y="24776"/>
                  <a:pt x="0" y="2003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40000"/>
                  <a:satMod val="1900000"/>
                  <a:alpha val="30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524000"/>
          </a:xfrm>
          <a:prstGeom prst="rect">
            <a:avLst/>
          </a:prstGeom>
        </p:spPr>
        <p:txBody>
          <a:bodyPr vert="horz" lIns="0" tIns="9144" rIns="0" bIns="9144" anchor="b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2179637"/>
            <a:ext cx="8229600" cy="4114800"/>
          </a:xfrm>
          <a:prstGeom prst="rect">
            <a:avLst/>
          </a:prstGeom>
        </p:spPr>
        <p:txBody>
          <a:bodyPr vert="horz" lIns="9144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981200" cy="365125"/>
          </a:xfrm>
          <a:prstGeom prst="rect">
            <a:avLst/>
          </a:prstGeom>
        </p:spPr>
        <p:txBody>
          <a:bodyPr vert="horz" anchor="b"/>
          <a:lstStyle>
            <a:lvl1pPr algn="ctr">
              <a:defRPr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656A7CF-B56D-4A2D-8AD9-4E5D24E26CFA}" type="datetimeFigureOut">
              <a:rPr lang="pl-PL" smtClean="0"/>
              <a:pPr/>
              <a:t>2010-09-18</a:t>
            </a:fld>
            <a:endParaRPr lang="pl-P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0" anchor="b"/>
          <a:lstStyle>
            <a:lvl1pPr algn="l">
              <a:defRPr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356350"/>
            <a:ext cx="533400" cy="365125"/>
          </a:xfrm>
          <a:prstGeom prst="rect">
            <a:avLst/>
          </a:prstGeom>
        </p:spPr>
        <p:txBody>
          <a:bodyPr vert="horz" lIns="91440" rIns="0" anchor="b"/>
          <a:lstStyle>
            <a:lvl1pPr algn="r">
              <a:defRPr sz="14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0789DF7-CD84-4C29-BD5A-2A27B18025AA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sz="4800" b="1" kern="1200">
          <a:ln w="500">
            <a:solidFill>
              <a:schemeClr val="tx2">
                <a:shade val="20000"/>
                <a:satMod val="350000"/>
              </a:schemeClr>
            </a:solidFill>
          </a:ln>
          <a:solidFill>
            <a:schemeClr val="tx2">
              <a:tint val="100000"/>
              <a:satMod val="250000"/>
            </a:schemeClr>
          </a:solidFill>
          <a:effectLst>
            <a:outerShdw blurRad="30000" dist="30000" dir="2700000" algn="tl" rotWithShape="0">
              <a:schemeClr val="bg2">
                <a:shade val="45000"/>
                <a:satMod val="150000"/>
                <a:alpha val="9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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30936" indent="-27432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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23544" indent="-274320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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2860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22860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73352" indent="-22860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11096" indent="-228600" algn="l" rtl="0" eaLnBrk="1" latinLnBrk="0" hangingPunct="1">
        <a:spcBef>
          <a:spcPct val="20000"/>
        </a:spcBef>
        <a:buClr>
          <a:schemeClr val="tx2"/>
        </a:buClr>
        <a:buFont typeface="Wingdings 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21408" indent="-182880" algn="l" rtl="0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22576" indent="-182880" algn="l" rtl="0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Arkusz_programu_Microsoft_Office_Excel_97_20031.xls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Arkusz_programu_Microsoft_Office_Excel_97_20032.xls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png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Kogo leczyć?</a:t>
            </a:r>
            <a:endParaRPr lang="pl-P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ytuł 1"/>
          <p:cNvSpPr>
            <a:spLocks noGrp="1"/>
          </p:cNvSpPr>
          <p:nvPr>
            <p:ph type="title" idx="4294967295"/>
          </p:nvPr>
        </p:nvSpPr>
        <p:spPr>
          <a:xfrm>
            <a:off x="428625" y="214313"/>
            <a:ext cx="8229600" cy="1398587"/>
          </a:xfrm>
        </p:spPr>
        <p:txBody>
          <a:bodyPr lIns="0" rIns="0" bIns="0" anchor="b">
            <a:normAutofit fontScale="90000"/>
          </a:bodyPr>
          <a:lstStyle/>
          <a:p>
            <a:r>
              <a:rPr lang="en-US" sz="2400" u="sng"/>
              <a:t>BOS-2: </a:t>
            </a:r>
            <a:r>
              <a:rPr lang="pl-PL" sz="2400" b="0"/>
              <a:t>10-letnie ryzyko złamań osteoporotycznych </a:t>
            </a:r>
            <a:br>
              <a:rPr lang="pl-PL" sz="2400" b="0"/>
            </a:br>
            <a:r>
              <a:rPr lang="en-US" sz="2400" b="0"/>
              <a:t>(</a:t>
            </a:r>
            <a:r>
              <a:rPr lang="pl-PL" sz="2400" b="0"/>
              <a:t>szyjka kości udowej</a:t>
            </a:r>
            <a:r>
              <a:rPr lang="en-US" sz="2400" b="0"/>
              <a:t>, </a:t>
            </a:r>
            <a:r>
              <a:rPr lang="pl-PL" sz="2400" b="0"/>
              <a:t>kręgosłupa</a:t>
            </a:r>
            <a:r>
              <a:rPr lang="en-US" sz="2400" b="0"/>
              <a:t>, </a:t>
            </a:r>
            <a:r>
              <a:rPr lang="pl-PL" sz="2400" b="0"/>
              <a:t>przedramienia)</a:t>
            </a:r>
            <a:r>
              <a:rPr lang="en-US" sz="2400" b="0"/>
              <a:t> </a:t>
            </a:r>
            <a:r>
              <a:rPr lang="pl-PL" sz="2400" b="0"/>
              <a:t/>
            </a:r>
            <a:br>
              <a:rPr lang="pl-PL" sz="2400" b="0"/>
            </a:br>
            <a:r>
              <a:rPr lang="pl-PL" sz="2400" b="0"/>
              <a:t>Polskie kobiety </a:t>
            </a:r>
            <a:r>
              <a:rPr lang="en-US" sz="2400" b="0"/>
              <a:t>11.8% </a:t>
            </a:r>
            <a:r>
              <a:rPr lang="pl-PL" sz="2400" b="0"/>
              <a:t> i bez </a:t>
            </a:r>
            <a:r>
              <a:rPr lang="en-US" sz="2400" b="0"/>
              <a:t>11.0% BMD </a:t>
            </a:r>
            <a:r>
              <a:rPr lang="pl-PL" sz="2400" b="0"/>
              <a:t> za pomocą metody F</a:t>
            </a:r>
            <a:r>
              <a:rPr lang="en-US" sz="2400" b="0"/>
              <a:t>RAX™</a:t>
            </a:r>
            <a:endParaRPr lang="pl-PL" sz="2400" b="0"/>
          </a:p>
        </p:txBody>
      </p:sp>
      <p:graphicFrame>
        <p:nvGraphicFramePr>
          <p:cNvPr id="102403" name="Symbol zastępczy zawartości 3"/>
          <p:cNvGraphicFramePr>
            <a:graphicFrameLocks noGrp="1"/>
          </p:cNvGraphicFramePr>
          <p:nvPr>
            <p:ph idx="4294967295"/>
          </p:nvPr>
        </p:nvGraphicFramePr>
        <p:xfrm>
          <a:off x="460375" y="1879600"/>
          <a:ext cx="8445500" cy="4398963"/>
        </p:xfrm>
        <a:graphic>
          <a:graphicData uri="http://schemas.openxmlformats.org/presentationml/2006/ole">
            <p:oleObj spid="_x0000_s1026" r:id="rId4" imgW="8443692" imgH="4401693" progId="Excel.Shee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ytuł 1"/>
          <p:cNvSpPr>
            <a:spLocks noGrp="1"/>
          </p:cNvSpPr>
          <p:nvPr>
            <p:ph type="title" idx="4294967295"/>
          </p:nvPr>
        </p:nvSpPr>
        <p:spPr>
          <a:xfrm>
            <a:off x="428625" y="214313"/>
            <a:ext cx="8229600" cy="1398587"/>
          </a:xfrm>
        </p:spPr>
        <p:txBody>
          <a:bodyPr lIns="0" rIns="0" bIns="0" anchor="b"/>
          <a:lstStyle/>
          <a:p>
            <a:r>
              <a:rPr lang="en-US" sz="2400" u="sng"/>
              <a:t>BOS-2: </a:t>
            </a:r>
            <a:r>
              <a:rPr lang="pl-PL" sz="2400" u="sng"/>
              <a:t>10-letnie prawdopodobieństwo złamania szyjki kości udowej wśród polskich kobiet</a:t>
            </a:r>
            <a:br>
              <a:rPr lang="pl-PL" sz="2400" u="sng"/>
            </a:br>
            <a:r>
              <a:rPr lang="pl-PL" sz="2400"/>
              <a:t> z (</a:t>
            </a:r>
            <a:r>
              <a:rPr lang="en-US" sz="2400" b="0"/>
              <a:t>3.1%) </a:t>
            </a:r>
            <a:r>
              <a:rPr lang="pl-PL" sz="2400" b="0"/>
              <a:t>i bez</a:t>
            </a:r>
            <a:r>
              <a:rPr lang="en-US" sz="2400" b="0"/>
              <a:t> (2.8%) BMD </a:t>
            </a:r>
            <a:r>
              <a:rPr lang="pl-PL" sz="2400" b="0"/>
              <a:t>przy pomocy</a:t>
            </a:r>
            <a:r>
              <a:rPr lang="en-US" sz="2400" b="0"/>
              <a:t> FRAX™</a:t>
            </a:r>
            <a:endParaRPr lang="pl-PL" sz="2400" b="0"/>
          </a:p>
        </p:txBody>
      </p:sp>
      <p:graphicFrame>
        <p:nvGraphicFramePr>
          <p:cNvPr id="103427" name="Symbol zastępczy zawartości 3"/>
          <p:cNvGraphicFramePr>
            <a:graphicFrameLocks noGrp="1"/>
          </p:cNvGraphicFramePr>
          <p:nvPr>
            <p:ph idx="4294967295"/>
          </p:nvPr>
        </p:nvGraphicFramePr>
        <p:xfrm>
          <a:off x="460375" y="1879600"/>
          <a:ext cx="8445500" cy="4398963"/>
        </p:xfrm>
        <a:graphic>
          <a:graphicData uri="http://schemas.openxmlformats.org/presentationml/2006/ole">
            <p:oleObj spid="_x0000_s2050" r:id="rId4" imgW="8443692" imgH="4401693" progId="Excel.Shee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16013" y="228600"/>
            <a:ext cx="7848600" cy="1143000"/>
          </a:xfrm>
        </p:spPr>
        <p:txBody>
          <a:bodyPr/>
          <a:lstStyle/>
          <a:p>
            <a:r>
              <a:rPr lang="pl-PL" sz="3600"/>
              <a:t>Różne progi interwencji leczniczej</a:t>
            </a:r>
          </a:p>
        </p:txBody>
      </p:sp>
      <p:graphicFrame>
        <p:nvGraphicFramePr>
          <p:cNvPr id="99331" name="Object 3"/>
          <p:cNvGraphicFramePr>
            <a:graphicFrameLocks noChangeAspect="1"/>
          </p:cNvGraphicFramePr>
          <p:nvPr>
            <p:ph idx="1"/>
          </p:nvPr>
        </p:nvGraphicFramePr>
        <p:xfrm>
          <a:off x="457200" y="1557338"/>
          <a:ext cx="8229600" cy="4495800"/>
        </p:xfrm>
        <a:graphic>
          <a:graphicData uri="http://schemas.openxmlformats.org/presentationml/2006/ole">
            <p:oleObj spid="_x0000_s3074" name="Wykres" r:id="rId4" imgW="8229600" imgH="4495710" progId="MSGraph.Chart.8">
              <p:embed followColorScheme="full"/>
            </p:oleObj>
          </a:graphicData>
        </a:graphic>
      </p:graphicFrame>
      <p:sp>
        <p:nvSpPr>
          <p:cNvPr id="99332" name="Freeform 4"/>
          <p:cNvSpPr>
            <a:spLocks/>
          </p:cNvSpPr>
          <p:nvPr/>
        </p:nvSpPr>
        <p:spPr bwMode="auto">
          <a:xfrm>
            <a:off x="1065213" y="2205038"/>
            <a:ext cx="7519987" cy="3184525"/>
          </a:xfrm>
          <a:custGeom>
            <a:avLst/>
            <a:gdLst/>
            <a:ahLst/>
            <a:cxnLst>
              <a:cxn ang="0">
                <a:pos x="949" y="1627"/>
              </a:cxn>
              <a:cxn ang="0">
                <a:pos x="955" y="1505"/>
              </a:cxn>
              <a:cxn ang="0">
                <a:pos x="1884" y="1518"/>
              </a:cxn>
              <a:cxn ang="0">
                <a:pos x="1891" y="1112"/>
              </a:cxn>
              <a:cxn ang="0">
                <a:pos x="2832" y="1110"/>
              </a:cxn>
              <a:cxn ang="0">
                <a:pos x="2839" y="881"/>
              </a:cxn>
              <a:cxn ang="0">
                <a:pos x="3774" y="881"/>
              </a:cxn>
              <a:cxn ang="0">
                <a:pos x="3768" y="7"/>
              </a:cxn>
              <a:cxn ang="0">
                <a:pos x="4737" y="0"/>
              </a:cxn>
              <a:cxn ang="0">
                <a:pos x="4723" y="1999"/>
              </a:cxn>
              <a:cxn ang="0">
                <a:pos x="0" y="2006"/>
              </a:cxn>
              <a:cxn ang="0">
                <a:pos x="7" y="1633"/>
              </a:cxn>
              <a:cxn ang="0">
                <a:pos x="949" y="1627"/>
              </a:cxn>
            </a:cxnLst>
            <a:rect l="0" t="0" r="r" b="b"/>
            <a:pathLst>
              <a:path w="4737" h="2006">
                <a:moveTo>
                  <a:pt x="949" y="1627"/>
                </a:moveTo>
                <a:lnTo>
                  <a:pt x="955" y="1505"/>
                </a:lnTo>
                <a:lnTo>
                  <a:pt x="1884" y="1518"/>
                </a:lnTo>
                <a:lnTo>
                  <a:pt x="1891" y="1112"/>
                </a:lnTo>
                <a:lnTo>
                  <a:pt x="2832" y="1110"/>
                </a:lnTo>
                <a:lnTo>
                  <a:pt x="2839" y="881"/>
                </a:lnTo>
                <a:lnTo>
                  <a:pt x="3774" y="881"/>
                </a:lnTo>
                <a:lnTo>
                  <a:pt x="3768" y="7"/>
                </a:lnTo>
                <a:lnTo>
                  <a:pt x="4737" y="0"/>
                </a:lnTo>
                <a:lnTo>
                  <a:pt x="4723" y="1999"/>
                </a:lnTo>
                <a:lnTo>
                  <a:pt x="0" y="2006"/>
                </a:lnTo>
                <a:lnTo>
                  <a:pt x="7" y="1633"/>
                </a:lnTo>
                <a:lnTo>
                  <a:pt x="949" y="1627"/>
                </a:lnTo>
                <a:close/>
              </a:path>
            </a:pathLst>
          </a:custGeom>
          <a:solidFill>
            <a:srgbClr val="FFFF00"/>
          </a:solidFill>
          <a:ln w="19050">
            <a:solidFill>
              <a:srgbClr val="FFFF00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99333" name="Freeform 5"/>
          <p:cNvSpPr>
            <a:spLocks/>
          </p:cNvSpPr>
          <p:nvPr/>
        </p:nvSpPr>
        <p:spPr bwMode="auto">
          <a:xfrm>
            <a:off x="1065213" y="1860550"/>
            <a:ext cx="7508875" cy="2925763"/>
          </a:xfrm>
          <a:custGeom>
            <a:avLst/>
            <a:gdLst/>
            <a:ahLst/>
            <a:cxnLst>
              <a:cxn ang="0">
                <a:pos x="0" y="1837"/>
              </a:cxn>
              <a:cxn ang="0">
                <a:pos x="942" y="1843"/>
              </a:cxn>
              <a:cxn ang="0">
                <a:pos x="955" y="1715"/>
              </a:cxn>
              <a:cxn ang="0">
                <a:pos x="1877" y="1728"/>
              </a:cxn>
              <a:cxn ang="0">
                <a:pos x="1884" y="1329"/>
              </a:cxn>
              <a:cxn ang="0">
                <a:pos x="2839" y="1322"/>
              </a:cxn>
              <a:cxn ang="0">
                <a:pos x="2839" y="1085"/>
              </a:cxn>
              <a:cxn ang="0">
                <a:pos x="3761" y="1091"/>
              </a:cxn>
              <a:cxn ang="0">
                <a:pos x="3768" y="217"/>
              </a:cxn>
              <a:cxn ang="0">
                <a:pos x="4730" y="210"/>
              </a:cxn>
              <a:cxn ang="0">
                <a:pos x="4730" y="0"/>
              </a:cxn>
              <a:cxn ang="0">
                <a:pos x="13" y="7"/>
              </a:cxn>
              <a:cxn ang="0">
                <a:pos x="0" y="1837"/>
              </a:cxn>
            </a:cxnLst>
            <a:rect l="0" t="0" r="r" b="b"/>
            <a:pathLst>
              <a:path w="4730" h="1843">
                <a:moveTo>
                  <a:pt x="0" y="1837"/>
                </a:moveTo>
                <a:lnTo>
                  <a:pt x="942" y="1843"/>
                </a:lnTo>
                <a:lnTo>
                  <a:pt x="955" y="1715"/>
                </a:lnTo>
                <a:lnTo>
                  <a:pt x="1877" y="1728"/>
                </a:lnTo>
                <a:lnTo>
                  <a:pt x="1884" y="1329"/>
                </a:lnTo>
                <a:lnTo>
                  <a:pt x="2839" y="1322"/>
                </a:lnTo>
                <a:lnTo>
                  <a:pt x="2839" y="1085"/>
                </a:lnTo>
                <a:lnTo>
                  <a:pt x="3761" y="1091"/>
                </a:lnTo>
                <a:lnTo>
                  <a:pt x="3768" y="217"/>
                </a:lnTo>
                <a:lnTo>
                  <a:pt x="4730" y="210"/>
                </a:lnTo>
                <a:lnTo>
                  <a:pt x="4730" y="0"/>
                </a:lnTo>
                <a:lnTo>
                  <a:pt x="13" y="7"/>
                </a:lnTo>
                <a:lnTo>
                  <a:pt x="0" y="1837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rgbClr val="FF3300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99334" name="Text Box 6"/>
          <p:cNvSpPr txBox="1">
            <a:spLocks noChangeArrowheads="1"/>
          </p:cNvSpPr>
          <p:nvPr/>
        </p:nvSpPr>
        <p:spPr bwMode="auto">
          <a:xfrm>
            <a:off x="1671638" y="4456113"/>
            <a:ext cx="514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>
                <a:latin typeface="Arial" pitchFamily="34" charset="0"/>
              </a:rPr>
              <a:t>5%</a:t>
            </a:r>
          </a:p>
        </p:txBody>
      </p:sp>
      <p:sp>
        <p:nvSpPr>
          <p:cNvPr id="99335" name="Text Box 7"/>
          <p:cNvSpPr txBox="1">
            <a:spLocks noChangeArrowheads="1"/>
          </p:cNvSpPr>
          <p:nvPr/>
        </p:nvSpPr>
        <p:spPr bwMode="auto">
          <a:xfrm>
            <a:off x="3059113" y="4221163"/>
            <a:ext cx="704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>
                <a:latin typeface="Arial" pitchFamily="34" charset="0"/>
              </a:rPr>
              <a:t>6,5%</a:t>
            </a:r>
          </a:p>
        </p:txBody>
      </p:sp>
      <p:sp>
        <p:nvSpPr>
          <p:cNvPr id="99336" name="Text Box 8"/>
          <p:cNvSpPr txBox="1">
            <a:spLocks noChangeArrowheads="1"/>
          </p:cNvSpPr>
          <p:nvPr/>
        </p:nvSpPr>
        <p:spPr bwMode="auto">
          <a:xfrm>
            <a:off x="4572000" y="3573463"/>
            <a:ext cx="831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>
                <a:latin typeface="Arial" pitchFamily="34" charset="0"/>
              </a:rPr>
              <a:t>11,8%</a:t>
            </a:r>
          </a:p>
        </p:txBody>
      </p:sp>
      <p:sp>
        <p:nvSpPr>
          <p:cNvPr id="99337" name="Text Box 9"/>
          <p:cNvSpPr txBox="1">
            <a:spLocks noChangeArrowheads="1"/>
          </p:cNvSpPr>
          <p:nvPr/>
        </p:nvSpPr>
        <p:spPr bwMode="auto">
          <a:xfrm>
            <a:off x="6084888" y="3244850"/>
            <a:ext cx="64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>
                <a:latin typeface="Arial" pitchFamily="34" charset="0"/>
              </a:rPr>
              <a:t>15%</a:t>
            </a:r>
          </a:p>
        </p:txBody>
      </p:sp>
      <p:sp>
        <p:nvSpPr>
          <p:cNvPr id="99338" name="Text Box 10"/>
          <p:cNvSpPr txBox="1">
            <a:spLocks noChangeArrowheads="1"/>
          </p:cNvSpPr>
          <p:nvPr/>
        </p:nvSpPr>
        <p:spPr bwMode="auto">
          <a:xfrm>
            <a:off x="7740650" y="1844675"/>
            <a:ext cx="64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>
                <a:latin typeface="Arial" pitchFamily="34" charset="0"/>
              </a:rPr>
              <a:t>27%</a:t>
            </a:r>
          </a:p>
        </p:txBody>
      </p:sp>
      <p:sp>
        <p:nvSpPr>
          <p:cNvPr id="99339" name="Line 11"/>
          <p:cNvSpPr>
            <a:spLocks noChangeShapeType="1"/>
          </p:cNvSpPr>
          <p:nvPr/>
        </p:nvSpPr>
        <p:spPr bwMode="auto">
          <a:xfrm>
            <a:off x="1042988" y="4076700"/>
            <a:ext cx="7561262" cy="0"/>
          </a:xfrm>
          <a:prstGeom prst="line">
            <a:avLst/>
          </a:prstGeom>
          <a:noFill/>
          <a:ln w="5080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99340" name="Text Box 12"/>
          <p:cNvSpPr txBox="1">
            <a:spLocks noChangeArrowheads="1"/>
          </p:cNvSpPr>
          <p:nvPr/>
        </p:nvSpPr>
        <p:spPr bwMode="auto">
          <a:xfrm rot="-1601859">
            <a:off x="5219700" y="4005263"/>
            <a:ext cx="24796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800" b="1">
                <a:solidFill>
                  <a:schemeClr val="bg1"/>
                </a:solidFill>
                <a:latin typeface="Arial" pitchFamily="34" charset="0"/>
              </a:rPr>
              <a:t>Zapobieganie</a:t>
            </a:r>
          </a:p>
        </p:txBody>
      </p:sp>
      <p:sp>
        <p:nvSpPr>
          <p:cNvPr id="99341" name="Text Box 13"/>
          <p:cNvSpPr txBox="1">
            <a:spLocks noChangeArrowheads="1"/>
          </p:cNvSpPr>
          <p:nvPr/>
        </p:nvSpPr>
        <p:spPr bwMode="auto">
          <a:xfrm rot="-1609930">
            <a:off x="2886075" y="2708275"/>
            <a:ext cx="33702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2800" b="1">
                <a:solidFill>
                  <a:schemeClr val="bg1"/>
                </a:solidFill>
                <a:latin typeface="Arial" pitchFamily="34" charset="0"/>
              </a:rPr>
              <a:t>Rozważyć leczenie</a:t>
            </a:r>
          </a:p>
        </p:txBody>
      </p:sp>
      <p:sp>
        <p:nvSpPr>
          <p:cNvPr id="99342" name="Text Box 14"/>
          <p:cNvSpPr txBox="1">
            <a:spLocks noChangeArrowheads="1"/>
          </p:cNvSpPr>
          <p:nvPr/>
        </p:nvSpPr>
        <p:spPr bwMode="auto">
          <a:xfrm>
            <a:off x="1455738" y="3736975"/>
            <a:ext cx="831850" cy="366713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>
                <a:latin typeface="Arial" pitchFamily="34" charset="0"/>
              </a:rPr>
              <a:t>11,5%</a:t>
            </a:r>
          </a:p>
        </p:txBody>
      </p:sp>
      <p:sp>
        <p:nvSpPr>
          <p:cNvPr id="99343" name="Text Box 15"/>
          <p:cNvSpPr txBox="1">
            <a:spLocks noChangeArrowheads="1"/>
          </p:cNvSpPr>
          <p:nvPr/>
        </p:nvSpPr>
        <p:spPr bwMode="auto">
          <a:xfrm>
            <a:off x="4251325" y="5805488"/>
            <a:ext cx="641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>
                <a:latin typeface="Arial" pitchFamily="34" charset="0"/>
              </a:rPr>
              <a:t>wiek</a:t>
            </a:r>
          </a:p>
        </p:txBody>
      </p:sp>
      <p:sp>
        <p:nvSpPr>
          <p:cNvPr id="99344" name="Text Box 16"/>
          <p:cNvSpPr txBox="1">
            <a:spLocks noChangeArrowheads="1"/>
          </p:cNvSpPr>
          <p:nvPr/>
        </p:nvSpPr>
        <p:spPr bwMode="auto">
          <a:xfrm rot="16200000">
            <a:off x="-177800" y="3244851"/>
            <a:ext cx="10810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>
                <a:latin typeface="Arial" pitchFamily="34" charset="0"/>
              </a:rPr>
              <a:t>RB-10</a:t>
            </a:r>
          </a:p>
        </p:txBody>
      </p:sp>
      <p:pic>
        <p:nvPicPr>
          <p:cNvPr id="99345" name="Picture 1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088" y="85725"/>
            <a:ext cx="993775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404813"/>
            <a:ext cx="8713787" cy="747712"/>
          </a:xfrm>
        </p:spPr>
        <p:txBody>
          <a:bodyPr>
            <a:normAutofit/>
          </a:bodyPr>
          <a:lstStyle/>
          <a:p>
            <a:r>
              <a:rPr lang="pl-PL" sz="2000" dirty="0"/>
              <a:t>Analiza statystyczna różnic pomiędzy kobietami bez i z przebytym </a:t>
            </a:r>
            <a:r>
              <a:rPr lang="pl-PL" sz="2000" dirty="0" smtClean="0"/>
              <a:t>złamaniem </a:t>
            </a:r>
            <a:r>
              <a:rPr lang="pl-PL" sz="2000" dirty="0"/>
              <a:t>w kohorcie BOS-2 oceniana </a:t>
            </a:r>
            <a:r>
              <a:rPr lang="pl-PL" sz="2000" dirty="0" smtClean="0"/>
              <a:t>sposobem FRAX</a:t>
            </a:r>
            <a:r>
              <a:rPr lang="pl-PL" sz="2000" dirty="0"/>
              <a:t>/</a:t>
            </a:r>
            <a:r>
              <a:rPr lang="pl-PL" sz="2000" dirty="0" smtClean="0"/>
              <a:t>BMI </a:t>
            </a:r>
            <a:r>
              <a:rPr lang="pl-PL" sz="2000" dirty="0"/>
              <a:t>i </a:t>
            </a:r>
            <a:r>
              <a:rPr lang="pl-PL" sz="2000" dirty="0" smtClean="0"/>
              <a:t>FRAX/BMD</a:t>
            </a:r>
            <a:endParaRPr lang="pl-PL" sz="2000" dirty="0"/>
          </a:p>
        </p:txBody>
      </p:sp>
      <p:graphicFrame>
        <p:nvGraphicFramePr>
          <p:cNvPr id="15363" name="Group 3"/>
          <p:cNvGraphicFramePr>
            <a:graphicFrameLocks noGrp="1"/>
          </p:cNvGraphicFramePr>
          <p:nvPr>
            <p:ph type="tbl" idx="1"/>
          </p:nvPr>
        </p:nvGraphicFramePr>
        <p:xfrm>
          <a:off x="539750" y="1628775"/>
          <a:ext cx="7993063" cy="4743133"/>
        </p:xfrm>
        <a:graphic>
          <a:graphicData uri="http://schemas.openxmlformats.org/drawingml/2006/table">
            <a:tbl>
              <a:tblPr/>
              <a:tblGrid>
                <a:gridCol w="4989513"/>
                <a:gridCol w="1046162"/>
                <a:gridCol w="1044575"/>
                <a:gridCol w="912813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Średnia Nie</a:t>
                      </a:r>
                      <a:b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</a:br>
                      <a: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n=1173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Średnia Tak</a:t>
                      </a:r>
                      <a:b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</a:br>
                      <a: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n=435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p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Wiek (lata)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63,1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66,5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&lt;0,001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BMI (kg/m2)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27,7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28,0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NS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BMD Z-score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0,02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-0.05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NS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BMD Sz.k.u. (g/cm2)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0,74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0,73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NS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Złamania biodra u rodziców (tak/nie)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11%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13%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NS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RZS (tak/nie)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7%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7%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NS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Glikokortykos</a:t>
                      </a: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teroidoterapia</a:t>
                      </a: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(tak/nie)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2%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3%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NS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Nikotynizm (tak/nie)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16%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13%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NS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Alkoholizm (tak/nie)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0%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1%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NS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RB-10 G.Zł.Op. FRAX™BMI  %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8.4%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18.2%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&lt;0,001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RB-10 G.Zł.Op. FRAX™BMD %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9.4%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17.5%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&lt;0,001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RB-10 Zł.B-dra  FRAX™BMI  %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1.9%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5.3%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&lt;0,001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RB-10 Zł.B-dra  FRAX™BMD %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2.3%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5.0%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&lt;0,001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Line 2"/>
          <p:cNvSpPr>
            <a:spLocks noChangeShapeType="1"/>
          </p:cNvSpPr>
          <p:nvPr/>
        </p:nvSpPr>
        <p:spPr bwMode="auto">
          <a:xfrm>
            <a:off x="8027988" y="1989138"/>
            <a:ext cx="0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86019" name="Text Box 3"/>
          <p:cNvSpPr txBox="1">
            <a:spLocks noChangeArrowheads="1"/>
          </p:cNvSpPr>
          <p:nvPr/>
        </p:nvSpPr>
        <p:spPr bwMode="auto">
          <a:xfrm>
            <a:off x="7235825" y="1557338"/>
            <a:ext cx="1582738" cy="422275"/>
          </a:xfrm>
          <a:prstGeom prst="rect">
            <a:avLst/>
          </a:prstGeom>
          <a:solidFill>
            <a:schemeClr val="hlink">
              <a:alpha val="59999"/>
            </a:schemeClr>
          </a:solidFill>
          <a:ln w="25400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2000" b="1">
                <a:latin typeface="Arial Narrow" pitchFamily="34" charset="0"/>
              </a:rPr>
              <a:t>wysokie</a:t>
            </a:r>
          </a:p>
        </p:txBody>
      </p:sp>
      <p:sp>
        <p:nvSpPr>
          <p:cNvPr id="86020" name="Text Box 4"/>
          <p:cNvSpPr txBox="1">
            <a:spLocks noChangeArrowheads="1"/>
          </p:cNvSpPr>
          <p:nvPr/>
        </p:nvSpPr>
        <p:spPr bwMode="auto">
          <a:xfrm>
            <a:off x="827088" y="409575"/>
            <a:ext cx="7343775" cy="787400"/>
          </a:xfrm>
          <a:prstGeom prst="rect">
            <a:avLst/>
          </a:prstGeom>
          <a:solidFill>
            <a:schemeClr val="hlink">
              <a:alpha val="59999"/>
            </a:schemeClr>
          </a:solidFill>
          <a:ln w="25400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2400" b="1">
                <a:latin typeface="Arial" pitchFamily="34" charset="0"/>
              </a:rPr>
              <a:t>Ocena prawdopodobieństwa złamania</a:t>
            </a:r>
            <a:r>
              <a:rPr lang="pl-PL" sz="2400">
                <a:latin typeface="Arial" pitchFamily="34" charset="0"/>
              </a:rPr>
              <a:t/>
            </a:r>
            <a:br>
              <a:rPr lang="pl-PL" sz="2400">
                <a:latin typeface="Arial" pitchFamily="34" charset="0"/>
              </a:rPr>
            </a:br>
            <a:r>
              <a:rPr lang="pl-PL" sz="2000">
                <a:latin typeface="Arial" pitchFamily="34" charset="0"/>
              </a:rPr>
              <a:t>Wywiad: Czynniki ryzyka złamania </a:t>
            </a:r>
            <a:r>
              <a:rPr lang="pl-PL" sz="2000">
                <a:latin typeface="Arial" pitchFamily="34" charset="0"/>
                <a:cs typeface="Arial" pitchFamily="34" charset="0"/>
              </a:rPr>
              <a:t>→</a:t>
            </a:r>
            <a:r>
              <a:rPr lang="pl-PL" sz="2000">
                <a:latin typeface="Arial" pitchFamily="34" charset="0"/>
              </a:rPr>
              <a:t>10RB</a:t>
            </a:r>
            <a:endParaRPr lang="pl-PL" sz="2400">
              <a:latin typeface="Arial" pitchFamily="34" charset="0"/>
            </a:endParaRPr>
          </a:p>
        </p:txBody>
      </p:sp>
      <p:sp>
        <p:nvSpPr>
          <p:cNvPr id="86021" name="Text Box 5"/>
          <p:cNvSpPr txBox="1">
            <a:spLocks noChangeArrowheads="1"/>
          </p:cNvSpPr>
          <p:nvPr/>
        </p:nvSpPr>
        <p:spPr bwMode="auto">
          <a:xfrm>
            <a:off x="3059113" y="1557338"/>
            <a:ext cx="2951162" cy="422275"/>
          </a:xfrm>
          <a:prstGeom prst="rect">
            <a:avLst/>
          </a:prstGeom>
          <a:solidFill>
            <a:schemeClr val="accent1">
              <a:alpha val="63136"/>
            </a:schemeClr>
          </a:solidFill>
          <a:ln w="25400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2000" b="1">
                <a:latin typeface="Arial Narrow" pitchFamily="34" charset="0"/>
              </a:rPr>
              <a:t>średnie</a:t>
            </a:r>
          </a:p>
        </p:txBody>
      </p:sp>
      <p:sp>
        <p:nvSpPr>
          <p:cNvPr id="86022" name="Text Box 6"/>
          <p:cNvSpPr txBox="1">
            <a:spLocks noChangeArrowheads="1"/>
          </p:cNvSpPr>
          <p:nvPr/>
        </p:nvSpPr>
        <p:spPr bwMode="auto">
          <a:xfrm>
            <a:off x="250825" y="1557338"/>
            <a:ext cx="1655763" cy="422275"/>
          </a:xfrm>
          <a:prstGeom prst="rect">
            <a:avLst/>
          </a:prstGeom>
          <a:solidFill>
            <a:schemeClr val="accent1">
              <a:alpha val="63136"/>
            </a:schemeClr>
          </a:solidFill>
          <a:ln w="25400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2000" b="1">
                <a:latin typeface="Arial Narrow" pitchFamily="34" charset="0"/>
              </a:rPr>
              <a:t>niskie</a:t>
            </a:r>
          </a:p>
        </p:txBody>
      </p:sp>
      <p:sp>
        <p:nvSpPr>
          <p:cNvPr id="86023" name="Text Box 7"/>
          <p:cNvSpPr txBox="1">
            <a:spLocks noChangeArrowheads="1"/>
          </p:cNvSpPr>
          <p:nvPr/>
        </p:nvSpPr>
        <p:spPr bwMode="auto">
          <a:xfrm>
            <a:off x="2411413" y="4868863"/>
            <a:ext cx="1727200" cy="422275"/>
          </a:xfrm>
          <a:prstGeom prst="rect">
            <a:avLst/>
          </a:prstGeom>
          <a:solidFill>
            <a:schemeClr val="accent1">
              <a:alpha val="63136"/>
            </a:schemeClr>
          </a:solidFill>
          <a:ln w="25400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2000" b="1">
                <a:latin typeface="Arial Narrow" pitchFamily="34" charset="0"/>
              </a:rPr>
              <a:t>niskie</a:t>
            </a:r>
            <a:endParaRPr lang="pl-PL">
              <a:latin typeface="Arial Narrow" pitchFamily="34" charset="0"/>
            </a:endParaRPr>
          </a:p>
        </p:txBody>
      </p:sp>
      <p:sp>
        <p:nvSpPr>
          <p:cNvPr id="86024" name="Text Box 8"/>
          <p:cNvSpPr txBox="1">
            <a:spLocks noChangeArrowheads="1"/>
          </p:cNvSpPr>
          <p:nvPr/>
        </p:nvSpPr>
        <p:spPr bwMode="auto">
          <a:xfrm>
            <a:off x="5219700" y="6165850"/>
            <a:ext cx="1727200" cy="422275"/>
          </a:xfrm>
          <a:prstGeom prst="rect">
            <a:avLst/>
          </a:prstGeom>
          <a:solidFill>
            <a:schemeClr val="hlink">
              <a:alpha val="63136"/>
            </a:schemeClr>
          </a:solidFill>
          <a:ln w="25400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2000" b="1">
                <a:latin typeface="Arial Narrow" pitchFamily="34" charset="0"/>
              </a:rPr>
              <a:t>leczyć</a:t>
            </a:r>
          </a:p>
        </p:txBody>
      </p:sp>
      <p:sp>
        <p:nvSpPr>
          <p:cNvPr id="86025" name="Line 9"/>
          <p:cNvSpPr>
            <a:spLocks noChangeShapeType="1"/>
          </p:cNvSpPr>
          <p:nvPr/>
        </p:nvSpPr>
        <p:spPr bwMode="auto">
          <a:xfrm>
            <a:off x="4500563" y="1196975"/>
            <a:ext cx="0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86026" name="Line 10"/>
          <p:cNvSpPr>
            <a:spLocks noChangeShapeType="1"/>
          </p:cNvSpPr>
          <p:nvPr/>
        </p:nvSpPr>
        <p:spPr bwMode="auto">
          <a:xfrm flipH="1">
            <a:off x="1116013" y="1196975"/>
            <a:ext cx="574675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86027" name="Line 11"/>
          <p:cNvSpPr>
            <a:spLocks noChangeShapeType="1"/>
          </p:cNvSpPr>
          <p:nvPr/>
        </p:nvSpPr>
        <p:spPr bwMode="auto">
          <a:xfrm>
            <a:off x="7451725" y="1196975"/>
            <a:ext cx="576263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86028" name="Line 12"/>
          <p:cNvSpPr>
            <a:spLocks noChangeShapeType="1"/>
          </p:cNvSpPr>
          <p:nvPr/>
        </p:nvSpPr>
        <p:spPr bwMode="auto">
          <a:xfrm>
            <a:off x="4498975" y="1989138"/>
            <a:ext cx="1588" cy="863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86029" name="Text Box 13"/>
          <p:cNvSpPr txBox="1">
            <a:spLocks noChangeArrowheads="1"/>
          </p:cNvSpPr>
          <p:nvPr/>
        </p:nvSpPr>
        <p:spPr bwMode="auto">
          <a:xfrm>
            <a:off x="7235825" y="2636838"/>
            <a:ext cx="1584325" cy="422275"/>
          </a:xfrm>
          <a:prstGeom prst="rect">
            <a:avLst/>
          </a:prstGeom>
          <a:solidFill>
            <a:schemeClr val="hlink">
              <a:alpha val="59999"/>
            </a:schemeClr>
          </a:solidFill>
          <a:ln w="25400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2000" b="1">
                <a:latin typeface="Arial Narrow" pitchFamily="34" charset="0"/>
              </a:rPr>
              <a:t>leczyć</a:t>
            </a:r>
          </a:p>
        </p:txBody>
      </p:sp>
      <p:sp>
        <p:nvSpPr>
          <p:cNvPr id="86030" name="Oval 14"/>
          <p:cNvSpPr>
            <a:spLocks noChangeArrowheads="1"/>
          </p:cNvSpPr>
          <p:nvPr/>
        </p:nvSpPr>
        <p:spPr bwMode="auto">
          <a:xfrm>
            <a:off x="2555875" y="2852738"/>
            <a:ext cx="3816350" cy="1511300"/>
          </a:xfrm>
          <a:prstGeom prst="ellipse">
            <a:avLst/>
          </a:prstGeom>
          <a:solidFill>
            <a:schemeClr val="accent1">
              <a:alpha val="63136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pl-PL" sz="2400" b="1">
                <a:latin typeface="Arial Narrow" pitchFamily="34" charset="0"/>
              </a:rPr>
              <a:t>BMD</a:t>
            </a:r>
            <a:r>
              <a:rPr lang="pl-PL" b="1">
                <a:latin typeface="Arial Narrow" pitchFamily="34" charset="0"/>
              </a:rPr>
              <a:t> </a:t>
            </a:r>
          </a:p>
          <a:p>
            <a:pPr algn="ctr"/>
            <a:r>
              <a:rPr lang="pl-PL" sz="2000" b="1">
                <a:latin typeface="Arial Narrow" pitchFamily="34" charset="0"/>
              </a:rPr>
              <a:t>RW →Z -score </a:t>
            </a:r>
          </a:p>
          <a:p>
            <a:pPr algn="ctr"/>
            <a:r>
              <a:rPr lang="pl-PL" sz="2000" b="1">
                <a:latin typeface="Arial Narrow" pitchFamily="34" charset="0"/>
              </a:rPr>
              <a:t>+ ponowna ocena 10RB</a:t>
            </a:r>
            <a:r>
              <a:rPr lang="pl-PL" b="1">
                <a:latin typeface="Constantia" pitchFamily="18" charset="0"/>
              </a:rPr>
              <a:t> </a:t>
            </a:r>
          </a:p>
        </p:txBody>
      </p:sp>
      <p:sp>
        <p:nvSpPr>
          <p:cNvPr id="86031" name="Text Box 15"/>
          <p:cNvSpPr txBox="1">
            <a:spLocks noChangeArrowheads="1"/>
          </p:cNvSpPr>
          <p:nvPr/>
        </p:nvSpPr>
        <p:spPr bwMode="auto">
          <a:xfrm>
            <a:off x="5219700" y="4868863"/>
            <a:ext cx="1727200" cy="422275"/>
          </a:xfrm>
          <a:prstGeom prst="rect">
            <a:avLst/>
          </a:prstGeom>
          <a:solidFill>
            <a:schemeClr val="hlink">
              <a:alpha val="63136"/>
            </a:schemeClr>
          </a:solidFill>
          <a:ln w="25400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2000" b="1">
                <a:latin typeface="Arial Narrow" pitchFamily="34" charset="0"/>
              </a:rPr>
              <a:t>wysokie</a:t>
            </a:r>
          </a:p>
        </p:txBody>
      </p:sp>
      <p:sp>
        <p:nvSpPr>
          <p:cNvPr id="86032" name="Line 16"/>
          <p:cNvSpPr>
            <a:spLocks noChangeShapeType="1"/>
          </p:cNvSpPr>
          <p:nvPr/>
        </p:nvSpPr>
        <p:spPr bwMode="auto">
          <a:xfrm flipH="1">
            <a:off x="3203575" y="4292600"/>
            <a:ext cx="360363" cy="576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86033" name="Line 17"/>
          <p:cNvSpPr>
            <a:spLocks noChangeShapeType="1"/>
          </p:cNvSpPr>
          <p:nvPr/>
        </p:nvSpPr>
        <p:spPr bwMode="auto">
          <a:xfrm>
            <a:off x="5580063" y="4221163"/>
            <a:ext cx="504825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86034" name="Line 18"/>
          <p:cNvSpPr>
            <a:spLocks noChangeShapeType="1"/>
          </p:cNvSpPr>
          <p:nvPr/>
        </p:nvSpPr>
        <p:spPr bwMode="auto">
          <a:xfrm>
            <a:off x="6084888" y="5300663"/>
            <a:ext cx="0" cy="8651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1295400" y="260350"/>
            <a:ext cx="6553200" cy="1101725"/>
          </a:xfrm>
          <a:prstGeom prst="rect">
            <a:avLst/>
          </a:prstGeom>
          <a:solidFill>
            <a:schemeClr val="accent1"/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pl-PL" sz="800" b="1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pl-PL" b="1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Ocena prawdopodobieństwa złamania (RB-10) w każdej placówce medycznej - FRAX / BMI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pl-PL" sz="800" b="1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61446" name="Text Box 6"/>
          <p:cNvSpPr txBox="1">
            <a:spLocks noChangeArrowheads="1"/>
          </p:cNvSpPr>
          <p:nvPr/>
        </p:nvSpPr>
        <p:spPr bwMode="auto">
          <a:xfrm>
            <a:off x="1547814" y="1844678"/>
            <a:ext cx="1584325" cy="923330"/>
          </a:xfrm>
          <a:prstGeom prst="rect">
            <a:avLst/>
          </a:prstGeom>
          <a:solidFill>
            <a:schemeClr val="accent1"/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pl-PL" b="1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RB-10 poniżej</a:t>
            </a:r>
            <a:br>
              <a:rPr lang="pl-PL" b="1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</a:br>
            <a:r>
              <a:rPr lang="pl-PL" b="1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11% </a:t>
            </a:r>
            <a:r>
              <a:rPr lang="pl-PL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(3%)</a:t>
            </a:r>
            <a:endParaRPr lang="pl-PL" sz="8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61447" name="Text Box 7"/>
          <p:cNvSpPr txBox="1">
            <a:spLocks noChangeArrowheads="1"/>
          </p:cNvSpPr>
          <p:nvPr/>
        </p:nvSpPr>
        <p:spPr bwMode="auto">
          <a:xfrm>
            <a:off x="3708400" y="4508500"/>
            <a:ext cx="5327650" cy="1327150"/>
          </a:xfrm>
          <a:prstGeom prst="rect">
            <a:avLst/>
          </a:prstGeom>
          <a:solidFill>
            <a:schemeClr val="accent1"/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pl-PL" b="1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RB-10 powyżej 11% -18% </a:t>
            </a:r>
            <a:r>
              <a:rPr lang="pl-PL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(3%-5%)</a:t>
            </a:r>
            <a:br>
              <a:rPr lang="pl-PL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</a:br>
            <a:r>
              <a:rPr lang="pl-PL" sz="2400" b="1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LECZYĆ</a:t>
            </a:r>
            <a:r>
              <a:rPr lang="pl-PL" b="1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/>
            </a:r>
            <a:br>
              <a:rPr lang="pl-PL" b="1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</a:br>
            <a:r>
              <a:rPr lang="pl-PL" b="1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RB-10 powyżej 18%</a:t>
            </a:r>
            <a:br>
              <a:rPr lang="pl-PL" b="1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</a:br>
            <a:r>
              <a:rPr lang="pl-PL" sz="2000" b="1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FARMAKOLOGICZNIE ?</a:t>
            </a:r>
            <a:endParaRPr lang="pl-PL" sz="900" b="1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61448" name="Text Box 8"/>
          <p:cNvSpPr txBox="1">
            <a:spLocks noChangeArrowheads="1"/>
          </p:cNvSpPr>
          <p:nvPr/>
        </p:nvSpPr>
        <p:spPr bwMode="auto">
          <a:xfrm>
            <a:off x="1258888" y="4724407"/>
            <a:ext cx="1584325" cy="923330"/>
          </a:xfrm>
          <a:prstGeom prst="rect">
            <a:avLst/>
          </a:prstGeom>
          <a:solidFill>
            <a:schemeClr val="accent1"/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pl-PL" b="1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RB-10 poniżej</a:t>
            </a:r>
            <a:br>
              <a:rPr lang="pl-PL" b="1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</a:br>
            <a:r>
              <a:rPr lang="pl-PL" b="1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11% </a:t>
            </a:r>
            <a:r>
              <a:rPr lang="pl-PL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(3%)</a:t>
            </a:r>
            <a:endParaRPr lang="pl-PL" sz="8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61449" name="Text Box 9"/>
          <p:cNvSpPr txBox="1">
            <a:spLocks noChangeArrowheads="1"/>
          </p:cNvSpPr>
          <p:nvPr/>
        </p:nvSpPr>
        <p:spPr bwMode="auto">
          <a:xfrm>
            <a:off x="5580063" y="1844677"/>
            <a:ext cx="1584325" cy="931863"/>
          </a:xfrm>
          <a:prstGeom prst="rect">
            <a:avLst/>
          </a:prstGeom>
          <a:solidFill>
            <a:schemeClr val="accent1"/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pl-PL" b="1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RB-10 powyżej11% </a:t>
            </a:r>
            <a:r>
              <a:rPr lang="pl-PL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(3%)</a:t>
            </a:r>
            <a:endParaRPr lang="pl-PL" sz="8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  <p:sp>
        <p:nvSpPr>
          <p:cNvPr id="61450" name="Text Box 10"/>
          <p:cNvSpPr txBox="1">
            <a:spLocks noChangeArrowheads="1"/>
          </p:cNvSpPr>
          <p:nvPr/>
        </p:nvSpPr>
        <p:spPr bwMode="auto">
          <a:xfrm>
            <a:off x="5364169" y="3284545"/>
            <a:ext cx="2016125" cy="657225"/>
          </a:xfrm>
          <a:prstGeom prst="rect">
            <a:avLst/>
          </a:prstGeom>
          <a:solidFill>
            <a:schemeClr val="accent1"/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pl-PL" b="1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BMD</a:t>
            </a:r>
            <a:br>
              <a:rPr lang="pl-PL" b="1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</a:br>
            <a:r>
              <a:rPr lang="pl-PL" b="1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FRAX </a:t>
            </a:r>
            <a:r>
              <a:rPr lang="pl-PL" b="1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/ BMD</a:t>
            </a:r>
            <a:endParaRPr lang="pl-PL" sz="800" b="1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1451" name="Line 11"/>
          <p:cNvSpPr>
            <a:spLocks noChangeShapeType="1"/>
          </p:cNvSpPr>
          <p:nvPr/>
        </p:nvSpPr>
        <p:spPr bwMode="auto">
          <a:xfrm>
            <a:off x="2411413" y="1341450"/>
            <a:ext cx="0" cy="503237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l-PL" b="1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61452" name="Line 12"/>
          <p:cNvSpPr>
            <a:spLocks noChangeShapeType="1"/>
          </p:cNvSpPr>
          <p:nvPr/>
        </p:nvSpPr>
        <p:spPr bwMode="auto">
          <a:xfrm>
            <a:off x="6372225" y="1341450"/>
            <a:ext cx="0" cy="503237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l-PL" b="1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61453" name="Line 13"/>
          <p:cNvSpPr>
            <a:spLocks noChangeShapeType="1"/>
          </p:cNvSpPr>
          <p:nvPr/>
        </p:nvSpPr>
        <p:spPr bwMode="auto">
          <a:xfrm>
            <a:off x="6372225" y="2797175"/>
            <a:ext cx="0" cy="503238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l-PL" b="1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61454" name="Line 14"/>
          <p:cNvSpPr>
            <a:spLocks noChangeShapeType="1"/>
          </p:cNvSpPr>
          <p:nvPr/>
        </p:nvSpPr>
        <p:spPr bwMode="auto">
          <a:xfrm>
            <a:off x="6361113" y="3983046"/>
            <a:ext cx="0" cy="503237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l-PL" b="1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61455" name="Line 15"/>
          <p:cNvSpPr>
            <a:spLocks noChangeShapeType="1"/>
          </p:cNvSpPr>
          <p:nvPr/>
        </p:nvSpPr>
        <p:spPr bwMode="auto">
          <a:xfrm flipH="1">
            <a:off x="2124075" y="3573463"/>
            <a:ext cx="3240088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l-PL" b="1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61456" name="Line 16"/>
          <p:cNvSpPr>
            <a:spLocks noChangeShapeType="1"/>
          </p:cNvSpPr>
          <p:nvPr/>
        </p:nvSpPr>
        <p:spPr bwMode="auto">
          <a:xfrm>
            <a:off x="2124075" y="3573466"/>
            <a:ext cx="0" cy="1150937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pl-PL" b="1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61457" name="Text Box 17"/>
          <p:cNvSpPr txBox="1">
            <a:spLocks noChangeArrowheads="1"/>
          </p:cNvSpPr>
          <p:nvPr/>
        </p:nvSpPr>
        <p:spPr bwMode="auto">
          <a:xfrm>
            <a:off x="250831" y="5949962"/>
            <a:ext cx="6697663" cy="779463"/>
          </a:xfrm>
          <a:prstGeom prst="rect">
            <a:avLst/>
          </a:prstGeom>
          <a:solidFill>
            <a:schemeClr val="hlink">
              <a:alpha val="42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pl-PL" b="1">
                <a:solidFill>
                  <a:srgbClr val="000066"/>
                </a:solidFill>
                <a:latin typeface="Arial" pitchFamily="34" charset="0"/>
              </a:rPr>
              <a:t>(11%-18%) - ryzyko głównych złamań osteoporotycznych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pl-PL" b="1">
                <a:solidFill>
                  <a:srgbClr val="FFFF00"/>
                </a:solidFill>
                <a:latin typeface="Arial" pitchFamily="34" charset="0"/>
              </a:rPr>
              <a:t>(3%-5%) – ryzyko złamania b.k.k.u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Motyw1">
  <a:themeElements>
    <a:clrScheme name="Deluxe">
      <a:dk1>
        <a:sysClr val="windowText" lastClr="000000"/>
      </a:dk1>
      <a:lt1>
        <a:sysClr val="window" lastClr="FFFFFF"/>
      </a:lt1>
      <a:dk2>
        <a:srgbClr val="30356E"/>
      </a:dk2>
      <a:lt2>
        <a:srgbClr val="FFF9E5"/>
      </a:lt2>
      <a:accent1>
        <a:srgbClr val="CC4757"/>
      </a:accent1>
      <a:accent2>
        <a:srgbClr val="FF6F61"/>
      </a:accent2>
      <a:accent3>
        <a:srgbClr val="FF953E"/>
      </a:accent3>
      <a:accent4>
        <a:srgbClr val="F8BD52"/>
      </a:accent4>
      <a:accent5>
        <a:srgbClr val="46A6BD"/>
      </a:accent5>
      <a:accent6>
        <a:srgbClr val="5488BC"/>
      </a:accent6>
      <a:hlink>
        <a:srgbClr val="FA7D7A"/>
      </a:hlink>
      <a:folHlink>
        <a:srgbClr val="FFCF3E"/>
      </a:folHlink>
    </a:clrScheme>
    <a:fontScheme name="Deluxe">
      <a:majorFont>
        <a:latin typeface="Corbel"/>
        <a:ea typeface=""/>
        <a:cs typeface=""/>
        <a:font script="Jpan" typeface="HGｺﾞｼｯｸM"/>
        <a:font script="Hang" typeface="HY엽서L"/>
        <a:font script="Hans" typeface="华文新魏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新魏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Deluxe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280000"/>
              </a:schemeClr>
            </a:gs>
            <a:gs pos="14000">
              <a:schemeClr val="phClr">
                <a:tint val="37000"/>
                <a:satMod val="250000"/>
              </a:schemeClr>
            </a:gs>
            <a:gs pos="45000">
              <a:schemeClr val="phClr">
                <a:tint val="53000"/>
                <a:satMod val="220000"/>
              </a:schemeClr>
            </a:gs>
            <a:gs pos="65000">
              <a:schemeClr val="phClr">
                <a:tint val="53000"/>
                <a:satMod val="220000"/>
              </a:schemeClr>
            </a:gs>
            <a:gs pos="86000">
              <a:schemeClr val="phClr">
                <a:tint val="42000"/>
                <a:satMod val="240000"/>
              </a:schemeClr>
            </a:gs>
            <a:gs pos="100000">
              <a:schemeClr val="phClr">
                <a:tint val="20000"/>
                <a:satMod val="23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0000">
              <a:schemeClr val="phClr">
                <a:satMod val="150000"/>
              </a:schemeClr>
            </a:gs>
            <a:gs pos="100000">
              <a:schemeClr val="phClr">
                <a:tint val="75000"/>
                <a:satMod val="20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atMod val="14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  <a:effectStyle>
          <a:effectLst>
            <a:reflection blurRad="12700" stA="26000" endPos="28000" dist="38100" dir="5400000" sy="-100000"/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90500" h="1016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3000"/>
                <a:satMod val="1550000"/>
              </a:schemeClr>
            </a:gs>
            <a:gs pos="1000">
              <a:schemeClr val="phClr">
                <a:tint val="48000"/>
                <a:satMod val="155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r="210000" b="300000"/>
          </a:path>
        </a:gradFill>
        <a:gradFill rotWithShape="1">
          <a:gsLst>
            <a:gs pos="5000">
              <a:schemeClr val="phClr">
                <a:tint val="38000"/>
                <a:satMod val="1800000"/>
              </a:schemeClr>
            </a:gs>
            <a:gs pos="5000">
              <a:schemeClr val="phClr">
                <a:tint val="40000"/>
                <a:satMod val="180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l="20000" t="30000" r="135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Motyw1</Template>
  <TotalTime>3</TotalTime>
  <Words>274</Words>
  <Application>Microsoft Office PowerPoint</Application>
  <PresentationFormat>Pokaz na ekranie (4:3)</PresentationFormat>
  <Paragraphs>96</Paragraphs>
  <Slides>7</Slides>
  <Notes>6</Notes>
  <HiddenSlides>0</HiddenSlides>
  <MMClips>0</MMClips>
  <ScaleCrop>false</ScaleCrop>
  <HeadingPairs>
    <vt:vector size="6" baseType="variant">
      <vt:variant>
        <vt:lpstr>Motyw</vt:lpstr>
      </vt:variant>
      <vt:variant>
        <vt:i4>1</vt:i4>
      </vt:variant>
      <vt:variant>
        <vt:lpstr>Osadzone serwery OLE</vt:lpstr>
      </vt:variant>
      <vt:variant>
        <vt:i4>2</vt:i4>
      </vt:variant>
      <vt:variant>
        <vt:lpstr>Tytuły slajdów</vt:lpstr>
      </vt:variant>
      <vt:variant>
        <vt:i4>7</vt:i4>
      </vt:variant>
    </vt:vector>
  </HeadingPairs>
  <TitlesOfParts>
    <vt:vector size="10" baseType="lpstr">
      <vt:lpstr>Motyw1</vt:lpstr>
      <vt:lpstr>Arkusz programu Microsoft Office Excel 97–2003</vt:lpstr>
      <vt:lpstr>Wykres</vt:lpstr>
      <vt:lpstr>Kogo leczyć?</vt:lpstr>
      <vt:lpstr>BOS-2: 10-letnie ryzyko złamań osteoporotycznych  (szyjka kości udowej, kręgosłupa, przedramienia)  Polskie kobiety 11.8%  i bez 11.0% BMD  za pomocą metody FRAX™</vt:lpstr>
      <vt:lpstr>BOS-2: 10-letnie prawdopodobieństwo złamania szyjki kości udowej wśród polskich kobiet  z (3.1%) i bez (2.8%) BMD przy pomocy FRAX™</vt:lpstr>
      <vt:lpstr>Różne progi interwencji leczniczej</vt:lpstr>
      <vt:lpstr>Analiza statystyczna różnic pomiędzy kobietami bez i z przebytym złamaniem w kohorcie BOS-2 oceniana sposobem FRAX/BMI i FRAX/BMD</vt:lpstr>
      <vt:lpstr>Slajd 6</vt:lpstr>
      <vt:lpstr>Slajd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Kogo leczyć?</dc:title>
  <dc:creator>user</dc:creator>
  <cp:lastModifiedBy>ANDI</cp:lastModifiedBy>
  <cp:revision>2</cp:revision>
  <dcterms:created xsi:type="dcterms:W3CDTF">2010-09-09T12:45:45Z</dcterms:created>
  <dcterms:modified xsi:type="dcterms:W3CDTF">2010-09-18T08:17:45Z</dcterms:modified>
</cp:coreProperties>
</file>