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Arkusz_programu_Microsoft_Office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dk1" tx1="lt1" bg2="dk2" tx2="lt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Placebo</c:v>
                </c:pt>
              </c:strCache>
            </c:strRef>
          </c:tx>
          <c:spPr>
            <a:solidFill>
              <a:schemeClr val="tx1"/>
            </a:solidFill>
          </c:spPr>
          <c:cat>
            <c:strRef>
              <c:f>Arkusz1!$A$2:$A$5</c:f>
              <c:strCache>
                <c:ptCount val="4"/>
                <c:pt idx="0">
                  <c:v>Osteoporoza + złamania</c:v>
                </c:pt>
                <c:pt idx="1">
                  <c:v>Osteopenia + złamania</c:v>
                </c:pt>
                <c:pt idx="2">
                  <c:v>Osteoporoza bez złamań</c:v>
                </c:pt>
                <c:pt idx="3">
                  <c:v>Osteopenia bez złamań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32.800000000000004</c:v>
                </c:pt>
                <c:pt idx="1">
                  <c:v>24.8</c:v>
                </c:pt>
                <c:pt idx="2">
                  <c:v>14</c:v>
                </c:pt>
                <c:pt idx="3">
                  <c:v>8.8000000000000007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Strontium Renalate</c:v>
                </c:pt>
              </c:strCache>
            </c:strRef>
          </c:tx>
          <c:cat>
            <c:strRef>
              <c:f>Arkusz1!$A$2:$A$5</c:f>
              <c:strCache>
                <c:ptCount val="4"/>
                <c:pt idx="0">
                  <c:v>Osteoporoza + złamania</c:v>
                </c:pt>
                <c:pt idx="1">
                  <c:v>Osteopenia + złamania</c:v>
                </c:pt>
                <c:pt idx="2">
                  <c:v>Osteoporoza bez złamań</c:v>
                </c:pt>
                <c:pt idx="3">
                  <c:v>Osteopenia bez złamań</c:v>
                </c:pt>
              </c:strCache>
            </c:strRef>
          </c:cat>
          <c:val>
            <c:numRef>
              <c:f>Arkusz1!$C$2:$C$5</c:f>
              <c:numCache>
                <c:formatCode>General</c:formatCode>
                <c:ptCount val="4"/>
                <c:pt idx="0">
                  <c:v>20.5</c:v>
                </c:pt>
                <c:pt idx="1">
                  <c:v>15</c:v>
                </c:pt>
                <c:pt idx="2">
                  <c:v>6.5</c:v>
                </c:pt>
                <c:pt idx="3">
                  <c:v>4.9000000000000004</c:v>
                </c:pt>
              </c:numCache>
            </c:numRef>
          </c:val>
        </c:ser>
        <c:axId val="106052992"/>
        <c:axId val="108004480"/>
      </c:barChart>
      <c:catAx>
        <c:axId val="106052992"/>
        <c:scaling>
          <c:orientation val="minMax"/>
        </c:scaling>
        <c:axPos val="b"/>
        <c:tickLblPos val="nextTo"/>
        <c:crossAx val="108004480"/>
        <c:crosses val="autoZero"/>
        <c:auto val="1"/>
        <c:lblAlgn val="ctr"/>
        <c:lblOffset val="100"/>
      </c:catAx>
      <c:valAx>
        <c:axId val="108004480"/>
        <c:scaling>
          <c:orientation val="minMax"/>
        </c:scaling>
        <c:axPos val="l"/>
        <c:majorGridlines/>
        <c:numFmt formatCode="General" sourceLinked="1"/>
        <c:tickLblPos val="nextTo"/>
        <c:crossAx val="106052992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pl-PL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8C6BC-AF2D-47B2-9180-F101FB41C0A2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AFB61-E92D-4EC8-AA0D-5DE57ACBB98B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395E7-91C3-4350-AEE1-6A8A44C25933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395E7-91C3-4350-AEE1-6A8A44C25933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395E7-91C3-4350-AEE1-6A8A44C25933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395E7-91C3-4350-AEE1-6A8A44C25933}" type="slidenum">
              <a:rPr lang="pl-PL" smtClean="0"/>
              <a:pPr/>
              <a:t>13</a:t>
            </a:fld>
            <a:endParaRPr lang="pl-P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395E7-91C3-4350-AEE1-6A8A44C25933}" type="slidenum">
              <a:rPr lang="pl-PL" smtClean="0"/>
              <a:pPr/>
              <a:t>14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7E944-FE17-4BE0-B770-C501F053DBF2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7E944-FE17-4BE0-B770-C501F053DBF2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395E7-91C3-4350-AEE1-6A8A44C25933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395E7-91C3-4350-AEE1-6A8A44C25933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4B71C-9A35-46F3-8F35-0E1591C20909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4B71C-9A35-46F3-8F35-0E1591C20909}" type="slidenum">
              <a:rPr lang="pl-PL" smtClean="0"/>
              <a:pPr/>
              <a:t>8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395E7-91C3-4350-AEE1-6A8A44C25933}" type="slidenum">
              <a:rPr lang="pl-PL" smtClean="0"/>
              <a:pPr/>
              <a:t>9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395E7-91C3-4350-AEE1-6A8A44C25933}" type="slidenum">
              <a:rPr lang="pl-PL" smtClean="0"/>
              <a:pPr/>
              <a:t>10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F203-A6D5-4807-BDF6-4DE962F6829B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920AF-E6F9-4C39-9743-27390FEFE3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F203-A6D5-4807-BDF6-4DE962F6829B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920AF-E6F9-4C39-9743-27390FEFE3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F203-A6D5-4807-BDF6-4DE962F6829B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920AF-E6F9-4C39-9743-27390FEFE3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F203-A6D5-4807-BDF6-4DE962F6829B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920AF-E6F9-4C39-9743-27390FEFE3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F203-A6D5-4807-BDF6-4DE962F6829B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920AF-E6F9-4C39-9743-27390FEFE3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F203-A6D5-4807-BDF6-4DE962F6829B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920AF-E6F9-4C39-9743-27390FEFE3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F203-A6D5-4807-BDF6-4DE962F6829B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920AF-E6F9-4C39-9743-27390FEFE3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F203-A6D5-4807-BDF6-4DE962F6829B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920AF-E6F9-4C39-9743-27390FEFE3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F203-A6D5-4807-BDF6-4DE962F6829B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920AF-E6F9-4C39-9743-27390FEFE3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F203-A6D5-4807-BDF6-4DE962F6829B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920AF-E6F9-4C39-9743-27390FEFE3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AF203-A6D5-4807-BDF6-4DE962F6829B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F72920AF-E6F9-4C39-9743-27390FEFE3C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6BAF203-A6D5-4807-BDF6-4DE962F6829B}" type="datetimeFigureOut">
              <a:rPr lang="pl-PL" smtClean="0"/>
              <a:pPr/>
              <a:t>2010-09-18</a:t>
            </a:fld>
            <a:endParaRPr lang="pl-P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72920AF-E6F9-4C39-9743-27390FEFE3C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Cele</a:t>
            </a:r>
            <a:endParaRPr lang="pl-P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pl-PL" sz="2800" dirty="0" err="1" smtClean="0"/>
              <a:t>Risedronian</a:t>
            </a:r>
            <a:r>
              <a:rPr lang="pl-PL" sz="2800" dirty="0" smtClean="0"/>
              <a:t> u kobiet po menopauzie z osteopenią</a:t>
            </a:r>
            <a:br>
              <a:rPr lang="pl-PL" sz="2800" dirty="0" smtClean="0"/>
            </a:br>
            <a:r>
              <a:rPr lang="pl-PL" sz="2800" dirty="0" smtClean="0"/>
              <a:t>(bez złamań kręgów)</a:t>
            </a:r>
            <a:endParaRPr lang="pl-PL" sz="2800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67544" y="1628800"/>
          <a:ext cx="8229600" cy="470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0">
                <a:tc gridSpan="2">
                  <a:txBody>
                    <a:bodyPr/>
                    <a:lstStyle/>
                    <a:p>
                      <a:pPr algn="l"/>
                      <a:r>
                        <a:rPr lang="pl-PL" sz="1600" dirty="0" smtClean="0"/>
                        <a:t>Osteopenia w kręgosłupie </a:t>
                      </a:r>
                      <a:br>
                        <a:rPr lang="pl-PL" sz="1600" dirty="0" smtClean="0"/>
                      </a:br>
                      <a:r>
                        <a:rPr lang="pl-PL" sz="1600" dirty="0" smtClean="0"/>
                        <a:t>lub szyjce kości udowej</a:t>
                      </a:r>
                      <a:endParaRPr lang="pl-PL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Placebo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err="1" smtClean="0"/>
                        <a:t>Risedronian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RW</a:t>
                      </a:r>
                      <a:endParaRPr lang="pl-PL" sz="1600" dirty="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pl-PL" sz="1600" dirty="0" smtClean="0"/>
                        <a:t>N</a:t>
                      </a:r>
                      <a:endParaRPr lang="pl-PL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309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311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pl-PL" sz="1600" dirty="0" smtClean="0"/>
                        <a:t>Wiek</a:t>
                      </a:r>
                      <a:endParaRPr lang="pl-PL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64±7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/>
                        <a:t>64±7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pl-PL" sz="1600" dirty="0" smtClean="0"/>
                        <a:t>T </a:t>
                      </a:r>
                      <a:r>
                        <a:rPr lang="pl-PL" sz="1600" dirty="0" err="1" smtClean="0"/>
                        <a:t>score</a:t>
                      </a:r>
                      <a:r>
                        <a:rPr lang="pl-PL" sz="1600" dirty="0" smtClean="0"/>
                        <a:t> szyjki kości udowej</a:t>
                      </a:r>
                      <a:endParaRPr lang="pl-PL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/>
                        <a:t>-1,8±0,4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/>
                        <a:t>-1,8±0,4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l-PL" sz="160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pl-PL" sz="1600" dirty="0" smtClean="0"/>
                        <a:t>Złamania </a:t>
                      </a:r>
                      <a:r>
                        <a:rPr lang="pl-PL" sz="1600" dirty="0" err="1" smtClean="0"/>
                        <a:t>pozakręgowe</a:t>
                      </a:r>
                      <a:endParaRPr lang="pl-PL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18%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19%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pl-PL" sz="1600" dirty="0" smtClean="0"/>
                        <a:t>Występowanie</a:t>
                      </a:r>
                      <a:endParaRPr lang="pl-PL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pl-PL" sz="1600" dirty="0" smtClean="0"/>
                        <a:t>Wszystkie złamania</a:t>
                      </a:r>
                      <a:endParaRPr lang="pl-PL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6,9%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2,2%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0,27 (0,09-0,83)</a:t>
                      </a:r>
                      <a:endParaRPr lang="pl-PL" sz="1600" dirty="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pl-PL" sz="1600" dirty="0" smtClean="0"/>
                        <a:t>Złamania kręgów</a:t>
                      </a:r>
                      <a:endParaRPr lang="pl-PL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4,2%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1,8%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0,44(0,11-1,78)</a:t>
                      </a:r>
                      <a:endParaRPr lang="pl-PL" sz="1600" dirty="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pl-PL" sz="1600" dirty="0" smtClean="0"/>
                        <a:t>Złamania </a:t>
                      </a:r>
                      <a:r>
                        <a:rPr lang="pl-PL" sz="1600" dirty="0" err="1" smtClean="0"/>
                        <a:t>pozakręgowe</a:t>
                      </a:r>
                      <a:endParaRPr lang="pl-PL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5,4%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0,4%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0,09(0,01-0,71)</a:t>
                      </a:r>
                      <a:endParaRPr lang="pl-PL" sz="1600" dirty="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pl-PL" sz="1600" b="1" dirty="0" smtClean="0">
                          <a:solidFill>
                            <a:schemeClr val="tx1"/>
                          </a:solidFill>
                        </a:rPr>
                        <a:t>Osteopenia w kręgosłupie</a:t>
                      </a:r>
                      <a:br>
                        <a:rPr lang="pl-PL" sz="1600" b="1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pl-PL" sz="1600" b="1" dirty="0" smtClean="0">
                          <a:solidFill>
                            <a:schemeClr val="tx1"/>
                          </a:solidFill>
                        </a:rPr>
                        <a:t>i w szyjce kości udowej</a:t>
                      </a:r>
                      <a:endParaRPr lang="pl-PL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 smtClean="0">
                          <a:solidFill>
                            <a:schemeClr val="tx1"/>
                          </a:solidFill>
                        </a:rPr>
                        <a:t>Placebo</a:t>
                      </a:r>
                      <a:endParaRPr lang="pl-PL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 err="1" smtClean="0">
                          <a:solidFill>
                            <a:schemeClr val="tx1"/>
                          </a:solidFill>
                        </a:rPr>
                        <a:t>Risedronian</a:t>
                      </a:r>
                      <a:endParaRPr lang="pl-PL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dirty="0" smtClean="0">
                          <a:solidFill>
                            <a:schemeClr val="tx1"/>
                          </a:solidFill>
                        </a:rPr>
                        <a:t>RW</a:t>
                      </a:r>
                      <a:endParaRPr lang="pl-PL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l-PL" sz="1600" dirty="0" smtClean="0"/>
                        <a:t>Wszystkie złamania</a:t>
                      </a:r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l-P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dirty="0" smtClean="0"/>
                        <a:t>0,22(0,03-2,02)</a:t>
                      </a:r>
                      <a:endParaRPr lang="pl-PL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5940152" y="6381340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>
                <a:solidFill>
                  <a:prstClr val="white"/>
                </a:solidFill>
              </a:rPr>
              <a:t>Siris</a:t>
            </a:r>
            <a:r>
              <a:rPr lang="pl-PL" sz="1400" dirty="0">
                <a:solidFill>
                  <a:prstClr val="white"/>
                </a:solidFill>
              </a:rPr>
              <a:t> </a:t>
            </a:r>
            <a:r>
              <a:rPr lang="pl-PL" sz="1400" dirty="0" err="1">
                <a:solidFill>
                  <a:prstClr val="white"/>
                </a:solidFill>
              </a:rPr>
              <a:t>at</a:t>
            </a:r>
            <a:r>
              <a:rPr lang="pl-PL" sz="1400" dirty="0">
                <a:solidFill>
                  <a:prstClr val="white"/>
                </a:solidFill>
              </a:rPr>
              <a:t> al. </a:t>
            </a:r>
            <a:r>
              <a:rPr lang="pl-PL" sz="1400" dirty="0" err="1">
                <a:solidFill>
                  <a:prstClr val="white"/>
                </a:solidFill>
              </a:rPr>
              <a:t>Osteoprosis</a:t>
            </a:r>
            <a:r>
              <a:rPr lang="pl-PL" sz="1400" dirty="0">
                <a:solidFill>
                  <a:prstClr val="white"/>
                </a:solidFill>
              </a:rPr>
              <a:t> </a:t>
            </a:r>
            <a:r>
              <a:rPr lang="pl-PL" sz="1400" dirty="0" err="1">
                <a:solidFill>
                  <a:prstClr val="white"/>
                </a:solidFill>
              </a:rPr>
              <a:t>Int</a:t>
            </a:r>
            <a:r>
              <a:rPr lang="pl-PL" sz="1400" dirty="0">
                <a:solidFill>
                  <a:prstClr val="white"/>
                </a:solidFill>
              </a:rPr>
              <a:t>. 2008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524000"/>
          </a:xfrm>
        </p:spPr>
        <p:txBody>
          <a:bodyPr>
            <a:normAutofit/>
          </a:bodyPr>
          <a:lstStyle/>
          <a:p>
            <a:pPr algn="ctr"/>
            <a:r>
              <a:rPr lang="pl-PL" sz="4400" dirty="0" err="1" smtClean="0"/>
              <a:t>Ranelinian</a:t>
            </a:r>
            <a:r>
              <a:rPr lang="pl-PL" sz="4400" dirty="0" smtClean="0"/>
              <a:t> strontu u kobiet po menopauzie z osteopenią</a:t>
            </a:r>
            <a:endParaRPr lang="pl-PL" sz="4400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2179638"/>
          <a:ext cx="8229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Łącznik prosty ze strzałką 5"/>
          <p:cNvCxnSpPr/>
          <p:nvPr/>
        </p:nvCxnSpPr>
        <p:spPr>
          <a:xfrm rot="5400000">
            <a:off x="1835696" y="2996958"/>
            <a:ext cx="864096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Łącznik prosty ze strzałką 6"/>
          <p:cNvCxnSpPr/>
          <p:nvPr/>
        </p:nvCxnSpPr>
        <p:spPr>
          <a:xfrm rot="5400000">
            <a:off x="3779912" y="3501011"/>
            <a:ext cx="72008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7"/>
          <p:cNvCxnSpPr/>
          <p:nvPr/>
        </p:nvCxnSpPr>
        <p:spPr>
          <a:xfrm rot="5400000">
            <a:off x="5760132" y="4185088"/>
            <a:ext cx="504056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/>
          <p:cNvCxnSpPr/>
          <p:nvPr/>
        </p:nvCxnSpPr>
        <p:spPr>
          <a:xfrm rot="5400000">
            <a:off x="7776356" y="4473122"/>
            <a:ext cx="216024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/>
          <p:cNvSpPr txBox="1"/>
          <p:nvPr/>
        </p:nvSpPr>
        <p:spPr>
          <a:xfrm>
            <a:off x="2267744" y="2780940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prstClr val="white"/>
                </a:solidFill>
              </a:rPr>
              <a:t>41%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4211960" y="3140980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prstClr val="white"/>
                </a:solidFill>
              </a:rPr>
              <a:t>38%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6084168" y="393305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prstClr val="white"/>
                </a:solidFill>
              </a:rPr>
              <a:t>45%</a:t>
            </a:r>
          </a:p>
        </p:txBody>
      </p:sp>
      <p:sp>
        <p:nvSpPr>
          <p:cNvPr id="19" name="pole tekstowe 18"/>
          <p:cNvSpPr txBox="1"/>
          <p:nvPr/>
        </p:nvSpPr>
        <p:spPr>
          <a:xfrm>
            <a:off x="7956376" y="4221100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prstClr val="white"/>
                </a:solidFill>
              </a:rPr>
              <a:t>59%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5652120" y="6381340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>
                <a:solidFill>
                  <a:prstClr val="white"/>
                </a:solidFill>
              </a:rPr>
              <a:t>Seeman</a:t>
            </a:r>
            <a:r>
              <a:rPr lang="pl-PL" sz="1400" dirty="0">
                <a:solidFill>
                  <a:prstClr val="white"/>
                </a:solidFill>
              </a:rPr>
              <a:t>  et al. J. </a:t>
            </a:r>
            <a:r>
              <a:rPr lang="pl-PL" sz="1400" dirty="0" err="1">
                <a:solidFill>
                  <a:prstClr val="white"/>
                </a:solidFill>
              </a:rPr>
              <a:t>Bone</a:t>
            </a:r>
            <a:r>
              <a:rPr lang="pl-PL" sz="1400" dirty="0">
                <a:solidFill>
                  <a:prstClr val="white"/>
                </a:solidFill>
              </a:rPr>
              <a:t> Min. </a:t>
            </a:r>
            <a:r>
              <a:rPr lang="pl-PL" sz="1400" dirty="0" err="1">
                <a:solidFill>
                  <a:prstClr val="white"/>
                </a:solidFill>
              </a:rPr>
              <a:t>Res</a:t>
            </a:r>
            <a:r>
              <a:rPr lang="pl-PL" sz="1400" dirty="0">
                <a:solidFill>
                  <a:prstClr val="white"/>
                </a:solidFill>
              </a:rPr>
              <a:t>. 2008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524000"/>
          </a:xfrm>
        </p:spPr>
        <p:txBody>
          <a:bodyPr>
            <a:normAutofit/>
          </a:bodyPr>
          <a:lstStyle/>
          <a:p>
            <a:pPr algn="ctr"/>
            <a:r>
              <a:rPr lang="pl-PL" sz="4400" dirty="0" err="1" smtClean="0"/>
              <a:t>Alendronian</a:t>
            </a:r>
            <a:r>
              <a:rPr lang="pl-PL" sz="4400" dirty="0" smtClean="0"/>
              <a:t> kobiet po menopauzie z osteopenią</a:t>
            </a:r>
            <a:endParaRPr lang="pl-PL" sz="4400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67544" y="2420888"/>
          <a:ext cx="7992888" cy="3553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9842"/>
                <a:gridCol w="1689842"/>
                <a:gridCol w="1689842"/>
                <a:gridCol w="2923362"/>
              </a:tblGrid>
              <a:tr h="52833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Placebo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ALN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RW</a:t>
                      </a:r>
                      <a:endParaRPr lang="pl-PL" dirty="0"/>
                    </a:p>
                  </a:txBody>
                  <a:tcPr anchor="ctr"/>
                </a:tc>
              </a:tr>
              <a:tr h="52833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1396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1389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 anchor="ctr"/>
                </a:tc>
              </a:tr>
              <a:tr h="911926">
                <a:tc>
                  <a:txBody>
                    <a:bodyPr/>
                    <a:lstStyle/>
                    <a:p>
                      <a:r>
                        <a:rPr lang="pl-PL" dirty="0" smtClean="0"/>
                        <a:t>Wszyscy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143(10)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158(11)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 smtClean="0"/>
                        <a:t>1,12(0,89±1,40)</a:t>
                      </a:r>
                    </a:p>
                  </a:txBody>
                  <a:tcPr anchor="ctr"/>
                </a:tc>
              </a:tr>
              <a:tr h="528338">
                <a:tc gridSpan="4"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Obecne złamania</a:t>
                      </a:r>
                      <a:endParaRPr lang="pl-PL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528338">
                <a:tc>
                  <a:txBody>
                    <a:bodyPr/>
                    <a:lstStyle/>
                    <a:p>
                      <a:r>
                        <a:rPr lang="pl-PL" dirty="0" smtClean="0"/>
                        <a:t>Nie (1905)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86(9)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88(9)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1,02(076-1,38)</a:t>
                      </a:r>
                      <a:endParaRPr lang="pl-PL" dirty="0"/>
                    </a:p>
                  </a:txBody>
                  <a:tcPr anchor="ctr"/>
                </a:tc>
              </a:tr>
              <a:tr h="528338">
                <a:tc>
                  <a:txBody>
                    <a:bodyPr/>
                    <a:lstStyle/>
                    <a:p>
                      <a:r>
                        <a:rPr lang="pl-PL" dirty="0" smtClean="0"/>
                        <a:t>Tak (880)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57(13)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70(16)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1,26(0,89-1,79)</a:t>
                      </a:r>
                      <a:endParaRPr lang="pl-PL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4283968" y="630932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prstClr val="white"/>
                </a:solidFill>
              </a:rPr>
              <a:t>Ryder KM </a:t>
            </a:r>
            <a:r>
              <a:rPr lang="pl-PL" dirty="0" err="1">
                <a:solidFill>
                  <a:prstClr val="white"/>
                </a:solidFill>
              </a:rPr>
              <a:t>at</a:t>
            </a:r>
            <a:r>
              <a:rPr lang="pl-PL" dirty="0">
                <a:solidFill>
                  <a:prstClr val="white"/>
                </a:solidFill>
              </a:rPr>
              <a:t> al.  J Gen </a:t>
            </a:r>
            <a:r>
              <a:rPr lang="pl-PL" dirty="0" err="1">
                <a:solidFill>
                  <a:prstClr val="white"/>
                </a:solidFill>
              </a:rPr>
              <a:t>Int</a:t>
            </a:r>
            <a:r>
              <a:rPr lang="pl-PL" dirty="0">
                <a:solidFill>
                  <a:prstClr val="white"/>
                </a:solidFill>
              </a:rPr>
              <a:t> </a:t>
            </a:r>
            <a:r>
              <a:rPr lang="pl-PL" dirty="0" err="1">
                <a:solidFill>
                  <a:prstClr val="white"/>
                </a:solidFill>
              </a:rPr>
              <a:t>Med</a:t>
            </a:r>
            <a:r>
              <a:rPr lang="pl-PL" dirty="0">
                <a:solidFill>
                  <a:prstClr val="white"/>
                </a:solidFill>
              </a:rPr>
              <a:t>  2008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24000"/>
          </a:xfrm>
        </p:spPr>
        <p:txBody>
          <a:bodyPr/>
          <a:lstStyle/>
          <a:p>
            <a:pPr algn="ctr"/>
            <a:r>
              <a:rPr lang="pl-PL" dirty="0" err="1" smtClean="0"/>
              <a:t>Alendronian</a:t>
            </a:r>
            <a:r>
              <a:rPr lang="pl-PL" dirty="0" smtClean="0"/>
              <a:t> u kobiet po menopauzie z osteopenią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2179640"/>
          <a:ext cx="8229600" cy="3337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269737">
                <a:tc>
                  <a:txBody>
                    <a:bodyPr/>
                    <a:lstStyle/>
                    <a:p>
                      <a:r>
                        <a:rPr lang="pl-PL" sz="3200" dirty="0" smtClean="0"/>
                        <a:t>Wiek 67±7</a:t>
                      </a:r>
                      <a:endParaRPr lang="pl-P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3200" dirty="0" smtClean="0"/>
                        <a:t>NNT (radiologiczne złamania kręgowe)</a:t>
                      </a:r>
                      <a:endParaRPr lang="pl-PL" sz="3200" dirty="0"/>
                    </a:p>
                  </a:txBody>
                  <a:tcPr anchor="ctr"/>
                </a:tc>
              </a:tr>
              <a:tr h="689286">
                <a:tc>
                  <a:txBody>
                    <a:bodyPr/>
                    <a:lstStyle/>
                    <a:p>
                      <a:r>
                        <a:rPr lang="pl-PL" sz="3200" dirty="0" err="1" smtClean="0"/>
                        <a:t>T-score</a:t>
                      </a:r>
                      <a:r>
                        <a:rPr lang="pl-PL" sz="3200" dirty="0" smtClean="0"/>
                        <a:t> &lt; -2,5</a:t>
                      </a:r>
                      <a:endParaRPr lang="pl-P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200" dirty="0" smtClean="0"/>
                        <a:t>35</a:t>
                      </a:r>
                      <a:endParaRPr lang="pl-PL" sz="3200" dirty="0"/>
                    </a:p>
                  </a:txBody>
                  <a:tcPr anchor="ctr"/>
                </a:tc>
              </a:tr>
              <a:tr h="689286">
                <a:tc>
                  <a:txBody>
                    <a:bodyPr/>
                    <a:lstStyle/>
                    <a:p>
                      <a:r>
                        <a:rPr lang="pl-PL" sz="3200" dirty="0" smtClean="0"/>
                        <a:t>-2,5&lt; T-score&lt;-2,0</a:t>
                      </a:r>
                      <a:endParaRPr lang="pl-P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200" dirty="0" smtClean="0"/>
                        <a:t>59</a:t>
                      </a:r>
                      <a:endParaRPr lang="pl-PL" sz="3200" dirty="0"/>
                    </a:p>
                  </a:txBody>
                  <a:tcPr anchor="ctr"/>
                </a:tc>
              </a:tr>
              <a:tr h="689286">
                <a:tc>
                  <a:txBody>
                    <a:bodyPr/>
                    <a:lstStyle/>
                    <a:p>
                      <a:r>
                        <a:rPr lang="pl-PL" sz="3200" dirty="0" smtClean="0"/>
                        <a:t>-2,0&lt; </a:t>
                      </a:r>
                      <a:r>
                        <a:rPr lang="pl-PL" sz="3200" dirty="0" err="1" smtClean="0"/>
                        <a:t>T-score</a:t>
                      </a:r>
                      <a:r>
                        <a:rPr lang="pl-PL" sz="3200" dirty="0" smtClean="0"/>
                        <a:t> &lt; -1,6</a:t>
                      </a:r>
                      <a:endParaRPr lang="pl-P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3200" dirty="0" smtClean="0"/>
                        <a:t>363</a:t>
                      </a:r>
                      <a:endParaRPr lang="pl-PL" sz="3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5652120" y="6237324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err="1">
                <a:solidFill>
                  <a:prstClr val="white"/>
                </a:solidFill>
              </a:rPr>
              <a:t>Cummings</a:t>
            </a:r>
            <a:r>
              <a:rPr lang="pl-PL" sz="1400" dirty="0">
                <a:solidFill>
                  <a:prstClr val="white"/>
                </a:solidFill>
              </a:rPr>
              <a:t> </a:t>
            </a:r>
            <a:r>
              <a:rPr lang="pl-PL" sz="1400" dirty="0" err="1">
                <a:solidFill>
                  <a:prstClr val="white"/>
                </a:solidFill>
              </a:rPr>
              <a:t>at</a:t>
            </a:r>
            <a:r>
              <a:rPr lang="pl-PL" sz="1400" dirty="0">
                <a:solidFill>
                  <a:prstClr val="white"/>
                </a:solidFill>
              </a:rPr>
              <a:t> al. JAMA 1998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2"/>
            <a:ext cx="7543800" cy="1431925"/>
          </a:xfrm>
        </p:spPr>
        <p:txBody>
          <a:bodyPr/>
          <a:lstStyle/>
          <a:p>
            <a:r>
              <a:rPr lang="pl-PL" sz="2800"/>
              <a:t>Dolegliwości okresu przejściowego</a:t>
            </a:r>
            <a:br>
              <a:rPr lang="pl-PL" sz="2800"/>
            </a:br>
            <a:r>
              <a:rPr lang="pl-PL" sz="2800"/>
              <a:t>W jakim punkcie jesteśmy</a:t>
            </a:r>
            <a:r>
              <a:rPr lang="en-US" sz="2800"/>
              <a:t> – w 2009?</a:t>
            </a:r>
            <a:endParaRPr lang="pl-PL" sz="280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55650" y="3716338"/>
            <a:ext cx="2592388" cy="901700"/>
            <a:chOff x="113" y="1298"/>
            <a:chExt cx="1633" cy="568"/>
          </a:xfrm>
        </p:grpSpPr>
        <p:sp>
          <p:nvSpPr>
            <p:cNvPr id="86020" name="Line 4"/>
            <p:cNvSpPr>
              <a:spLocks noChangeShapeType="1"/>
            </p:cNvSpPr>
            <p:nvPr/>
          </p:nvSpPr>
          <p:spPr bwMode="auto">
            <a:xfrm>
              <a:off x="249" y="1570"/>
              <a:ext cx="140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pl-PL" b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86021" name="Text Box 5"/>
            <p:cNvSpPr txBox="1">
              <a:spLocks noChangeArrowheads="1"/>
            </p:cNvSpPr>
            <p:nvPr/>
          </p:nvSpPr>
          <p:spPr bwMode="auto">
            <a:xfrm>
              <a:off x="294" y="1298"/>
              <a:ext cx="127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pl-PL" sz="2000">
                  <a:solidFill>
                    <a:srgbClr val="FFFFFF"/>
                  </a:solidFill>
                </a:rPr>
                <a:t>Kogo leczyć ?</a:t>
              </a:r>
            </a:p>
          </p:txBody>
        </p:sp>
        <p:sp>
          <p:nvSpPr>
            <p:cNvPr id="86022" name="Text Box 6"/>
            <p:cNvSpPr txBox="1">
              <a:spLocks noChangeArrowheads="1"/>
            </p:cNvSpPr>
            <p:nvPr/>
          </p:nvSpPr>
          <p:spPr bwMode="auto">
            <a:xfrm>
              <a:off x="113" y="1616"/>
              <a:ext cx="163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pl-PL" sz="2000">
                  <a:solidFill>
                    <a:srgbClr val="FFFFFF"/>
                  </a:solidFill>
                </a:rPr>
                <a:t>Rejestracja leku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6588125" y="1808163"/>
            <a:ext cx="1165225" cy="793750"/>
            <a:chOff x="1610" y="2545"/>
            <a:chExt cx="734" cy="500"/>
          </a:xfrm>
        </p:grpSpPr>
        <p:sp>
          <p:nvSpPr>
            <p:cNvPr id="86024" name="Line 8"/>
            <p:cNvSpPr>
              <a:spLocks noChangeShapeType="1"/>
            </p:cNvSpPr>
            <p:nvPr/>
          </p:nvSpPr>
          <p:spPr bwMode="auto">
            <a:xfrm>
              <a:off x="1646" y="2796"/>
              <a:ext cx="59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pl-PL" b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86025" name="Text Box 9"/>
            <p:cNvSpPr txBox="1">
              <a:spLocks noChangeArrowheads="1"/>
            </p:cNvSpPr>
            <p:nvPr/>
          </p:nvSpPr>
          <p:spPr bwMode="auto">
            <a:xfrm>
              <a:off x="1610" y="2545"/>
              <a:ext cx="73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pl-PL" sz="2000">
                  <a:solidFill>
                    <a:srgbClr val="FFFFFF"/>
                  </a:solidFill>
                </a:rPr>
                <a:t>FRAX</a:t>
              </a:r>
              <a:r>
                <a:rPr lang="pl-PL" sz="2000">
                  <a:solidFill>
                    <a:srgbClr val="FFFFFF"/>
                  </a:solidFill>
                  <a:cs typeface="Tahoma" pitchFamily="34" charset="0"/>
                </a:rPr>
                <a:t>™</a:t>
              </a:r>
            </a:p>
          </p:txBody>
        </p:sp>
        <p:sp>
          <p:nvSpPr>
            <p:cNvPr id="86026" name="Text Box 10"/>
            <p:cNvSpPr txBox="1">
              <a:spLocks noChangeArrowheads="1"/>
            </p:cNvSpPr>
            <p:nvPr/>
          </p:nvSpPr>
          <p:spPr bwMode="auto">
            <a:xfrm>
              <a:off x="1655" y="2795"/>
              <a:ext cx="63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pl-PL" sz="2000">
                  <a:solidFill>
                    <a:srgbClr val="FFFFFF"/>
                  </a:solidFill>
                </a:rPr>
                <a:t>WHO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827089" y="1773238"/>
            <a:ext cx="2016125" cy="901700"/>
            <a:chOff x="3276" y="2515"/>
            <a:chExt cx="1270" cy="568"/>
          </a:xfrm>
        </p:grpSpPr>
        <p:sp>
          <p:nvSpPr>
            <p:cNvPr id="86028" name="Line 12"/>
            <p:cNvSpPr>
              <a:spLocks noChangeShapeType="1"/>
            </p:cNvSpPr>
            <p:nvPr/>
          </p:nvSpPr>
          <p:spPr bwMode="auto">
            <a:xfrm>
              <a:off x="3276" y="2787"/>
              <a:ext cx="117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pl-PL" b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86029" name="Text Box 13"/>
            <p:cNvSpPr txBox="1">
              <a:spLocks noChangeArrowheads="1"/>
            </p:cNvSpPr>
            <p:nvPr/>
          </p:nvSpPr>
          <p:spPr bwMode="auto">
            <a:xfrm>
              <a:off x="3322" y="2515"/>
              <a:ext cx="117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pl-PL" sz="2000">
                  <a:solidFill>
                    <a:srgbClr val="FFFFFF"/>
                  </a:solidFill>
                </a:rPr>
                <a:t>T-score = -2,5</a:t>
              </a:r>
            </a:p>
          </p:txBody>
        </p:sp>
        <p:sp>
          <p:nvSpPr>
            <p:cNvPr id="86030" name="Text Box 14"/>
            <p:cNvSpPr txBox="1">
              <a:spLocks noChangeArrowheads="1"/>
            </p:cNvSpPr>
            <p:nvPr/>
          </p:nvSpPr>
          <p:spPr bwMode="auto">
            <a:xfrm>
              <a:off x="3276" y="2833"/>
              <a:ext cx="127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pl-PL" sz="2000">
                  <a:solidFill>
                    <a:srgbClr val="FFFFFF"/>
                  </a:solidFill>
                </a:rPr>
                <a:t>WHO</a:t>
              </a: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5724525" y="3716338"/>
            <a:ext cx="2592388" cy="1206500"/>
            <a:chOff x="3878" y="1298"/>
            <a:chExt cx="1633" cy="760"/>
          </a:xfrm>
        </p:grpSpPr>
        <p:sp>
          <p:nvSpPr>
            <p:cNvPr id="86032" name="Line 16"/>
            <p:cNvSpPr>
              <a:spLocks noChangeShapeType="1"/>
            </p:cNvSpPr>
            <p:nvPr/>
          </p:nvSpPr>
          <p:spPr bwMode="auto">
            <a:xfrm>
              <a:off x="3968" y="1570"/>
              <a:ext cx="154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pl-PL" b="1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86033" name="Text Box 17"/>
            <p:cNvSpPr txBox="1">
              <a:spLocks noChangeArrowheads="1"/>
            </p:cNvSpPr>
            <p:nvPr/>
          </p:nvSpPr>
          <p:spPr bwMode="auto">
            <a:xfrm>
              <a:off x="4014" y="1298"/>
              <a:ext cx="149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pl-PL" sz="2000">
                  <a:solidFill>
                    <a:srgbClr val="FFFFFF"/>
                  </a:solidFill>
                </a:rPr>
                <a:t>EMEA</a:t>
              </a:r>
            </a:p>
          </p:txBody>
        </p:sp>
        <p:sp>
          <p:nvSpPr>
            <p:cNvPr id="86034" name="Text Box 18"/>
            <p:cNvSpPr txBox="1">
              <a:spLocks noChangeArrowheads="1"/>
            </p:cNvSpPr>
            <p:nvPr/>
          </p:nvSpPr>
          <p:spPr bwMode="auto">
            <a:xfrm>
              <a:off x="3878" y="1616"/>
              <a:ext cx="15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pl-PL" sz="2000">
                  <a:solidFill>
                    <a:srgbClr val="FFFFFF"/>
                  </a:solidFill>
                </a:rPr>
                <a:t>Rejestracja leku w UE/FDA</a:t>
              </a: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3346450" y="5589600"/>
            <a:ext cx="3602038" cy="928687"/>
            <a:chOff x="158" y="3249"/>
            <a:chExt cx="2269" cy="585"/>
          </a:xfrm>
        </p:grpSpPr>
        <p:sp>
          <p:nvSpPr>
            <p:cNvPr id="86036" name="Text Box 20"/>
            <p:cNvSpPr txBox="1">
              <a:spLocks noChangeArrowheads="1"/>
            </p:cNvSpPr>
            <p:nvPr/>
          </p:nvSpPr>
          <p:spPr bwMode="auto">
            <a:xfrm>
              <a:off x="158" y="3249"/>
              <a:ext cx="222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endParaRPr lang="pl-PL">
                <a:solidFill>
                  <a:srgbClr val="FFFFFF"/>
                </a:solidFill>
              </a:endParaRPr>
            </a:p>
          </p:txBody>
        </p:sp>
        <p:sp>
          <p:nvSpPr>
            <p:cNvPr id="86037" name="Text Box 21"/>
            <p:cNvSpPr txBox="1">
              <a:spLocks noChangeArrowheads="1"/>
            </p:cNvSpPr>
            <p:nvPr/>
          </p:nvSpPr>
          <p:spPr bwMode="auto">
            <a:xfrm>
              <a:off x="204" y="3430"/>
              <a:ext cx="222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pl-PL">
                  <a:solidFill>
                    <a:srgbClr val="FFFFFF"/>
                  </a:solidFill>
                </a:rPr>
                <a:t>Rekomendacje UE, USA, krajowe</a:t>
              </a:r>
              <a:br>
                <a:rPr lang="pl-PL">
                  <a:solidFill>
                    <a:srgbClr val="FFFFFF"/>
                  </a:solidFill>
                </a:rPr>
              </a:br>
              <a:r>
                <a:rPr lang="pl-PL">
                  <a:solidFill>
                    <a:srgbClr val="FFFFFF"/>
                  </a:solidFill>
                </a:rPr>
                <a:t>- opłacalność leczenia?</a:t>
              </a:r>
            </a:p>
          </p:txBody>
        </p:sp>
      </p:grpSp>
      <p:graphicFrame>
        <p:nvGraphicFramePr>
          <p:cNvPr id="86038" name="Object 7"/>
          <p:cNvGraphicFramePr>
            <a:graphicFrameLocks noChangeAspect="1"/>
          </p:cNvGraphicFramePr>
          <p:nvPr>
            <p:ph idx="1"/>
          </p:nvPr>
        </p:nvGraphicFramePr>
        <p:xfrm>
          <a:off x="179388" y="260350"/>
          <a:ext cx="1052512" cy="1144588"/>
        </p:xfrm>
        <a:graphic>
          <a:graphicData uri="http://schemas.openxmlformats.org/presentationml/2006/ole">
            <p:oleObj spid="_x0000_s1026" name="CorelDRAW" r:id="rId4" imgW="2044080" imgH="222408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920880" cy="2304256"/>
          </a:xfrm>
        </p:spPr>
        <p:txBody>
          <a:bodyPr>
            <a:noAutofit/>
          </a:bodyPr>
          <a:lstStyle/>
          <a:p>
            <a:r>
              <a:rPr lang="pl-PL" sz="3600" dirty="0" smtClean="0">
                <a:solidFill>
                  <a:schemeClr val="accent1"/>
                </a:solidFill>
              </a:rPr>
              <a:t>Leczenie osteoporozy  </a:t>
            </a:r>
            <a:r>
              <a:rPr lang="pl-PL" sz="3200" dirty="0" smtClean="0"/>
              <a:t>= </a:t>
            </a:r>
            <a:br>
              <a:rPr lang="pl-PL" sz="3200" dirty="0" smtClean="0"/>
            </a:br>
            <a:r>
              <a:rPr lang="pl-PL" sz="3200" dirty="0" smtClean="0"/>
              <a:t>zmniejszenie ryzyka złamania pierwszego lub następnego</a:t>
            </a:r>
            <a:endParaRPr lang="pl-PL" sz="32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503548" y="3645024"/>
            <a:ext cx="8136904" cy="2155304"/>
          </a:xfrm>
        </p:spPr>
        <p:txBody>
          <a:bodyPr>
            <a:noAutofit/>
          </a:bodyPr>
          <a:lstStyle/>
          <a:p>
            <a:r>
              <a:rPr lang="pl-PL" sz="3600" dirty="0" smtClean="0">
                <a:solidFill>
                  <a:schemeClr val="accent1"/>
                </a:solidFill>
              </a:rPr>
              <a:t>Przyczynowe</a:t>
            </a:r>
            <a:r>
              <a:rPr lang="pl-PL" sz="3600" dirty="0" smtClean="0"/>
              <a:t>: </a:t>
            </a:r>
            <a:br>
              <a:rPr lang="pl-PL" sz="3600" dirty="0" smtClean="0"/>
            </a:br>
            <a:r>
              <a:rPr lang="pl-PL" sz="3600" dirty="0" smtClean="0"/>
              <a:t>Modyfikowanie klinicznych czynników ryzyka</a:t>
            </a:r>
          </a:p>
          <a:p>
            <a:r>
              <a:rPr lang="pl-PL" sz="3600" dirty="0" smtClean="0">
                <a:solidFill>
                  <a:schemeClr val="accent1"/>
                </a:solidFill>
              </a:rPr>
              <a:t>Skutkowe</a:t>
            </a:r>
            <a:r>
              <a:rPr lang="pl-PL" sz="3600" dirty="0" smtClean="0"/>
              <a:t>: </a:t>
            </a:r>
            <a:br>
              <a:rPr lang="pl-PL" sz="3600" dirty="0" smtClean="0"/>
            </a:br>
            <a:r>
              <a:rPr lang="pl-PL" sz="3600" dirty="0" smtClean="0"/>
              <a:t>Farmakoterapia….</a:t>
            </a:r>
            <a:endParaRPr lang="pl-PL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60648"/>
            <a:ext cx="8229600" cy="1524000"/>
          </a:xfrm>
        </p:spPr>
        <p:txBody>
          <a:bodyPr/>
          <a:lstStyle/>
          <a:p>
            <a:r>
              <a:rPr lang="pl-PL" sz="2400" dirty="0">
                <a:latin typeface="Arial" pitchFamily="34" charset="0"/>
              </a:rPr>
              <a:t>KLINICZNE, SAMOWYSTARCZAJĄCE I NIEZALEŻNE</a:t>
            </a:r>
            <a:br>
              <a:rPr lang="pl-PL" sz="2400" dirty="0">
                <a:latin typeface="Arial" pitchFamily="34" charset="0"/>
              </a:rPr>
            </a:br>
            <a:r>
              <a:rPr lang="pl-PL" sz="2400" dirty="0">
                <a:latin typeface="Arial" pitchFamily="34" charset="0"/>
              </a:rPr>
              <a:t>CZYNNIKI ZWIEKSZAJĄCE RYZYKO ZŁAMAŃ</a:t>
            </a:r>
            <a:br>
              <a:rPr lang="pl-PL" sz="2400" dirty="0">
                <a:latin typeface="Arial" pitchFamily="34" charset="0"/>
              </a:rPr>
            </a:br>
            <a:r>
              <a:rPr lang="pl-PL" sz="2400" dirty="0">
                <a:latin typeface="Arial" pitchFamily="34" charset="0"/>
              </a:rPr>
              <a:t>OSTEOPOROTYCZNYCH (PO MAŁYM URAZIE)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2856"/>
            <a:ext cx="8363272" cy="416634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sz="2400" dirty="0">
                <a:latin typeface="Arial" pitchFamily="34" charset="0"/>
              </a:rPr>
              <a:t>Wiek – im wyższy, tym ryzyko wyższe</a:t>
            </a:r>
          </a:p>
          <a:p>
            <a:pPr>
              <a:lnSpc>
                <a:spcPct val="90000"/>
              </a:lnSpc>
            </a:pPr>
            <a:r>
              <a:rPr lang="pl-PL" sz="2400" dirty="0">
                <a:latin typeface="Arial" pitchFamily="34" charset="0"/>
              </a:rPr>
              <a:t>Przebyte złamanie po 50 roku życia</a:t>
            </a:r>
          </a:p>
          <a:p>
            <a:pPr>
              <a:lnSpc>
                <a:spcPct val="90000"/>
              </a:lnSpc>
            </a:pPr>
            <a:r>
              <a:rPr lang="pl-PL" sz="2400" dirty="0">
                <a:latin typeface="Arial" pitchFamily="34" charset="0"/>
              </a:rPr>
              <a:t>Obciążenie genetyczne (złamanie biodra u rodziców)</a:t>
            </a:r>
          </a:p>
          <a:p>
            <a:pPr>
              <a:lnSpc>
                <a:spcPct val="90000"/>
              </a:lnSpc>
            </a:pPr>
            <a:r>
              <a:rPr lang="pl-PL" sz="2400" dirty="0">
                <a:latin typeface="Arial" pitchFamily="34" charset="0"/>
              </a:rPr>
              <a:t>Niski wskaźnik masy ciała (BMI poniżej 20)</a:t>
            </a:r>
          </a:p>
          <a:p>
            <a:pPr>
              <a:lnSpc>
                <a:spcPct val="90000"/>
              </a:lnSpc>
            </a:pPr>
            <a:r>
              <a:rPr lang="pl-PL" sz="2400" dirty="0">
                <a:latin typeface="Arial" pitchFamily="34" charset="0"/>
              </a:rPr>
              <a:t>Niska masa kostna</a:t>
            </a:r>
          </a:p>
          <a:p>
            <a:pPr>
              <a:lnSpc>
                <a:spcPct val="90000"/>
              </a:lnSpc>
            </a:pPr>
            <a:r>
              <a:rPr lang="pl-PL" sz="2400" dirty="0">
                <a:latin typeface="Arial" pitchFamily="34" charset="0"/>
              </a:rPr>
              <a:t>Palenie papierosów</a:t>
            </a:r>
          </a:p>
          <a:p>
            <a:pPr>
              <a:lnSpc>
                <a:spcPct val="90000"/>
              </a:lnSpc>
            </a:pPr>
            <a:r>
              <a:rPr lang="pl-PL" sz="2400" dirty="0">
                <a:latin typeface="Arial" pitchFamily="34" charset="0"/>
              </a:rPr>
              <a:t>Leczenie </a:t>
            </a:r>
            <a:r>
              <a:rPr lang="pl-PL" sz="2400" dirty="0" err="1">
                <a:latin typeface="Arial" pitchFamily="34" charset="0"/>
              </a:rPr>
              <a:t>glikokortyksteroidami</a:t>
            </a:r>
            <a:endParaRPr lang="pl-PL" sz="2400" dirty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pl-PL" sz="2400" dirty="0">
                <a:latin typeface="Arial" pitchFamily="34" charset="0"/>
              </a:rPr>
              <a:t>Reumatoidalne zapalenie </a:t>
            </a:r>
            <a:r>
              <a:rPr lang="pl-PL" sz="2400" dirty="0" smtClean="0">
                <a:latin typeface="Arial" pitchFamily="34" charset="0"/>
              </a:rPr>
              <a:t>stawów + OP wtórne</a:t>
            </a:r>
            <a:endParaRPr lang="pl-PL" sz="2400" dirty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pl-PL" sz="2400" dirty="0">
                <a:latin typeface="Arial" pitchFamily="34" charset="0"/>
              </a:rPr>
              <a:t>Alkoholizm</a:t>
            </a:r>
          </a:p>
          <a:p>
            <a:pPr>
              <a:lnSpc>
                <a:spcPct val="90000"/>
              </a:lnSpc>
            </a:pPr>
            <a:r>
              <a:rPr lang="pl-PL" sz="2400" dirty="0">
                <a:latin typeface="Arial" pitchFamily="34" charset="0"/>
              </a:rPr>
              <a:t>Skłonność do częstych upadków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260648"/>
            <a:ext cx="8280920" cy="1440160"/>
          </a:xfrm>
        </p:spPr>
        <p:txBody>
          <a:bodyPr/>
          <a:lstStyle/>
          <a:p>
            <a:r>
              <a:rPr lang="pl-PL" sz="2800" dirty="0">
                <a:latin typeface="Arial" pitchFamily="34" charset="0"/>
              </a:rPr>
              <a:t>CZYNNIKI </a:t>
            </a:r>
            <a:r>
              <a:rPr lang="pl-PL" sz="2800" dirty="0" smtClean="0">
                <a:latin typeface="Arial" pitchFamily="34" charset="0"/>
              </a:rPr>
              <a:t> ZWIĘKSZAJĄCE  RESORPCJĘ </a:t>
            </a:r>
            <a:r>
              <a:rPr lang="pl-PL" sz="2800" dirty="0">
                <a:latin typeface="Arial" pitchFamily="34" charset="0"/>
              </a:rPr>
              <a:t/>
            </a:r>
            <a:br>
              <a:rPr lang="pl-PL" sz="2800" dirty="0">
                <a:latin typeface="Arial" pitchFamily="34" charset="0"/>
              </a:rPr>
            </a:br>
            <a:r>
              <a:rPr lang="pl-PL" sz="2800" dirty="0">
                <a:latin typeface="Arial" pitchFamily="34" charset="0"/>
              </a:rPr>
              <a:t>I </a:t>
            </a:r>
            <a:r>
              <a:rPr lang="pl-PL" sz="2800" dirty="0" smtClean="0">
                <a:latin typeface="Arial" pitchFamily="34" charset="0"/>
              </a:rPr>
              <a:t>OBNIŻAJĄCE  WYTRZYMAŁOŚĆ  KOŚCI</a:t>
            </a:r>
            <a:r>
              <a:rPr lang="pl-PL" sz="2800" dirty="0">
                <a:latin typeface="Arial" pitchFamily="34" charset="0"/>
              </a:rPr>
              <a:t>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76872"/>
            <a:ext cx="8352928" cy="417646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sz="2800" dirty="0">
                <a:latin typeface="Arial" pitchFamily="34" charset="0"/>
              </a:rPr>
              <a:t>Sedentarny, nieruchliwy tryb życia</a:t>
            </a:r>
          </a:p>
          <a:p>
            <a:pPr>
              <a:lnSpc>
                <a:spcPct val="90000"/>
              </a:lnSpc>
            </a:pPr>
            <a:r>
              <a:rPr lang="pl-PL" sz="2800" dirty="0">
                <a:latin typeface="Arial" pitchFamily="34" charset="0"/>
              </a:rPr>
              <a:t>Zwiotczenie/zanik mięśni – niewydolność motoryczna</a:t>
            </a:r>
          </a:p>
          <a:p>
            <a:pPr>
              <a:lnSpc>
                <a:spcPct val="90000"/>
              </a:lnSpc>
            </a:pPr>
            <a:r>
              <a:rPr lang="pl-PL" sz="2800" dirty="0">
                <a:latin typeface="Arial" pitchFamily="34" charset="0"/>
              </a:rPr>
              <a:t>Niedobory witaminy D - dieta, </a:t>
            </a:r>
            <a:r>
              <a:rPr lang="pl-PL" sz="2800" dirty="0" smtClean="0">
                <a:latin typeface="Arial" pitchFamily="34" charset="0"/>
              </a:rPr>
              <a:t>słońce</a:t>
            </a:r>
            <a:endParaRPr lang="pl-PL" sz="2800" dirty="0">
              <a:latin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pl-PL" sz="2800" dirty="0">
                <a:latin typeface="Arial" pitchFamily="34" charset="0"/>
              </a:rPr>
              <a:t>Niepełne pokrycie zapotrzebowania na wapń </a:t>
            </a:r>
          </a:p>
          <a:p>
            <a:pPr>
              <a:lnSpc>
                <a:spcPct val="90000"/>
              </a:lnSpc>
            </a:pPr>
            <a:r>
              <a:rPr lang="pl-PL" sz="2800" dirty="0">
                <a:latin typeface="Arial" pitchFamily="34" charset="0"/>
              </a:rPr>
              <a:t>Używki i produkty zaburzające wchłanianie/zwiększające wydalanie wapnia: kawa, konserwanty fosforowe, mięso czerwone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pl-PL" sz="2800" dirty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FRAX-Slides-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174" y="-3174"/>
            <a:ext cx="9148763" cy="68627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tx2">
                    <a:tint val="100000"/>
                    <a:satMod val="250000"/>
                  </a:schemeClr>
                </a:solidFill>
              </a:rPr>
              <a:t>Osteopenia nie chroni przed złamaniem</a:t>
            </a:r>
            <a:endParaRPr lang="pl-PL" dirty="0">
              <a:solidFill>
                <a:schemeClr val="tx2">
                  <a:tint val="100000"/>
                  <a:satMod val="250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972127" y="2236048"/>
          <a:ext cx="7272287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  <a:gridCol w="3959919"/>
              </a:tblGrid>
              <a:tr h="477053"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err="1" smtClean="0"/>
                        <a:t>T-score</a:t>
                      </a:r>
                      <a:endParaRPr lang="pl-PL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/>
                        <a:t>DOPS</a:t>
                      </a:r>
                      <a:endParaRPr lang="pl-PL" sz="2800" b="1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+1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6,3%</a:t>
                      </a:r>
                      <a:endParaRPr lang="pl-PL" sz="2800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+0,5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7,2%</a:t>
                      </a:r>
                      <a:endParaRPr lang="pl-PL" sz="2800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0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8,2%</a:t>
                      </a:r>
                      <a:endParaRPr lang="pl-PL" sz="2800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-0,5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9,4%</a:t>
                      </a:r>
                      <a:endParaRPr lang="pl-PL" sz="2800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-1,0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10,7%</a:t>
                      </a:r>
                      <a:endParaRPr lang="pl-PL" sz="2800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-2,0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13,6%</a:t>
                      </a:r>
                      <a:endParaRPr lang="pl-PL" sz="2800" dirty="0"/>
                    </a:p>
                  </a:txBody>
                  <a:tcPr/>
                </a:tc>
              </a:tr>
              <a:tr h="477053"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-2,5</a:t>
                      </a:r>
                      <a:endParaRPr lang="pl-P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/>
                        <a:t>15,4%</a:t>
                      </a:r>
                      <a:endParaRPr lang="pl-PL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1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187450" y="0"/>
            <a:ext cx="7742238" cy="1214438"/>
          </a:xfrm>
        </p:spPr>
        <p:txBody>
          <a:bodyPr lIns="0" rIns="0" bIns="0" anchor="b"/>
          <a:lstStyle/>
          <a:p>
            <a:r>
              <a:rPr lang="pl-PL" sz="2100" i="1"/>
              <a:t>Skuteczność leków w hamowaniu </a:t>
            </a:r>
            <a:r>
              <a:rPr lang="pl-PL" sz="2100" i="1" u="sng"/>
              <a:t>złamań kręgów</a:t>
            </a:r>
            <a:r>
              <a:rPr lang="pl-PL" sz="2100" i="1"/>
              <a:t> (w próbach klinicznych z pacjentkami losowo dobieranymi, leczonymi vs placebo + wapń i Wit. D)</a:t>
            </a:r>
          </a:p>
        </p:txBody>
      </p:sp>
      <p:graphicFrame>
        <p:nvGraphicFramePr>
          <p:cNvPr id="32771" name="Group 3"/>
          <p:cNvGraphicFramePr>
            <a:graphicFrameLocks noGrp="1"/>
          </p:cNvGraphicFramePr>
          <p:nvPr>
            <p:ph idx="4294967295"/>
          </p:nvPr>
        </p:nvGraphicFramePr>
        <p:xfrm>
          <a:off x="314325" y="1281113"/>
          <a:ext cx="8515350" cy="4297680"/>
        </p:xfrm>
        <a:graphic>
          <a:graphicData uri="http://schemas.openxmlformats.org/drawingml/2006/table">
            <a:tbl>
              <a:tblPr/>
              <a:tblGrid>
                <a:gridCol w="2305050"/>
                <a:gridCol w="2070100"/>
                <a:gridCol w="2070100"/>
                <a:gridCol w="2070100"/>
              </a:tblGrid>
              <a:tr h="1390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W osteopenii</a:t>
                      </a: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W osteoporozie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(u osób bez złamań kręgów)</a:t>
                      </a: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W zaawansowanej osteoporozie 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(z obecnymi złamaniami)</a:t>
                      </a: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Raloksyfen</a:t>
                      </a: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</a:t>
                      </a: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Alendronian</a:t>
                      </a: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Risedronian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</a:t>
                      </a: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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PTH 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Ranelinian strontu </a:t>
                      </a: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</a:t>
                      </a: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Kalcytonina</a:t>
                      </a: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Ibandronian</a:t>
                      </a:r>
                      <a:endParaRPr kumimoji="0" lang="pl-P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 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18" name="Text Box 286"/>
          <p:cNvSpPr txBox="1">
            <a:spLocks noChangeArrowheads="1"/>
          </p:cNvSpPr>
          <p:nvPr/>
        </p:nvSpPr>
        <p:spPr bwMode="auto">
          <a:xfrm>
            <a:off x="349250" y="5589588"/>
            <a:ext cx="84439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>
                <a:latin typeface="Arial Narrow" pitchFamily="34" charset="0"/>
              </a:rPr>
              <a:t>DN – Działanie nieudowodnione;</a:t>
            </a:r>
            <a:r>
              <a:rPr lang="pl-PL">
                <a:latin typeface="Constantia" pitchFamily="18" charset="0"/>
              </a:rPr>
              <a:t> ■  </a:t>
            </a:r>
            <a:r>
              <a:rPr lang="pl-PL">
                <a:latin typeface="Arial Narrow" pitchFamily="34" charset="0"/>
              </a:rPr>
              <a:t>Działanie udowodnione w zaplanowanym celu badania klinicznego</a:t>
            </a:r>
            <a:r>
              <a:rPr lang="pl-PL">
                <a:latin typeface="Constantia" pitchFamily="18" charset="0"/>
              </a:rPr>
              <a:t> ● </a:t>
            </a:r>
            <a:r>
              <a:rPr lang="pl-PL">
                <a:latin typeface="Arial Narrow" pitchFamily="34" charset="0"/>
              </a:rPr>
              <a:t>Działanie udowodnione w powtórnej analizie badania klinicznego </a:t>
            </a:r>
          </a:p>
        </p:txBody>
      </p:sp>
      <p:sp>
        <p:nvSpPr>
          <p:cNvPr id="32819" name="pole tekstowe 4"/>
          <p:cNvSpPr txBox="1">
            <a:spLocks noChangeArrowheads="1"/>
          </p:cNvSpPr>
          <p:nvPr/>
        </p:nvSpPr>
        <p:spPr bwMode="auto">
          <a:xfrm>
            <a:off x="153988" y="6400800"/>
            <a:ext cx="8836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200">
                <a:latin typeface="Constantia" pitchFamily="18" charset="0"/>
              </a:rPr>
              <a:t>Bonen S at al.  Evidence-based guidelines for treatment  of postmenopasal osteoporotic a consensus document of the Belgian Bone Club  Osteoporosia Int. 1992005, 16: 239-254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93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1116013" y="0"/>
            <a:ext cx="7848600" cy="1000125"/>
          </a:xfrm>
        </p:spPr>
        <p:txBody>
          <a:bodyPr lIns="0" rIns="0" bIns="0" anchor="b"/>
          <a:lstStyle/>
          <a:p>
            <a:r>
              <a:rPr lang="pl-PL" sz="2100" i="1"/>
              <a:t>Skuteczność leków w hamowaniu </a:t>
            </a:r>
            <a:r>
              <a:rPr lang="pl-PL" sz="2100" i="1" u="sng"/>
              <a:t>złamań pozakręgowych</a:t>
            </a:r>
            <a:r>
              <a:rPr lang="pl-PL" sz="2100" i="1"/>
              <a:t> (w próbach klinicznych z pacjentkami losowo dobieranymi, leczonymi vs placebo + wapń i Wit. D)</a:t>
            </a:r>
          </a:p>
        </p:txBody>
      </p:sp>
      <p:graphicFrame>
        <p:nvGraphicFramePr>
          <p:cNvPr id="33795" name="Group 3"/>
          <p:cNvGraphicFramePr>
            <a:graphicFrameLocks noGrp="1"/>
          </p:cNvGraphicFramePr>
          <p:nvPr>
            <p:ph idx="4294967295"/>
          </p:nvPr>
        </p:nvGraphicFramePr>
        <p:xfrm>
          <a:off x="142875" y="1214438"/>
          <a:ext cx="8709025" cy="4511358"/>
        </p:xfrm>
        <a:graphic>
          <a:graphicData uri="http://schemas.openxmlformats.org/drawingml/2006/table">
            <a:tbl>
              <a:tblPr/>
              <a:tblGrid>
                <a:gridCol w="2016125"/>
                <a:gridCol w="1673225"/>
                <a:gridCol w="1673225"/>
                <a:gridCol w="1673225"/>
                <a:gridCol w="1673225"/>
              </a:tblGrid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Złamania pozakręgowe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Złamania b.k.k.u.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212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W osteoporozie (u osób bez uprzednich złamań)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W zaawansowanej osteoporozie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(u osób z już przebytymi złamaniami)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W osteoporozie 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(u osób bez uprzednich złamań)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W zaawansowanej osteoporozie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 (u osób z już przebytymi złamaniami)</a:t>
                      </a:r>
                      <a:endParaRPr kumimoji="0" lang="pl-P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Raloksyfen 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 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</a:t>
                      </a: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 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 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 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Alendronian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 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Risedronian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PTH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Ranelinian strontu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▲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Kalcytonina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■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Ibandronian</a:t>
                      </a:r>
                      <a:endParaRPr kumimoji="0" lang="pl-PL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  <a:sym typeface="Symbol" pitchFamily="18" charset="2"/>
                        </a:rPr>
                        <a:t>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Tx/>
                        <a:buNone/>
                        <a:tabLst/>
                      </a:pPr>
                      <a:r>
                        <a:rPr kumimoji="0" lang="pl-P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Times New Roman" pitchFamily="18" charset="0"/>
                        </a:rPr>
                        <a:t>DN</a:t>
                      </a:r>
                      <a:endParaRPr kumimoji="0" lang="pl-P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55" name="Text Box 416"/>
          <p:cNvSpPr txBox="1">
            <a:spLocks noChangeArrowheads="1"/>
          </p:cNvSpPr>
          <p:nvPr/>
        </p:nvSpPr>
        <p:spPr bwMode="auto">
          <a:xfrm>
            <a:off x="214313" y="5805488"/>
            <a:ext cx="871378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400">
                <a:latin typeface="Arial Narrow" pitchFamily="34" charset="0"/>
              </a:rPr>
              <a:t>DN – działanie nieudowodnione</a:t>
            </a:r>
            <a:r>
              <a:rPr lang="pl-PL" sz="1400">
                <a:latin typeface="Constantia" pitchFamily="18" charset="0"/>
              </a:rPr>
              <a:t>    ■ </a:t>
            </a:r>
            <a:r>
              <a:rPr lang="pl-PL" sz="1400">
                <a:latin typeface="Arial Narrow" pitchFamily="34" charset="0"/>
              </a:rPr>
              <a:t>Działanie udowodnione w zaplanowanym celu badania klinicznego</a:t>
            </a:r>
            <a:r>
              <a:rPr lang="pl-PL" sz="1400">
                <a:latin typeface="Constantia" pitchFamily="18" charset="0"/>
              </a:rPr>
              <a:t>  ● </a:t>
            </a:r>
            <a:r>
              <a:rPr lang="pl-PL" sz="1400">
                <a:latin typeface="Arial Narrow" pitchFamily="34" charset="0"/>
              </a:rPr>
              <a:t>Działanie udowodnione w powtórnej analizie badania klinicznego</a:t>
            </a:r>
            <a:r>
              <a:rPr lang="pl-PL" sz="1400">
                <a:latin typeface="Constantia" pitchFamily="18" charset="0"/>
              </a:rPr>
              <a:t> ▲ </a:t>
            </a:r>
            <a:r>
              <a:rPr lang="pl-PL" sz="1400">
                <a:latin typeface="Arial Narrow" pitchFamily="34" charset="0"/>
              </a:rPr>
              <a:t>Działanie udowodnione w zaplanowanym celu badania klinicznego w odrębnej podgrupie pacjentek</a:t>
            </a:r>
            <a:r>
              <a:rPr lang="pl-PL" sz="1400">
                <a:latin typeface="Constantia" pitchFamily="18" charset="0"/>
              </a:rPr>
              <a:t> </a:t>
            </a:r>
          </a:p>
        </p:txBody>
      </p:sp>
      <p:sp>
        <p:nvSpPr>
          <p:cNvPr id="33856" name="pole tekstowe 4"/>
          <p:cNvSpPr txBox="1">
            <a:spLocks noChangeArrowheads="1"/>
          </p:cNvSpPr>
          <p:nvPr/>
        </p:nvSpPr>
        <p:spPr bwMode="auto">
          <a:xfrm>
            <a:off x="307975" y="6500813"/>
            <a:ext cx="8836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000">
                <a:latin typeface="Constantia" pitchFamily="18" charset="0"/>
              </a:rPr>
              <a:t>Bonen S at al.  Evidence-based guidelines for treatment  of postmenopasal osteoporotic a consensus document of the Belgian Bone Club  Osteoporosia Int. 1992005, 16: 239-254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611560" y="1412776"/>
          <a:ext cx="7632848" cy="4896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2095"/>
                <a:gridCol w="2664803"/>
                <a:gridCol w="1455950"/>
              </a:tblGrid>
              <a:tr h="544060">
                <a:tc gridSpan="3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N=2257</a:t>
                      </a:r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544060">
                <a:tc>
                  <a:txBody>
                    <a:bodyPr/>
                    <a:lstStyle/>
                    <a:p>
                      <a:r>
                        <a:rPr lang="pl-PL" dirty="0" err="1" smtClean="0"/>
                        <a:t>Age</a:t>
                      </a:r>
                      <a:r>
                        <a:rPr lang="pl-PL" dirty="0" smtClean="0"/>
                        <a:t> = 65±7</a:t>
                      </a:r>
                      <a:endParaRPr lang="pl-PL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pl-PL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544060">
                <a:tc gridSpan="3">
                  <a:txBody>
                    <a:bodyPr/>
                    <a:lstStyle/>
                    <a:p>
                      <a:pPr algn="ctr"/>
                      <a:r>
                        <a:rPr lang="pl-PL" b="1" dirty="0" err="1" smtClean="0"/>
                        <a:t>T-scores</a:t>
                      </a:r>
                      <a:endParaRPr lang="pl-PL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544060">
                <a:tc>
                  <a:txBody>
                    <a:bodyPr/>
                    <a:lstStyle/>
                    <a:p>
                      <a:r>
                        <a:rPr lang="pl-PL" dirty="0" smtClean="0"/>
                        <a:t>Total </a:t>
                      </a:r>
                      <a:r>
                        <a:rPr lang="pl-PL" dirty="0" err="1" smtClean="0"/>
                        <a:t>Hip</a:t>
                      </a:r>
                      <a:endParaRPr lang="pl-PL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-1,7±0,5</a:t>
                      </a:r>
                      <a:endParaRPr lang="pl-PL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544060">
                <a:tc>
                  <a:txBody>
                    <a:bodyPr/>
                    <a:lstStyle/>
                    <a:p>
                      <a:r>
                        <a:rPr lang="pl-PL" dirty="0" smtClean="0"/>
                        <a:t>Szyjka kości</a:t>
                      </a:r>
                      <a:r>
                        <a:rPr lang="pl-PL" baseline="0" dirty="0" smtClean="0"/>
                        <a:t> udowej</a:t>
                      </a:r>
                      <a:endParaRPr lang="pl-PL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-2,1±02</a:t>
                      </a:r>
                      <a:endParaRPr lang="pl-PL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544060">
                <a:tc>
                  <a:txBody>
                    <a:bodyPr/>
                    <a:lstStyle/>
                    <a:p>
                      <a:r>
                        <a:rPr lang="pl-PL" dirty="0" smtClean="0"/>
                        <a:t>Kręgosłup</a:t>
                      </a:r>
                      <a:endParaRPr lang="pl-PL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-2,3±1.0</a:t>
                      </a:r>
                      <a:endParaRPr lang="pl-PL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544060">
                <a:tc gridSpan="3"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Osteopenia  – złamania kręgów</a:t>
                      </a:r>
                      <a:endParaRPr lang="pl-PL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544060">
                <a:tc>
                  <a:txBody>
                    <a:bodyPr/>
                    <a:lstStyle/>
                    <a:p>
                      <a:r>
                        <a:rPr lang="pl-PL" dirty="0" smtClean="0"/>
                        <a:t>Szyjka kości udowej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0,59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smtClean="0"/>
                        <a:t>(0,34±1,01)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anchor="ctr"/>
                </a:tc>
              </a:tr>
              <a:tr h="544060">
                <a:tc>
                  <a:txBody>
                    <a:bodyPr/>
                    <a:lstStyle/>
                    <a:p>
                      <a:r>
                        <a:rPr lang="pl-PL" dirty="0" smtClean="0"/>
                        <a:t>Kręgosłup L1-L4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0,81 (0,39±1,66)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pl-PL" sz="3200" dirty="0" smtClean="0"/>
              <a:t>Skuteczność </a:t>
            </a:r>
            <a:r>
              <a:rPr lang="pl-PL" sz="3200" dirty="0" err="1" smtClean="0"/>
              <a:t>raloksyfenu</a:t>
            </a:r>
            <a:r>
              <a:rPr lang="pl-PL" sz="3200" dirty="0" smtClean="0"/>
              <a:t> u kobiet po menopauzie z osteopenią</a:t>
            </a:r>
            <a:endParaRPr lang="pl-PL" sz="3200" dirty="0"/>
          </a:p>
        </p:txBody>
      </p:sp>
      <p:sp>
        <p:nvSpPr>
          <p:cNvPr id="5" name="pole tekstowe 4"/>
          <p:cNvSpPr txBox="1"/>
          <p:nvPr/>
        </p:nvSpPr>
        <p:spPr>
          <a:xfrm>
            <a:off x="5831632" y="638132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>
                <a:solidFill>
                  <a:prstClr val="white"/>
                </a:solidFill>
              </a:rPr>
              <a:t>Kanis</a:t>
            </a:r>
            <a:r>
              <a:rPr lang="pl-PL" dirty="0">
                <a:solidFill>
                  <a:prstClr val="white"/>
                </a:solidFill>
              </a:rPr>
              <a:t> J et al. </a:t>
            </a:r>
            <a:r>
              <a:rPr lang="pl-PL" dirty="0" err="1">
                <a:solidFill>
                  <a:prstClr val="white"/>
                </a:solidFill>
              </a:rPr>
              <a:t>Bone</a:t>
            </a:r>
            <a:r>
              <a:rPr lang="pl-PL" dirty="0">
                <a:solidFill>
                  <a:prstClr val="white"/>
                </a:solidFill>
              </a:rPr>
              <a:t> 2003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1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luxe">
    <a:dk1>
      <a:sysClr val="windowText" lastClr="000000"/>
    </a:dk1>
    <a:lt1>
      <a:sysClr val="window" lastClr="FFFFFF"/>
    </a:lt1>
    <a:dk2>
      <a:srgbClr val="30356E"/>
    </a:dk2>
    <a:lt2>
      <a:srgbClr val="FFF9E5"/>
    </a:lt2>
    <a:accent1>
      <a:srgbClr val="CC4757"/>
    </a:accent1>
    <a:accent2>
      <a:srgbClr val="FF6F61"/>
    </a:accent2>
    <a:accent3>
      <a:srgbClr val="FF953E"/>
    </a:accent3>
    <a:accent4>
      <a:srgbClr val="F8BD52"/>
    </a:accent4>
    <a:accent5>
      <a:srgbClr val="46A6BD"/>
    </a:accent5>
    <a:accent6>
      <a:srgbClr val="5488BC"/>
    </a:accent6>
    <a:hlink>
      <a:srgbClr val="FA7D7A"/>
    </a:hlink>
    <a:folHlink>
      <a:srgbClr val="FFCF3E"/>
    </a:folHlink>
  </a:clrScheme>
  <a:fontScheme name="Deluxe">
    <a:majorFont>
      <a:latin typeface="Corbel"/>
      <a:ea typeface=""/>
      <a:cs typeface=""/>
      <a:font script="Jpan" typeface="HGｺﾞｼｯｸM"/>
      <a:font script="Hang" typeface="HY엽서L"/>
      <a:font script="Hans" typeface="华文新魏"/>
      <a:font script="Hant" typeface="新細明體"/>
      <a:font script="Arab" typeface="Tahoma"/>
      <a:font script="Hebr" typeface="Miriam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rbel"/>
      <a:ea typeface=""/>
      <a:cs typeface=""/>
      <a:font script="Jpan" typeface="HGｺﾞｼｯｸM"/>
      <a:font script="Hang" typeface="HY엽서L"/>
      <a:font script="Hans" typeface="华文新魏"/>
      <a:font script="Hant" typeface="新細明體"/>
      <a:font script="Arab" typeface="Tahoma"/>
      <a:font script="Hebr" typeface="Miriam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Deluxe">
    <a:fillStyleLst>
      <a:solidFill>
        <a:schemeClr val="phClr"/>
      </a:solidFill>
      <a:gradFill rotWithShape="1">
        <a:gsLst>
          <a:gs pos="0">
            <a:schemeClr val="phClr">
              <a:tint val="20000"/>
              <a:satMod val="280000"/>
            </a:schemeClr>
          </a:gs>
          <a:gs pos="14000">
            <a:schemeClr val="phClr">
              <a:tint val="37000"/>
              <a:satMod val="250000"/>
            </a:schemeClr>
          </a:gs>
          <a:gs pos="45000">
            <a:schemeClr val="phClr">
              <a:tint val="53000"/>
              <a:satMod val="220000"/>
            </a:schemeClr>
          </a:gs>
          <a:gs pos="65000">
            <a:schemeClr val="phClr">
              <a:tint val="53000"/>
              <a:satMod val="220000"/>
            </a:schemeClr>
          </a:gs>
          <a:gs pos="86000">
            <a:schemeClr val="phClr">
              <a:tint val="42000"/>
              <a:satMod val="240000"/>
            </a:schemeClr>
          </a:gs>
          <a:gs pos="100000">
            <a:schemeClr val="phClr">
              <a:tint val="20000"/>
              <a:satMod val="23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75000"/>
              <a:satMod val="160000"/>
            </a:schemeClr>
          </a:gs>
          <a:gs pos="60000">
            <a:schemeClr val="phClr">
              <a:satMod val="150000"/>
            </a:schemeClr>
          </a:gs>
          <a:gs pos="100000">
            <a:schemeClr val="phClr">
              <a:tint val="75000"/>
              <a:satMod val="200000"/>
            </a:schemeClr>
          </a:gs>
        </a:gsLst>
        <a:lin ang="16200000" scaled="1"/>
      </a:gradFill>
    </a:fillStyleLst>
    <a:lnStyleLst>
      <a:ln w="9525" cap="flat" cmpd="sng" algn="ctr">
        <a:solidFill>
          <a:schemeClr val="phClr">
            <a:satMod val="14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175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08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508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52400"/>
          <a:contourClr>
            <a:schemeClr val="phClr"/>
          </a:contourClr>
        </a:sp3d>
      </a:effectStyle>
      <a:effectStyle>
        <a:effectLst>
          <a:reflection blurRad="12700" stA="26000" endPos="28000" dist="38100" dir="5400000" sy="-100000"/>
        </a:effectLst>
        <a:scene3d>
          <a:camera prst="orthographicFront" fov="0">
            <a:rot lat="0" lon="0" rev="0"/>
          </a:camera>
          <a:lightRig rig="contrasting" dir="t">
            <a:rot lat="0" lon="0" rev="16500000"/>
          </a:lightRig>
        </a:scene3d>
        <a:sp3d prstMaterial="powder">
          <a:bevelT w="190500" h="1016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3000"/>
              <a:satMod val="1550000"/>
            </a:schemeClr>
          </a:gs>
          <a:gs pos="1000">
            <a:schemeClr val="phClr">
              <a:tint val="48000"/>
              <a:satMod val="1550000"/>
            </a:schemeClr>
          </a:gs>
          <a:gs pos="90000">
            <a:schemeClr val="phClr">
              <a:shade val="18000"/>
              <a:satMod val="275000"/>
            </a:schemeClr>
          </a:gs>
        </a:gsLst>
        <a:path path="circle">
          <a:fillToRect r="210000" b="300000"/>
        </a:path>
      </a:gradFill>
      <a:gradFill rotWithShape="1">
        <a:gsLst>
          <a:gs pos="5000">
            <a:schemeClr val="phClr">
              <a:tint val="38000"/>
              <a:satMod val="1800000"/>
            </a:schemeClr>
          </a:gs>
          <a:gs pos="5000">
            <a:schemeClr val="phClr">
              <a:tint val="40000"/>
              <a:satMod val="1800000"/>
            </a:schemeClr>
          </a:gs>
          <a:gs pos="90000">
            <a:schemeClr val="phClr">
              <a:shade val="18000"/>
              <a:satMod val="275000"/>
            </a:schemeClr>
          </a:gs>
        </a:gsLst>
        <a:path path="circle">
          <a:fillToRect l="20000" t="30000" r="135000" b="10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Motyw1</Template>
  <TotalTime>7</TotalTime>
  <Words>710</Words>
  <Application>Microsoft Office PowerPoint</Application>
  <PresentationFormat>Pokaz na ekranie (4:3)</PresentationFormat>
  <Paragraphs>233</Paragraphs>
  <Slides>14</Slides>
  <Notes>13</Notes>
  <HiddenSlides>0</HiddenSlides>
  <MMClips>0</MMClips>
  <ScaleCrop>false</ScaleCrop>
  <HeadingPairs>
    <vt:vector size="6" baseType="variant"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6" baseType="lpstr">
      <vt:lpstr>Motyw1</vt:lpstr>
      <vt:lpstr>CorelDRAW</vt:lpstr>
      <vt:lpstr>Cele</vt:lpstr>
      <vt:lpstr>Leczenie osteoporozy  =  zmniejszenie ryzyka złamania pierwszego lub następnego</vt:lpstr>
      <vt:lpstr>KLINICZNE, SAMOWYSTARCZAJĄCE I NIEZALEŻNE CZYNNIKI ZWIEKSZAJĄCE RYZYKO ZŁAMAŃ OSTEOPOROTYCZNYCH (PO MAŁYM URAZIE)</vt:lpstr>
      <vt:lpstr>CZYNNIKI  ZWIĘKSZAJĄCE  RESORPCJĘ  I OBNIŻAJĄCE  WYTRZYMAŁOŚĆ  KOŚCI:</vt:lpstr>
      <vt:lpstr>Slajd 5</vt:lpstr>
      <vt:lpstr>Osteopenia nie chroni przed złamaniem</vt:lpstr>
      <vt:lpstr>Skuteczność leków w hamowaniu złamań kręgów (w próbach klinicznych z pacjentkami losowo dobieranymi, leczonymi vs placebo + wapń i Wit. D)</vt:lpstr>
      <vt:lpstr>Skuteczność leków w hamowaniu złamań pozakręgowych (w próbach klinicznych z pacjentkami losowo dobieranymi, leczonymi vs placebo + wapń i Wit. D)</vt:lpstr>
      <vt:lpstr>Skuteczność raloksyfenu u kobiet po menopauzie z osteopenią</vt:lpstr>
      <vt:lpstr>Risedronian u kobiet po menopauzie z osteopenią (bez złamań kręgów)</vt:lpstr>
      <vt:lpstr>Ranelinian strontu u kobiet po menopauzie z osteopenią</vt:lpstr>
      <vt:lpstr>Alendronian kobiet po menopauzie z osteopenią</vt:lpstr>
      <vt:lpstr>Alendronian u kobiet po menopauzie z osteopenią</vt:lpstr>
      <vt:lpstr>Dolegliwości okresu przejściowego W jakim punkcie jesteśmy – w 2009?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</dc:title>
  <dc:creator>user</dc:creator>
  <cp:lastModifiedBy>ANDI</cp:lastModifiedBy>
  <cp:revision>3</cp:revision>
  <dcterms:created xsi:type="dcterms:W3CDTF">2010-09-09T12:41:44Z</dcterms:created>
  <dcterms:modified xsi:type="dcterms:W3CDTF">2010-09-18T08:26:27Z</dcterms:modified>
</cp:coreProperties>
</file>