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xls" ContentType="application/vnd.ms-exce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Lst>
  <p:notesMasterIdLst>
    <p:notesMasterId r:id="rId36"/>
  </p:notesMasterIdLst>
  <p:sldIdLst>
    <p:sldId id="307" r:id="rId3"/>
    <p:sldId id="281" r:id="rId4"/>
    <p:sldId id="282" r:id="rId5"/>
    <p:sldId id="284" r:id="rId6"/>
    <p:sldId id="283" r:id="rId7"/>
    <p:sldId id="285" r:id="rId8"/>
    <p:sldId id="286" r:id="rId9"/>
    <p:sldId id="305" r:id="rId10"/>
    <p:sldId id="306" r:id="rId11"/>
    <p:sldId id="261" r:id="rId12"/>
    <p:sldId id="262" r:id="rId13"/>
    <p:sldId id="289" r:id="rId14"/>
    <p:sldId id="290" r:id="rId15"/>
    <p:sldId id="259" r:id="rId16"/>
    <p:sldId id="291" r:id="rId17"/>
    <p:sldId id="292" r:id="rId18"/>
    <p:sldId id="270" r:id="rId19"/>
    <p:sldId id="273" r:id="rId20"/>
    <p:sldId id="263" r:id="rId21"/>
    <p:sldId id="300" r:id="rId22"/>
    <p:sldId id="266" r:id="rId23"/>
    <p:sldId id="267" r:id="rId24"/>
    <p:sldId id="268" r:id="rId25"/>
    <p:sldId id="271" r:id="rId26"/>
    <p:sldId id="272" r:id="rId27"/>
    <p:sldId id="302" r:id="rId28"/>
    <p:sldId id="303" r:id="rId29"/>
    <p:sldId id="275" r:id="rId30"/>
    <p:sldId id="276" r:id="rId31"/>
    <p:sldId id="277" r:id="rId32"/>
    <p:sldId id="260" r:id="rId33"/>
    <p:sldId id="298" r:id="rId34"/>
    <p:sldId id="308" r:id="rId35"/>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howGuides="1">
      <p:cViewPr varScale="1">
        <p:scale>
          <a:sx n="88" d="100"/>
          <a:sy n="88" d="100"/>
        </p:scale>
        <p:origin x="-105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8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2AD250-EEC7-4220-9B7E-28C46FD03D41}" type="datetimeFigureOut">
              <a:rPr lang="pl-PL" smtClean="0"/>
              <a:pPr/>
              <a:t>2010-09-13</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8532A1-745D-41AD-AB4C-7242FCD693C2}" type="slidenum">
              <a:rPr lang="pl-PL" smtClean="0"/>
              <a:pPr/>
              <a:t>‹#›</a:t>
            </a:fld>
            <a:endParaRPr lang="pl-P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1</a:t>
            </a:fld>
            <a:endParaRPr lang="pl-PL"/>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10</a:t>
            </a:fld>
            <a:endParaRPr lang="pl-PL"/>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11</a:t>
            </a:fld>
            <a:endParaRPr lang="pl-PL"/>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12</a:t>
            </a:fld>
            <a:endParaRPr lang="pl-PL"/>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13</a:t>
            </a:fld>
            <a:endParaRPr lang="pl-PL"/>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14</a:t>
            </a:fld>
            <a:endParaRPr lang="pl-PL"/>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15</a:t>
            </a:fld>
            <a:endParaRPr lang="pl-PL"/>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CD833284-80ED-41C7-8068-3EEF980C3B74}" type="slidenum">
              <a:rPr lang="pl-PL">
                <a:solidFill>
                  <a:srgbClr val="000000"/>
                </a:solidFill>
              </a:rPr>
              <a:pPr/>
              <a:t>16</a:t>
            </a:fld>
            <a:endParaRPr lang="pl-PL">
              <a:solidFill>
                <a:srgbClr val="000000"/>
              </a:solidFill>
            </a:endParaRPr>
          </a:p>
        </p:txBody>
      </p:sp>
      <p:sp>
        <p:nvSpPr>
          <p:cNvPr id="30722" name="Symbol zastępczy obrazu slajdu 1"/>
          <p:cNvSpPr>
            <a:spLocks noGrp="1" noRot="1" noChangeAspect="1" noTextEdit="1"/>
          </p:cNvSpPr>
          <p:nvPr>
            <p:ph type="sldImg"/>
          </p:nvPr>
        </p:nvSpPr>
        <p:spPr>
          <a:ln/>
        </p:spPr>
      </p:sp>
      <p:sp>
        <p:nvSpPr>
          <p:cNvPr id="30723" name="Symbol zastępczy notatek 2"/>
          <p:cNvSpPr>
            <a:spLocks noGrp="1"/>
          </p:cNvSpPr>
          <p:nvPr>
            <p:ph type="body" idx="1"/>
          </p:nvPr>
        </p:nvSpPr>
        <p:spPr/>
        <p:txBody>
          <a:bodyPr/>
          <a:lstStyle/>
          <a:p>
            <a:pPr>
              <a:spcBef>
                <a:spcPct val="0"/>
              </a:spcBef>
            </a:pPr>
            <a:endParaRPr lang="pl-PL"/>
          </a:p>
        </p:txBody>
      </p:sp>
      <p:sp>
        <p:nvSpPr>
          <p:cNvPr id="30724" name="Symbol zastępczy numeru slajdu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fontAlgn="base">
              <a:spcBef>
                <a:spcPct val="0"/>
              </a:spcBef>
              <a:spcAft>
                <a:spcPct val="0"/>
              </a:spcAft>
            </a:pPr>
            <a:fld id="{B06B1BB8-DC2F-4000-AD82-8A9AE6D11A80}" type="slidenum">
              <a:rPr lang="pl-PL" sz="1200">
                <a:solidFill>
                  <a:srgbClr val="000000"/>
                </a:solidFill>
              </a:rPr>
              <a:pPr algn="r" fontAlgn="base">
                <a:spcBef>
                  <a:spcPct val="0"/>
                </a:spcBef>
                <a:spcAft>
                  <a:spcPct val="0"/>
                </a:spcAft>
              </a:pPr>
              <a:t>16</a:t>
            </a:fld>
            <a:endParaRPr lang="pl-PL" sz="1200">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17</a:t>
            </a:fld>
            <a:endParaRPr lang="pl-PL"/>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18</a:t>
            </a:fld>
            <a:endParaRPr lang="pl-PL"/>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19</a:t>
            </a:fld>
            <a:endParaRPr lang="pl-P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2</a:t>
            </a:fld>
            <a:endParaRPr lang="pl-PL"/>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20</a:t>
            </a:fld>
            <a:endParaRPr lang="pl-PL"/>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21</a:t>
            </a:fld>
            <a:endParaRPr lang="pl-PL"/>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22</a:t>
            </a:fld>
            <a:endParaRPr lang="pl-PL"/>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23</a:t>
            </a:fld>
            <a:endParaRPr lang="pl-PL"/>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41170727-6E52-4C01-B2E9-776CD0325C53}" type="slidenum">
              <a:rPr lang="pl-PL">
                <a:solidFill>
                  <a:srgbClr val="000000"/>
                </a:solidFill>
              </a:rPr>
              <a:pPr/>
              <a:t>24</a:t>
            </a:fld>
            <a:endParaRPr lang="pl-PL">
              <a:solidFill>
                <a:srgbClr val="000000"/>
              </a:solidFill>
            </a:endParaRPr>
          </a:p>
        </p:txBody>
      </p:sp>
      <p:sp>
        <p:nvSpPr>
          <p:cNvPr id="30722" name="Symbol zastępczy obrazu slajdu 1"/>
          <p:cNvSpPr>
            <a:spLocks noGrp="1" noRot="1" noChangeAspect="1" noTextEdit="1"/>
          </p:cNvSpPr>
          <p:nvPr>
            <p:ph type="sldImg"/>
          </p:nvPr>
        </p:nvSpPr>
        <p:spPr>
          <a:ln/>
        </p:spPr>
      </p:sp>
      <p:sp>
        <p:nvSpPr>
          <p:cNvPr id="30723" name="Symbol zastępczy notatek 2"/>
          <p:cNvSpPr>
            <a:spLocks noGrp="1"/>
          </p:cNvSpPr>
          <p:nvPr>
            <p:ph type="body" idx="1"/>
          </p:nvPr>
        </p:nvSpPr>
        <p:spPr/>
        <p:txBody>
          <a:bodyPr/>
          <a:lstStyle/>
          <a:p>
            <a:pPr>
              <a:spcBef>
                <a:spcPct val="0"/>
              </a:spcBef>
            </a:pPr>
            <a:endParaRPr lang="pl-PL"/>
          </a:p>
        </p:txBody>
      </p:sp>
      <p:sp>
        <p:nvSpPr>
          <p:cNvPr id="30724" name="Symbol zastępczy numeru slajdu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fontAlgn="base">
              <a:spcBef>
                <a:spcPct val="0"/>
              </a:spcBef>
              <a:spcAft>
                <a:spcPct val="0"/>
              </a:spcAft>
            </a:pPr>
            <a:fld id="{100A42D0-B38A-430C-845F-0472899CF74B}" type="slidenum">
              <a:rPr lang="pl-PL" sz="1200">
                <a:solidFill>
                  <a:srgbClr val="000000"/>
                </a:solidFill>
              </a:rPr>
              <a:pPr algn="r" fontAlgn="base">
                <a:spcBef>
                  <a:spcPct val="0"/>
                </a:spcBef>
                <a:spcAft>
                  <a:spcPct val="0"/>
                </a:spcAft>
              </a:pPr>
              <a:t>24</a:t>
            </a:fld>
            <a:endParaRPr lang="pl-PL" sz="1200">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F381FE08-B2C6-4915-B6E8-4E51FB246625}" type="slidenum">
              <a:rPr lang="pl-PL">
                <a:solidFill>
                  <a:srgbClr val="000000"/>
                </a:solidFill>
              </a:rPr>
              <a:pPr/>
              <a:t>25</a:t>
            </a:fld>
            <a:endParaRPr lang="pl-PL">
              <a:solidFill>
                <a:srgbClr val="000000"/>
              </a:solidFill>
            </a:endParaRPr>
          </a:p>
        </p:txBody>
      </p:sp>
      <p:sp>
        <p:nvSpPr>
          <p:cNvPr id="32770" name="Symbol zastępczy obrazu slajdu 1"/>
          <p:cNvSpPr>
            <a:spLocks noGrp="1" noRot="1" noChangeAspect="1" noTextEdit="1"/>
          </p:cNvSpPr>
          <p:nvPr>
            <p:ph type="sldImg"/>
          </p:nvPr>
        </p:nvSpPr>
        <p:spPr>
          <a:ln/>
        </p:spPr>
      </p:sp>
      <p:sp>
        <p:nvSpPr>
          <p:cNvPr id="32771" name="Symbol zastępczy notatek 2"/>
          <p:cNvSpPr>
            <a:spLocks noGrp="1"/>
          </p:cNvSpPr>
          <p:nvPr>
            <p:ph type="body" idx="1"/>
          </p:nvPr>
        </p:nvSpPr>
        <p:spPr/>
        <p:txBody>
          <a:bodyPr/>
          <a:lstStyle/>
          <a:p>
            <a:pPr>
              <a:spcBef>
                <a:spcPct val="0"/>
              </a:spcBef>
            </a:pPr>
            <a:endParaRPr lang="pl-PL"/>
          </a:p>
        </p:txBody>
      </p:sp>
      <p:sp>
        <p:nvSpPr>
          <p:cNvPr id="32772" name="Symbol zastępczy numeru slajdu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fontAlgn="base">
              <a:spcBef>
                <a:spcPct val="0"/>
              </a:spcBef>
              <a:spcAft>
                <a:spcPct val="0"/>
              </a:spcAft>
            </a:pPr>
            <a:fld id="{2AA89D67-C84B-4EB8-A0AF-945DCF531931}" type="slidenum">
              <a:rPr lang="pl-PL" sz="1200">
                <a:solidFill>
                  <a:srgbClr val="000000"/>
                </a:solidFill>
              </a:rPr>
              <a:pPr algn="r" fontAlgn="base">
                <a:spcBef>
                  <a:spcPct val="0"/>
                </a:spcBef>
                <a:spcAft>
                  <a:spcPct val="0"/>
                </a:spcAft>
              </a:pPr>
              <a:t>25</a:t>
            </a:fld>
            <a:endParaRPr lang="pl-PL" sz="1200">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26</a:t>
            </a:fld>
            <a:endParaRPr lang="pl-PL"/>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27</a:t>
            </a:fld>
            <a:endParaRPr lang="pl-PL"/>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28</a:t>
            </a:fld>
            <a:endParaRPr lang="pl-PL"/>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29</a:t>
            </a:fld>
            <a:endParaRPr lang="pl-P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3</a:t>
            </a:fld>
            <a:endParaRPr lang="pl-PL"/>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30</a:t>
            </a:fld>
            <a:endParaRPr lang="pl-PL"/>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31</a:t>
            </a:fld>
            <a:endParaRPr lang="pl-PL"/>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32</a:t>
            </a:fld>
            <a:endParaRPr lang="pl-PL"/>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33</a:t>
            </a:fld>
            <a:endParaRPr lang="pl-PL"/>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4</a:t>
            </a:fld>
            <a:endParaRPr lang="pl-PL"/>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5</a:t>
            </a:fld>
            <a:endParaRPr lang="pl-PL"/>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6</a:t>
            </a:fld>
            <a:endParaRPr lang="pl-PL"/>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7</a:t>
            </a:fld>
            <a:endParaRPr lang="pl-P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8</a:t>
            </a:fld>
            <a:endParaRPr lang="pl-PL"/>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a:p>
        </p:txBody>
      </p:sp>
      <p:sp>
        <p:nvSpPr>
          <p:cNvPr id="4" name="Symbol zastępczy numeru slajdu 3"/>
          <p:cNvSpPr>
            <a:spLocks noGrp="1"/>
          </p:cNvSpPr>
          <p:nvPr>
            <p:ph type="sldNum" sz="quarter" idx="10"/>
          </p:nvPr>
        </p:nvSpPr>
        <p:spPr/>
        <p:txBody>
          <a:bodyPr/>
          <a:lstStyle/>
          <a:p>
            <a:fld id="{BB8532A1-745D-41AD-AB4C-7242FCD693C2}" type="slidenum">
              <a:rPr lang="pl-PL" smtClean="0"/>
              <a:pPr/>
              <a:t>9</a:t>
            </a:fld>
            <a:endParaRPr lang="pl-P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lvl1pPr>
              <a:defRPr/>
            </a:lvl1pPr>
          </a:lstStyle>
          <a:p>
            <a:endParaRPr lang="pl-PL">
              <a:solidFill>
                <a:srgbClr val="FFFFFF"/>
              </a:solidFill>
            </a:endParaRPr>
          </a:p>
        </p:txBody>
      </p:sp>
      <p:sp>
        <p:nvSpPr>
          <p:cNvPr id="3" name="Symbol zastępczy stopki 2"/>
          <p:cNvSpPr>
            <a:spLocks noGrp="1"/>
          </p:cNvSpPr>
          <p:nvPr>
            <p:ph type="ftr" sz="quarter" idx="11"/>
          </p:nvPr>
        </p:nvSpPr>
        <p:spPr/>
        <p:txBody>
          <a:bodyPr/>
          <a:lstStyle>
            <a:lvl1pPr>
              <a:defRPr/>
            </a:lvl1pPr>
          </a:lstStyle>
          <a:p>
            <a:endParaRPr lang="pl-PL">
              <a:solidFill>
                <a:srgbClr val="FFFFFF"/>
              </a:solidFill>
            </a:endParaRPr>
          </a:p>
        </p:txBody>
      </p:sp>
      <p:sp>
        <p:nvSpPr>
          <p:cNvPr id="4" name="Symbol zastępczy numeru slajdu 3"/>
          <p:cNvSpPr>
            <a:spLocks noGrp="1"/>
          </p:cNvSpPr>
          <p:nvPr>
            <p:ph type="sldNum" sz="quarter" idx="12"/>
          </p:nvPr>
        </p:nvSpPr>
        <p:spPr/>
        <p:txBody>
          <a:bodyPr/>
          <a:lstStyle>
            <a:lvl1pPr>
              <a:defRPr/>
            </a:lvl1pPr>
          </a:lstStyle>
          <a:p>
            <a:fld id="{F8DC9041-A68B-4DCC-B494-80EE0E06AE6B}" type="slidenum">
              <a:rPr lang="pl-PL">
                <a:solidFill>
                  <a:srgbClr val="FFFFFF"/>
                </a:solidFill>
              </a:rPr>
              <a:pPr/>
              <a:t>‹#›</a:t>
            </a:fld>
            <a:endParaRPr lang="pl-PL">
              <a:solidFill>
                <a:srgbClr val="FFFFFF"/>
              </a:solidFill>
            </a:endParaRPr>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endParaRPr lang="pl-PL">
              <a:solidFill>
                <a:srgbClr val="FFFFFF"/>
              </a:solidFill>
            </a:endParaRPr>
          </a:p>
        </p:txBody>
      </p:sp>
      <p:sp>
        <p:nvSpPr>
          <p:cNvPr id="5" name="Symbol zastępczy stopki 4"/>
          <p:cNvSpPr>
            <a:spLocks noGrp="1"/>
          </p:cNvSpPr>
          <p:nvPr>
            <p:ph type="ftr" sz="quarter" idx="11"/>
          </p:nvPr>
        </p:nvSpPr>
        <p:spPr/>
        <p:txBody>
          <a:bodyPr/>
          <a:lstStyle>
            <a:lvl1pPr>
              <a:defRPr/>
            </a:lvl1pPr>
          </a:lstStyle>
          <a:p>
            <a:endParaRPr lang="pl-PL">
              <a:solidFill>
                <a:srgbClr val="FFFFFF"/>
              </a:solidFill>
            </a:endParaRPr>
          </a:p>
        </p:txBody>
      </p:sp>
      <p:sp>
        <p:nvSpPr>
          <p:cNvPr id="6" name="Symbol zastępczy numeru slajdu 5"/>
          <p:cNvSpPr>
            <a:spLocks noGrp="1"/>
          </p:cNvSpPr>
          <p:nvPr>
            <p:ph type="sldNum" sz="quarter" idx="12"/>
          </p:nvPr>
        </p:nvSpPr>
        <p:spPr/>
        <p:txBody>
          <a:bodyPr/>
          <a:lstStyle>
            <a:lvl1pPr>
              <a:defRPr/>
            </a:lvl1pPr>
          </a:lstStyle>
          <a:p>
            <a:fld id="{38A27AA1-4CED-43C8-8143-8734E10E8C00}" type="slidenum">
              <a:rPr lang="pl-PL">
                <a:solidFill>
                  <a:srgbClr val="FFFFFF"/>
                </a:solidFill>
              </a:rPr>
              <a:pPr/>
              <a:t>‹#›</a:t>
            </a:fld>
            <a:endParaRPr lang="pl-PL">
              <a:solidFill>
                <a:srgbClr val="FFFFFF"/>
              </a:solidFill>
            </a:endParaRPr>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10668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914900"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lvl1pPr>
              <a:defRPr/>
            </a:lvl1pPr>
          </a:lstStyle>
          <a:p>
            <a:endParaRPr lang="pl-PL">
              <a:solidFill>
                <a:srgbClr val="FFFFFF"/>
              </a:solidFill>
            </a:endParaRPr>
          </a:p>
        </p:txBody>
      </p:sp>
      <p:sp>
        <p:nvSpPr>
          <p:cNvPr id="6" name="Symbol zastępczy stopki 5"/>
          <p:cNvSpPr>
            <a:spLocks noGrp="1"/>
          </p:cNvSpPr>
          <p:nvPr>
            <p:ph type="ftr" sz="quarter" idx="11"/>
          </p:nvPr>
        </p:nvSpPr>
        <p:spPr/>
        <p:txBody>
          <a:bodyPr/>
          <a:lstStyle>
            <a:lvl1pPr>
              <a:defRPr/>
            </a:lvl1pPr>
          </a:lstStyle>
          <a:p>
            <a:endParaRPr lang="pl-PL">
              <a:solidFill>
                <a:srgbClr val="FFFFFF"/>
              </a:solidFill>
            </a:endParaRPr>
          </a:p>
        </p:txBody>
      </p:sp>
      <p:sp>
        <p:nvSpPr>
          <p:cNvPr id="7" name="Symbol zastępczy numeru slajdu 6"/>
          <p:cNvSpPr>
            <a:spLocks noGrp="1"/>
          </p:cNvSpPr>
          <p:nvPr>
            <p:ph type="sldNum" sz="quarter" idx="12"/>
          </p:nvPr>
        </p:nvSpPr>
        <p:spPr/>
        <p:txBody>
          <a:bodyPr/>
          <a:lstStyle>
            <a:lvl1pPr>
              <a:defRPr/>
            </a:lvl1pPr>
          </a:lstStyle>
          <a:p>
            <a:fld id="{7CAC6402-01D7-4B90-B211-AEB1E06A733D}" type="slidenum">
              <a:rPr lang="pl-PL">
                <a:solidFill>
                  <a:srgbClr val="FFFFFF"/>
                </a:solidFill>
              </a:rPr>
              <a:pPr/>
              <a:t>‹#›</a:t>
            </a:fld>
            <a:endParaRPr lang="pl-PL">
              <a:solidFill>
                <a:srgbClr val="FFFFFF"/>
              </a:solidFill>
            </a:endParaRPr>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xAndObj">
  <p:cSld name="Tytuł, tekst i zawartość">
    <p:spTree>
      <p:nvGrpSpPr>
        <p:cNvPr id="1" name=""/>
        <p:cNvGrpSpPr/>
        <p:nvPr/>
      </p:nvGrpSpPr>
      <p:grpSpPr>
        <a:xfrm>
          <a:off x="0" y="0"/>
          <a:ext cx="0" cy="0"/>
          <a:chOff x="0" y="0"/>
          <a:chExt cx="0" cy="0"/>
        </a:xfrm>
      </p:grpSpPr>
      <p:sp>
        <p:nvSpPr>
          <p:cNvPr id="2" name="Tytuł 1"/>
          <p:cNvSpPr>
            <a:spLocks noGrp="1"/>
          </p:cNvSpPr>
          <p:nvPr>
            <p:ph type="title"/>
          </p:nvPr>
        </p:nvSpPr>
        <p:spPr>
          <a:xfrm>
            <a:off x="1066800" y="304800"/>
            <a:ext cx="7543800" cy="1431925"/>
          </a:xfrm>
        </p:spPr>
        <p:txBody>
          <a:bodyPr/>
          <a:lstStyle/>
          <a:p>
            <a:r>
              <a:rPr lang="pl-PL" smtClean="0"/>
              <a:t>Kliknij, aby edytować styl</a:t>
            </a:r>
            <a:endParaRPr lang="pl-PL"/>
          </a:p>
        </p:txBody>
      </p:sp>
      <p:sp>
        <p:nvSpPr>
          <p:cNvPr id="3" name="Symbol zastępczy tekstu 2"/>
          <p:cNvSpPr>
            <a:spLocks noGrp="1"/>
          </p:cNvSpPr>
          <p:nvPr>
            <p:ph type="body" sz="half" idx="1"/>
          </p:nvPr>
        </p:nvSpPr>
        <p:spPr>
          <a:xfrm>
            <a:off x="1066800" y="1981200"/>
            <a:ext cx="3695700" cy="41148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914900" y="1981200"/>
            <a:ext cx="3695700" cy="41148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a:xfrm>
            <a:off x="1066800" y="6248400"/>
            <a:ext cx="1905000" cy="457200"/>
          </a:xfrm>
        </p:spPr>
        <p:txBody>
          <a:bodyPr/>
          <a:lstStyle>
            <a:lvl1pPr>
              <a:defRPr/>
            </a:lvl1pPr>
          </a:lstStyle>
          <a:p>
            <a:endParaRPr lang="pl-PL">
              <a:solidFill>
                <a:srgbClr val="FFFFFF"/>
              </a:solidFill>
            </a:endParaRPr>
          </a:p>
        </p:txBody>
      </p:sp>
      <p:sp>
        <p:nvSpPr>
          <p:cNvPr id="6" name="Symbol zastępczy stopki 5"/>
          <p:cNvSpPr>
            <a:spLocks noGrp="1"/>
          </p:cNvSpPr>
          <p:nvPr>
            <p:ph type="ftr" sz="quarter" idx="11"/>
          </p:nvPr>
        </p:nvSpPr>
        <p:spPr>
          <a:xfrm>
            <a:off x="3429000" y="6248400"/>
            <a:ext cx="2895600" cy="457200"/>
          </a:xfrm>
        </p:spPr>
        <p:txBody>
          <a:bodyPr/>
          <a:lstStyle>
            <a:lvl1pPr>
              <a:defRPr/>
            </a:lvl1pPr>
          </a:lstStyle>
          <a:p>
            <a:endParaRPr lang="pl-PL">
              <a:solidFill>
                <a:srgbClr val="FFFFFF"/>
              </a:solidFill>
            </a:endParaRPr>
          </a:p>
        </p:txBody>
      </p:sp>
      <p:sp>
        <p:nvSpPr>
          <p:cNvPr id="7" name="Symbol zastępczy numeru slajdu 6"/>
          <p:cNvSpPr>
            <a:spLocks noGrp="1"/>
          </p:cNvSpPr>
          <p:nvPr>
            <p:ph type="sldNum" sz="quarter" idx="12"/>
          </p:nvPr>
        </p:nvSpPr>
        <p:spPr>
          <a:xfrm>
            <a:off x="6705600" y="6248400"/>
            <a:ext cx="1905000" cy="457200"/>
          </a:xfrm>
        </p:spPr>
        <p:txBody>
          <a:bodyPr/>
          <a:lstStyle>
            <a:lvl1pPr>
              <a:defRPr/>
            </a:lvl1pPr>
          </a:lstStyle>
          <a:p>
            <a:fld id="{06557EA5-1D12-42E4-803E-761EF54583BA}" type="slidenum">
              <a:rPr lang="pl-PL">
                <a:solidFill>
                  <a:srgbClr val="FFFFFF"/>
                </a:solidFill>
              </a:rPr>
              <a:pPr/>
              <a:t>‹#›</a:t>
            </a:fld>
            <a:endParaRPr lang="pl-PL">
              <a:solidFill>
                <a:srgbClr val="FFFFFF"/>
              </a:solidFill>
            </a:endParaRPr>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cSld name="Slajd tytułowy">
    <p:spTree>
      <p:nvGrpSpPr>
        <p:cNvPr id="1" name=""/>
        <p:cNvGrpSpPr/>
        <p:nvPr/>
      </p:nvGrpSpPr>
      <p:grpSpPr>
        <a:xfrm>
          <a:off x="0" y="0"/>
          <a:ext cx="0" cy="0"/>
          <a:chOff x="0" y="0"/>
          <a:chExt cx="0" cy="0"/>
        </a:xfrm>
      </p:grpSpPr>
      <p:grpSp>
        <p:nvGrpSpPr>
          <p:cNvPr id="2" name="Group 2"/>
          <p:cNvGrpSpPr>
            <a:grpSpLocks/>
          </p:cNvGrpSpPr>
          <p:nvPr/>
        </p:nvGrpSpPr>
        <p:grpSpPr bwMode="auto">
          <a:xfrm>
            <a:off x="0" y="6350"/>
            <a:ext cx="9140825" cy="6851650"/>
            <a:chOff x="0" y="4"/>
            <a:chExt cx="5758" cy="4316"/>
          </a:xfrm>
        </p:grpSpPr>
        <p:grpSp>
          <p:nvGrpSpPr>
            <p:cNvPr id="3" name="Group 3"/>
            <p:cNvGrpSpPr>
              <a:grpSpLocks/>
            </p:cNvGrpSpPr>
            <p:nvPr/>
          </p:nvGrpSpPr>
          <p:grpSpPr bwMode="auto">
            <a:xfrm>
              <a:off x="0" y="1161"/>
              <a:ext cx="5758" cy="3159"/>
              <a:chOff x="0" y="1161"/>
              <a:chExt cx="5758" cy="3159"/>
            </a:xfrm>
          </p:grpSpPr>
          <p:sp>
            <p:nvSpPr>
              <p:cNvPr id="8196" name="Freeform 4"/>
              <p:cNvSpPr>
                <a:spLocks/>
              </p:cNvSpPr>
              <p:nvPr/>
            </p:nvSpPr>
            <p:spPr bwMode="hidden">
              <a:xfrm>
                <a:off x="558" y="1161"/>
                <a:ext cx="5200" cy="3159"/>
              </a:xfrm>
              <a:custGeom>
                <a:avLst/>
                <a:gdLst/>
                <a:ahLst/>
                <a:cxnLst>
                  <a:cxn ang="0">
                    <a:pos x="0" y="3159"/>
                  </a:cxn>
                  <a:cxn ang="0">
                    <a:pos x="5184" y="3159"/>
                  </a:cxn>
                  <a:cxn ang="0">
                    <a:pos x="5184" y="0"/>
                  </a:cxn>
                  <a:cxn ang="0">
                    <a:pos x="0" y="0"/>
                  </a:cxn>
                  <a:cxn ang="0">
                    <a:pos x="0" y="3159"/>
                  </a:cxn>
                  <a:cxn ang="0">
                    <a:pos x="0" y="3159"/>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8197" name="Freeform 5"/>
              <p:cNvSpPr>
                <a:spLocks/>
              </p:cNvSpPr>
              <p:nvPr/>
            </p:nvSpPr>
            <p:spPr bwMode="hidden">
              <a:xfrm>
                <a:off x="0" y="1161"/>
                <a:ext cx="558" cy="3159"/>
              </a:xfrm>
              <a:custGeom>
                <a:avLst/>
                <a:gdLst/>
                <a:ahLst/>
                <a:cxnLst>
                  <a:cxn ang="0">
                    <a:pos x="0" y="0"/>
                  </a:cxn>
                  <a:cxn ang="0">
                    <a:pos x="0" y="3159"/>
                  </a:cxn>
                  <a:cxn ang="0">
                    <a:pos x="556" y="3159"/>
                  </a:cxn>
                  <a:cxn ang="0">
                    <a:pos x="556" y="0"/>
                  </a:cxn>
                  <a:cxn ang="0">
                    <a:pos x="0" y="0"/>
                  </a:cxn>
                  <a:cxn ang="0">
                    <a:pos x="0" y="0"/>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grpSp>
        <p:sp>
          <p:nvSpPr>
            <p:cNvPr id="8198" name="Freeform 6"/>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8199" name="Freeform 7"/>
            <p:cNvSpPr>
              <a:spLocks/>
            </p:cNvSpPr>
            <p:nvPr/>
          </p:nvSpPr>
          <p:spPr bwMode="ltGray">
            <a:xfrm>
              <a:off x="767" y="1155"/>
              <a:ext cx="252" cy="12"/>
            </a:xfrm>
            <a:custGeom>
              <a:avLst/>
              <a:gdLst/>
              <a:ahLst/>
              <a:cxnLst>
                <a:cxn ang="0">
                  <a:pos x="251" y="0"/>
                </a:cxn>
                <a:cxn ang="0">
                  <a:pos x="0" y="0"/>
                </a:cxn>
                <a:cxn ang="0">
                  <a:pos x="0" y="12"/>
                </a:cxn>
                <a:cxn ang="0">
                  <a:pos x="251" y="12"/>
                </a:cxn>
                <a:cxn ang="0">
                  <a:pos x="251" y="0"/>
                </a:cxn>
                <a:cxn ang="0">
                  <a:pos x="251" y="0"/>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8200" name="Freeform 8"/>
            <p:cNvSpPr>
              <a:spLocks/>
            </p:cNvSpPr>
            <p:nvPr/>
          </p:nvSpPr>
          <p:spPr bwMode="ltGray">
            <a:xfrm>
              <a:off x="0" y="1155"/>
              <a:ext cx="351" cy="12"/>
            </a:xfrm>
            <a:custGeom>
              <a:avLst/>
              <a:gdLst/>
              <a:ahLst/>
              <a:cxnLst>
                <a:cxn ang="0">
                  <a:pos x="0" y="0"/>
                </a:cxn>
                <a:cxn ang="0">
                  <a:pos x="0" y="12"/>
                </a:cxn>
                <a:cxn ang="0">
                  <a:pos x="251" y="12"/>
                </a:cxn>
                <a:cxn ang="0">
                  <a:pos x="251" y="0"/>
                </a:cxn>
                <a:cxn ang="0">
                  <a:pos x="0" y="0"/>
                </a:cxn>
                <a:cxn ang="0">
                  <a:pos x="0" y="0"/>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grpSp>
          <p:nvGrpSpPr>
            <p:cNvPr id="4" name="Group 9"/>
            <p:cNvGrpSpPr>
              <a:grpSpLocks/>
            </p:cNvGrpSpPr>
            <p:nvPr/>
          </p:nvGrpSpPr>
          <p:grpSpPr bwMode="auto">
            <a:xfrm>
              <a:off x="348" y="4"/>
              <a:ext cx="5410" cy="4316"/>
              <a:chOff x="348" y="4"/>
              <a:chExt cx="5410" cy="4316"/>
            </a:xfrm>
          </p:grpSpPr>
          <p:sp>
            <p:nvSpPr>
              <p:cNvPr id="8202" name="Freeform 10"/>
              <p:cNvSpPr>
                <a:spLocks/>
              </p:cNvSpPr>
              <p:nvPr/>
            </p:nvSpPr>
            <p:spPr bwMode="ltGray">
              <a:xfrm>
                <a:off x="552" y="4"/>
                <a:ext cx="12" cy="695"/>
              </a:xfrm>
              <a:custGeom>
                <a:avLst/>
                <a:gdLst/>
                <a:ahLst/>
                <a:cxnLst>
                  <a:cxn ang="0">
                    <a:pos x="12" y="0"/>
                  </a:cxn>
                  <a:cxn ang="0">
                    <a:pos x="0" y="0"/>
                  </a:cxn>
                  <a:cxn ang="0">
                    <a:pos x="0" y="695"/>
                  </a:cxn>
                  <a:cxn ang="0">
                    <a:pos x="12" y="695"/>
                  </a:cxn>
                  <a:cxn ang="0">
                    <a:pos x="12" y="0"/>
                  </a:cxn>
                  <a:cxn ang="0">
                    <a:pos x="12" y="0"/>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8203" name="Freeform 11"/>
              <p:cNvSpPr>
                <a:spLocks/>
              </p:cNvSpPr>
              <p:nvPr/>
            </p:nvSpPr>
            <p:spPr bwMode="ltGray">
              <a:xfrm>
                <a:off x="552" y="1623"/>
                <a:ext cx="12" cy="2697"/>
              </a:xfrm>
              <a:custGeom>
                <a:avLst/>
                <a:gdLst/>
                <a:ahLst/>
                <a:cxnLst>
                  <a:cxn ang="0">
                    <a:pos x="0" y="2697"/>
                  </a:cxn>
                  <a:cxn ang="0">
                    <a:pos x="12" y="2697"/>
                  </a:cxn>
                  <a:cxn ang="0">
                    <a:pos x="12" y="0"/>
                  </a:cxn>
                  <a:cxn ang="0">
                    <a:pos x="0" y="0"/>
                  </a:cxn>
                  <a:cxn ang="0">
                    <a:pos x="0" y="2697"/>
                  </a:cxn>
                  <a:cxn ang="0">
                    <a:pos x="0" y="2697"/>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8204" name="Freeform 12"/>
              <p:cNvSpPr>
                <a:spLocks/>
              </p:cNvSpPr>
              <p:nvPr/>
            </p:nvSpPr>
            <p:spPr bwMode="ltGray">
              <a:xfrm>
                <a:off x="1019" y="1155"/>
                <a:ext cx="4739" cy="12"/>
              </a:xfrm>
              <a:custGeom>
                <a:avLst/>
                <a:gdLst/>
                <a:ahLst/>
                <a:cxnLst>
                  <a:cxn ang="0">
                    <a:pos x="4724" y="0"/>
                  </a:cxn>
                  <a:cxn ang="0">
                    <a:pos x="0" y="0"/>
                  </a:cxn>
                  <a:cxn ang="0">
                    <a:pos x="0" y="12"/>
                  </a:cxn>
                  <a:cxn ang="0">
                    <a:pos x="4724" y="12"/>
                  </a:cxn>
                  <a:cxn ang="0">
                    <a:pos x="4724" y="0"/>
                  </a:cxn>
                  <a:cxn ang="0">
                    <a:pos x="4724" y="0"/>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8205" name="Freeform 13"/>
              <p:cNvSpPr>
                <a:spLocks/>
              </p:cNvSpPr>
              <p:nvPr/>
            </p:nvSpPr>
            <p:spPr bwMode="ltGray">
              <a:xfrm>
                <a:off x="552" y="1371"/>
                <a:ext cx="12" cy="252"/>
              </a:xfrm>
              <a:custGeom>
                <a:avLst/>
                <a:gdLst/>
                <a:ahLst/>
                <a:cxnLst>
                  <a:cxn ang="0">
                    <a:pos x="0" y="252"/>
                  </a:cxn>
                  <a:cxn ang="0">
                    <a:pos x="12" y="252"/>
                  </a:cxn>
                  <a:cxn ang="0">
                    <a:pos x="12" y="0"/>
                  </a:cxn>
                  <a:cxn ang="0">
                    <a:pos x="0" y="0"/>
                  </a:cxn>
                  <a:cxn ang="0">
                    <a:pos x="0" y="252"/>
                  </a:cxn>
                  <a:cxn ang="0">
                    <a:pos x="0" y="252"/>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8206" name="Freeform 14"/>
              <p:cNvSpPr>
                <a:spLocks/>
              </p:cNvSpPr>
              <p:nvPr/>
            </p:nvSpPr>
            <p:spPr bwMode="ltGray">
              <a:xfrm>
                <a:off x="552" y="699"/>
                <a:ext cx="12" cy="252"/>
              </a:xfrm>
              <a:custGeom>
                <a:avLst/>
                <a:gdLst/>
                <a:ahLst/>
                <a:cxnLst>
                  <a:cxn ang="0">
                    <a:pos x="12" y="0"/>
                  </a:cxn>
                  <a:cxn ang="0">
                    <a:pos x="0" y="0"/>
                  </a:cxn>
                  <a:cxn ang="0">
                    <a:pos x="0" y="252"/>
                  </a:cxn>
                  <a:cxn ang="0">
                    <a:pos x="12" y="252"/>
                  </a:cxn>
                  <a:cxn ang="0">
                    <a:pos x="12" y="0"/>
                  </a:cxn>
                  <a:cxn ang="0">
                    <a:pos x="12" y="0"/>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8207" name="Freeform 15"/>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grpSp>
      </p:grpSp>
      <p:sp>
        <p:nvSpPr>
          <p:cNvPr id="8208" name="Rectangle 16"/>
          <p:cNvSpPr>
            <a:spLocks noGrp="1" noChangeArrowheads="1"/>
          </p:cNvSpPr>
          <p:nvPr>
            <p:ph type="ctrTitle" sz="quarter"/>
          </p:nvPr>
        </p:nvSpPr>
        <p:spPr>
          <a:xfrm>
            <a:off x="1066800" y="1997075"/>
            <a:ext cx="7086600" cy="1431925"/>
          </a:xfrm>
        </p:spPr>
        <p:txBody>
          <a:bodyPr anchor="b"/>
          <a:lstStyle>
            <a:lvl1pPr>
              <a:defRPr/>
            </a:lvl1pPr>
          </a:lstStyle>
          <a:p>
            <a:r>
              <a:rPr lang="pl-PL"/>
              <a:t>Kliknij, aby edytować styl wzorca tytułu</a:t>
            </a:r>
          </a:p>
        </p:txBody>
      </p:sp>
      <p:sp>
        <p:nvSpPr>
          <p:cNvPr id="8209" name="Rectangle 17"/>
          <p:cNvSpPr>
            <a:spLocks noGrp="1" noChangeArrowheads="1"/>
          </p:cNvSpPr>
          <p:nvPr>
            <p:ph type="subTitle" sz="quarter" idx="1"/>
          </p:nvPr>
        </p:nvSpPr>
        <p:spPr>
          <a:xfrm>
            <a:off x="1066800" y="3886200"/>
            <a:ext cx="6400800" cy="1752600"/>
          </a:xfrm>
        </p:spPr>
        <p:txBody>
          <a:bodyPr/>
          <a:lstStyle>
            <a:lvl1pPr marL="0" indent="0">
              <a:buFont typeface="Wingdings" pitchFamily="2" charset="2"/>
              <a:buNone/>
              <a:defRPr/>
            </a:lvl1pPr>
          </a:lstStyle>
          <a:p>
            <a:r>
              <a:rPr lang="pl-PL"/>
              <a:t>Kliknij, aby edytować styl wzorca podtytułu</a:t>
            </a:r>
          </a:p>
        </p:txBody>
      </p:sp>
      <p:sp>
        <p:nvSpPr>
          <p:cNvPr id="8210" name="Rectangle 18"/>
          <p:cNvSpPr>
            <a:spLocks noGrp="1" noChangeArrowheads="1"/>
          </p:cNvSpPr>
          <p:nvPr>
            <p:ph type="dt" sz="quarter" idx="2"/>
          </p:nvPr>
        </p:nvSpPr>
        <p:spPr/>
        <p:txBody>
          <a:bodyPr/>
          <a:lstStyle>
            <a:lvl1pPr>
              <a:defRPr/>
            </a:lvl1pPr>
          </a:lstStyle>
          <a:p>
            <a:endParaRPr lang="pl-PL">
              <a:solidFill>
                <a:srgbClr val="FFFFFF"/>
              </a:solidFill>
            </a:endParaRPr>
          </a:p>
        </p:txBody>
      </p:sp>
      <p:sp>
        <p:nvSpPr>
          <p:cNvPr id="8211" name="Rectangle 19"/>
          <p:cNvSpPr>
            <a:spLocks noGrp="1" noChangeArrowheads="1"/>
          </p:cNvSpPr>
          <p:nvPr>
            <p:ph type="ftr" sz="quarter" idx="3"/>
          </p:nvPr>
        </p:nvSpPr>
        <p:spPr>
          <a:xfrm>
            <a:off x="3352800" y="6248400"/>
            <a:ext cx="2895600" cy="457200"/>
          </a:xfrm>
        </p:spPr>
        <p:txBody>
          <a:bodyPr/>
          <a:lstStyle>
            <a:lvl1pPr>
              <a:defRPr/>
            </a:lvl1pPr>
          </a:lstStyle>
          <a:p>
            <a:endParaRPr lang="pl-PL">
              <a:solidFill>
                <a:srgbClr val="FFFFFF"/>
              </a:solidFill>
            </a:endParaRPr>
          </a:p>
        </p:txBody>
      </p:sp>
      <p:sp>
        <p:nvSpPr>
          <p:cNvPr id="8212" name="Rectangle 20"/>
          <p:cNvSpPr>
            <a:spLocks noGrp="1" noChangeArrowheads="1"/>
          </p:cNvSpPr>
          <p:nvPr>
            <p:ph type="sldNum" sz="quarter" idx="4"/>
          </p:nvPr>
        </p:nvSpPr>
        <p:spPr/>
        <p:txBody>
          <a:bodyPr/>
          <a:lstStyle>
            <a:lvl1pPr>
              <a:defRPr/>
            </a:lvl1pPr>
          </a:lstStyle>
          <a:p>
            <a:fld id="{9D591A96-E4B4-4489-B5D6-88B84E782555}" type="slidenum">
              <a:rPr lang="pl-PL">
                <a:solidFill>
                  <a:srgbClr val="FFFFFF"/>
                </a:solidFill>
              </a:rPr>
              <a:pPr/>
              <a:t>‹#›</a:t>
            </a:fld>
            <a:endParaRPr lang="pl-PL">
              <a:solidFill>
                <a:srgbClr val="FFFFFF"/>
              </a:solidFill>
            </a:endParaRPr>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lvl1pPr>
              <a:defRPr/>
            </a:lvl1pPr>
          </a:lstStyle>
          <a:p>
            <a:endParaRPr lang="pl-PL">
              <a:solidFill>
                <a:srgbClr val="FFFFFF"/>
              </a:solidFill>
            </a:endParaRPr>
          </a:p>
        </p:txBody>
      </p:sp>
      <p:sp>
        <p:nvSpPr>
          <p:cNvPr id="3" name="Symbol zastępczy stopki 2"/>
          <p:cNvSpPr>
            <a:spLocks noGrp="1"/>
          </p:cNvSpPr>
          <p:nvPr>
            <p:ph type="ftr" sz="quarter" idx="11"/>
          </p:nvPr>
        </p:nvSpPr>
        <p:spPr/>
        <p:txBody>
          <a:bodyPr/>
          <a:lstStyle>
            <a:lvl1pPr>
              <a:defRPr/>
            </a:lvl1pPr>
          </a:lstStyle>
          <a:p>
            <a:endParaRPr lang="pl-PL">
              <a:solidFill>
                <a:srgbClr val="FFFFFF"/>
              </a:solidFill>
            </a:endParaRPr>
          </a:p>
        </p:txBody>
      </p:sp>
      <p:sp>
        <p:nvSpPr>
          <p:cNvPr id="4" name="Symbol zastępczy numeru slajdu 3"/>
          <p:cNvSpPr>
            <a:spLocks noGrp="1"/>
          </p:cNvSpPr>
          <p:nvPr>
            <p:ph type="sldNum" sz="quarter" idx="12"/>
          </p:nvPr>
        </p:nvSpPr>
        <p:spPr/>
        <p:txBody>
          <a:bodyPr/>
          <a:lstStyle>
            <a:lvl1pPr>
              <a:defRPr/>
            </a:lvl1pPr>
          </a:lstStyle>
          <a:p>
            <a:fld id="{B476D42D-93A0-4E52-9958-DACBBA9B0C70}" type="slidenum">
              <a:rPr lang="pl-PL">
                <a:solidFill>
                  <a:srgbClr val="FFFFFF"/>
                </a:solidFill>
              </a:rPr>
              <a:pPr/>
              <a:t>‹#›</a:t>
            </a:fld>
            <a:endParaRPr lang="pl-PL">
              <a:solidFill>
                <a:srgbClr val="FFFFFF"/>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lvl1pPr>
              <a:defRPr/>
            </a:lvl1pPr>
          </a:lstStyle>
          <a:p>
            <a:endParaRPr lang="pl-PL">
              <a:solidFill>
                <a:srgbClr val="FFFFFF"/>
              </a:solidFill>
            </a:endParaRPr>
          </a:p>
        </p:txBody>
      </p:sp>
      <p:sp>
        <p:nvSpPr>
          <p:cNvPr id="6" name="Symbol zastępczy stopki 5"/>
          <p:cNvSpPr>
            <a:spLocks noGrp="1"/>
          </p:cNvSpPr>
          <p:nvPr>
            <p:ph type="ftr" sz="quarter" idx="11"/>
          </p:nvPr>
        </p:nvSpPr>
        <p:spPr/>
        <p:txBody>
          <a:bodyPr/>
          <a:lstStyle>
            <a:lvl1pPr>
              <a:defRPr/>
            </a:lvl1pPr>
          </a:lstStyle>
          <a:p>
            <a:endParaRPr lang="pl-PL">
              <a:solidFill>
                <a:srgbClr val="FFFFFF"/>
              </a:solidFill>
            </a:endParaRPr>
          </a:p>
        </p:txBody>
      </p:sp>
      <p:sp>
        <p:nvSpPr>
          <p:cNvPr id="7" name="Symbol zastępczy numeru slajdu 6"/>
          <p:cNvSpPr>
            <a:spLocks noGrp="1"/>
          </p:cNvSpPr>
          <p:nvPr>
            <p:ph type="sldNum" sz="quarter" idx="12"/>
          </p:nvPr>
        </p:nvSpPr>
        <p:spPr/>
        <p:txBody>
          <a:bodyPr/>
          <a:lstStyle>
            <a:lvl1pPr>
              <a:defRPr/>
            </a:lvl1pPr>
          </a:lstStyle>
          <a:p>
            <a:fld id="{FD47A86C-3135-4085-AB51-135096B9BACB}" type="slidenum">
              <a:rPr lang="pl-PL">
                <a:solidFill>
                  <a:srgbClr val="FFFFFF"/>
                </a:solidFill>
              </a:rPr>
              <a:pPr/>
              <a:t>‹#›</a:t>
            </a:fld>
            <a:endParaRPr lang="pl-PL">
              <a:solidFill>
                <a:srgbClr val="FFFFFF"/>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endParaRPr lang="pl-PL">
              <a:solidFill>
                <a:srgbClr val="FFFFFF"/>
              </a:solidFill>
            </a:endParaRPr>
          </a:p>
        </p:txBody>
      </p:sp>
      <p:sp>
        <p:nvSpPr>
          <p:cNvPr id="5" name="Symbol zastępczy stopki 4"/>
          <p:cNvSpPr>
            <a:spLocks noGrp="1"/>
          </p:cNvSpPr>
          <p:nvPr>
            <p:ph type="ftr" sz="quarter" idx="11"/>
          </p:nvPr>
        </p:nvSpPr>
        <p:spPr/>
        <p:txBody>
          <a:bodyPr/>
          <a:lstStyle>
            <a:lvl1pPr>
              <a:defRPr/>
            </a:lvl1pPr>
          </a:lstStyle>
          <a:p>
            <a:endParaRPr lang="pl-PL">
              <a:solidFill>
                <a:srgbClr val="FFFFFF"/>
              </a:solidFill>
            </a:endParaRPr>
          </a:p>
        </p:txBody>
      </p:sp>
      <p:sp>
        <p:nvSpPr>
          <p:cNvPr id="6" name="Symbol zastępczy numeru slajdu 5"/>
          <p:cNvSpPr>
            <a:spLocks noGrp="1"/>
          </p:cNvSpPr>
          <p:nvPr>
            <p:ph type="sldNum" sz="quarter" idx="12"/>
          </p:nvPr>
        </p:nvSpPr>
        <p:spPr/>
        <p:txBody>
          <a:bodyPr/>
          <a:lstStyle>
            <a:lvl1pPr>
              <a:defRPr/>
            </a:lvl1pPr>
          </a:lstStyle>
          <a:p>
            <a:fld id="{A67B61C4-0C5A-4F21-9153-CC54CB85CC62}" type="slidenum">
              <a:rPr lang="pl-PL">
                <a:solidFill>
                  <a:srgbClr val="FFFFFF"/>
                </a:solidFill>
              </a:rPr>
              <a:pPr/>
              <a:t>‹#›</a:t>
            </a:fld>
            <a:endParaRPr lang="pl-PL">
              <a:solidFill>
                <a:srgbClr val="FFFFFF"/>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0" y="6350"/>
            <a:ext cx="9140825" cy="6851650"/>
            <a:chOff x="0" y="4"/>
            <a:chExt cx="5758" cy="4316"/>
          </a:xfrm>
        </p:grpSpPr>
        <p:sp>
          <p:nvSpPr>
            <p:cNvPr id="7171" name="Freeform 3"/>
            <p:cNvSpPr>
              <a:spLocks/>
            </p:cNvSpPr>
            <p:nvPr/>
          </p:nvSpPr>
          <p:spPr bwMode="hidden">
            <a:xfrm>
              <a:off x="558" y="1161"/>
              <a:ext cx="5200" cy="3159"/>
            </a:xfrm>
            <a:custGeom>
              <a:avLst/>
              <a:gdLst/>
              <a:ahLst/>
              <a:cxnLst>
                <a:cxn ang="0">
                  <a:pos x="0" y="3159"/>
                </a:cxn>
                <a:cxn ang="0">
                  <a:pos x="5184" y="3159"/>
                </a:cxn>
                <a:cxn ang="0">
                  <a:pos x="5184" y="0"/>
                </a:cxn>
                <a:cxn ang="0">
                  <a:pos x="0" y="0"/>
                </a:cxn>
                <a:cxn ang="0">
                  <a:pos x="0" y="3159"/>
                </a:cxn>
                <a:cxn ang="0">
                  <a:pos x="0" y="3159"/>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7172" name="Freeform 4"/>
            <p:cNvSpPr>
              <a:spLocks/>
            </p:cNvSpPr>
            <p:nvPr/>
          </p:nvSpPr>
          <p:spPr bwMode="hidden">
            <a:xfrm>
              <a:off x="0" y="1161"/>
              <a:ext cx="558" cy="3159"/>
            </a:xfrm>
            <a:custGeom>
              <a:avLst/>
              <a:gdLst/>
              <a:ahLst/>
              <a:cxnLst>
                <a:cxn ang="0">
                  <a:pos x="0" y="0"/>
                </a:cxn>
                <a:cxn ang="0">
                  <a:pos x="0" y="3159"/>
                </a:cxn>
                <a:cxn ang="0">
                  <a:pos x="556" y="3159"/>
                </a:cxn>
                <a:cxn ang="0">
                  <a:pos x="556" y="0"/>
                </a:cxn>
                <a:cxn ang="0">
                  <a:pos x="0" y="0"/>
                </a:cxn>
                <a:cxn ang="0">
                  <a:pos x="0" y="0"/>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grpSp>
          <p:nvGrpSpPr>
            <p:cNvPr id="3" name="Group 5"/>
            <p:cNvGrpSpPr>
              <a:grpSpLocks/>
            </p:cNvGrpSpPr>
            <p:nvPr userDrawn="1"/>
          </p:nvGrpSpPr>
          <p:grpSpPr bwMode="auto">
            <a:xfrm>
              <a:off x="0" y="4"/>
              <a:ext cx="5758" cy="4316"/>
              <a:chOff x="0" y="4"/>
              <a:chExt cx="5758" cy="4316"/>
            </a:xfrm>
          </p:grpSpPr>
          <p:sp>
            <p:nvSpPr>
              <p:cNvPr id="7174" name="Freeform 6"/>
              <p:cNvSpPr>
                <a:spLocks/>
              </p:cNvSpPr>
              <p:nvPr/>
            </p:nvSpPr>
            <p:spPr bwMode="ltGray">
              <a:xfrm>
                <a:off x="552" y="4"/>
                <a:ext cx="12" cy="695"/>
              </a:xfrm>
              <a:custGeom>
                <a:avLst/>
                <a:gdLst/>
                <a:ahLst/>
                <a:cxnLst>
                  <a:cxn ang="0">
                    <a:pos x="12" y="0"/>
                  </a:cxn>
                  <a:cxn ang="0">
                    <a:pos x="0" y="0"/>
                  </a:cxn>
                  <a:cxn ang="0">
                    <a:pos x="0" y="695"/>
                  </a:cxn>
                  <a:cxn ang="0">
                    <a:pos x="12" y="695"/>
                  </a:cxn>
                  <a:cxn ang="0">
                    <a:pos x="12" y="0"/>
                  </a:cxn>
                  <a:cxn ang="0">
                    <a:pos x="12" y="0"/>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7175" name="Freeform 7"/>
              <p:cNvSpPr>
                <a:spLocks/>
              </p:cNvSpPr>
              <p:nvPr/>
            </p:nvSpPr>
            <p:spPr bwMode="ltGray">
              <a:xfrm>
                <a:off x="552" y="1623"/>
                <a:ext cx="12" cy="2697"/>
              </a:xfrm>
              <a:custGeom>
                <a:avLst/>
                <a:gdLst/>
                <a:ahLst/>
                <a:cxnLst>
                  <a:cxn ang="0">
                    <a:pos x="0" y="2697"/>
                  </a:cxn>
                  <a:cxn ang="0">
                    <a:pos x="12" y="2697"/>
                  </a:cxn>
                  <a:cxn ang="0">
                    <a:pos x="12" y="0"/>
                  </a:cxn>
                  <a:cxn ang="0">
                    <a:pos x="0" y="0"/>
                  </a:cxn>
                  <a:cxn ang="0">
                    <a:pos x="0" y="2697"/>
                  </a:cxn>
                  <a:cxn ang="0">
                    <a:pos x="0" y="2697"/>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7176" name="Freeform 8"/>
              <p:cNvSpPr>
                <a:spLocks/>
              </p:cNvSpPr>
              <p:nvPr/>
            </p:nvSpPr>
            <p:spPr bwMode="ltGray">
              <a:xfrm>
                <a:off x="1019" y="1155"/>
                <a:ext cx="4739" cy="12"/>
              </a:xfrm>
              <a:custGeom>
                <a:avLst/>
                <a:gdLst/>
                <a:ahLst/>
                <a:cxnLst>
                  <a:cxn ang="0">
                    <a:pos x="4724" y="0"/>
                  </a:cxn>
                  <a:cxn ang="0">
                    <a:pos x="0" y="0"/>
                  </a:cxn>
                  <a:cxn ang="0">
                    <a:pos x="0" y="12"/>
                  </a:cxn>
                  <a:cxn ang="0">
                    <a:pos x="4724" y="12"/>
                  </a:cxn>
                  <a:cxn ang="0">
                    <a:pos x="4724" y="0"/>
                  </a:cxn>
                  <a:cxn ang="0">
                    <a:pos x="4724" y="0"/>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7177" name="Freeform 9"/>
              <p:cNvSpPr>
                <a:spLocks/>
              </p:cNvSpPr>
              <p:nvPr/>
            </p:nvSpPr>
            <p:spPr bwMode="ltGray">
              <a:xfrm>
                <a:off x="552" y="1371"/>
                <a:ext cx="12" cy="252"/>
              </a:xfrm>
              <a:custGeom>
                <a:avLst/>
                <a:gdLst/>
                <a:ahLst/>
                <a:cxnLst>
                  <a:cxn ang="0">
                    <a:pos x="0" y="252"/>
                  </a:cxn>
                  <a:cxn ang="0">
                    <a:pos x="12" y="252"/>
                  </a:cxn>
                  <a:cxn ang="0">
                    <a:pos x="12" y="0"/>
                  </a:cxn>
                  <a:cxn ang="0">
                    <a:pos x="0" y="0"/>
                  </a:cxn>
                  <a:cxn ang="0">
                    <a:pos x="0" y="252"/>
                  </a:cxn>
                  <a:cxn ang="0">
                    <a:pos x="0" y="252"/>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7178" name="Freeform 10"/>
              <p:cNvSpPr>
                <a:spLocks/>
              </p:cNvSpPr>
              <p:nvPr/>
            </p:nvSpPr>
            <p:spPr bwMode="ltGray">
              <a:xfrm>
                <a:off x="552" y="699"/>
                <a:ext cx="12" cy="252"/>
              </a:xfrm>
              <a:custGeom>
                <a:avLst/>
                <a:gdLst/>
                <a:ahLst/>
                <a:cxnLst>
                  <a:cxn ang="0">
                    <a:pos x="12" y="0"/>
                  </a:cxn>
                  <a:cxn ang="0">
                    <a:pos x="0" y="0"/>
                  </a:cxn>
                  <a:cxn ang="0">
                    <a:pos x="0" y="252"/>
                  </a:cxn>
                  <a:cxn ang="0">
                    <a:pos x="12" y="252"/>
                  </a:cxn>
                  <a:cxn ang="0">
                    <a:pos x="12" y="0"/>
                  </a:cxn>
                  <a:cxn ang="0">
                    <a:pos x="12" y="0"/>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7179" name="Freeform 11"/>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7180" name="Freeform 12"/>
              <p:cNvSpPr>
                <a:spLocks/>
              </p:cNvSpPr>
              <p:nvPr/>
            </p:nvSpPr>
            <p:spPr bwMode="ltGray">
              <a:xfrm>
                <a:off x="0" y="1155"/>
                <a:ext cx="351" cy="12"/>
              </a:xfrm>
              <a:custGeom>
                <a:avLst/>
                <a:gdLst/>
                <a:ahLst/>
                <a:cxnLst>
                  <a:cxn ang="0">
                    <a:pos x="0" y="0"/>
                  </a:cxn>
                  <a:cxn ang="0">
                    <a:pos x="0" y="12"/>
                  </a:cxn>
                  <a:cxn ang="0">
                    <a:pos x="251" y="12"/>
                  </a:cxn>
                  <a:cxn ang="0">
                    <a:pos x="251" y="0"/>
                  </a:cxn>
                  <a:cxn ang="0">
                    <a:pos x="0" y="0"/>
                  </a:cxn>
                  <a:cxn ang="0">
                    <a:pos x="0" y="0"/>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7181" name="Freeform 13"/>
              <p:cNvSpPr>
                <a:spLocks/>
              </p:cNvSpPr>
              <p:nvPr/>
            </p:nvSpPr>
            <p:spPr bwMode="ltGray">
              <a:xfrm>
                <a:off x="767" y="1155"/>
                <a:ext cx="252" cy="12"/>
              </a:xfrm>
              <a:custGeom>
                <a:avLst/>
                <a:gdLst/>
                <a:ahLst/>
                <a:cxnLst>
                  <a:cxn ang="0">
                    <a:pos x="251" y="0"/>
                  </a:cxn>
                  <a:cxn ang="0">
                    <a:pos x="0" y="0"/>
                  </a:cxn>
                  <a:cxn ang="0">
                    <a:pos x="0" y="12"/>
                  </a:cxn>
                  <a:cxn ang="0">
                    <a:pos x="251" y="12"/>
                  </a:cxn>
                  <a:cxn ang="0">
                    <a:pos x="251" y="0"/>
                  </a:cxn>
                  <a:cxn ang="0">
                    <a:pos x="251" y="0"/>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sp>
            <p:nvSpPr>
              <p:cNvPr id="7182" name="Freeform 14"/>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fontAlgn="base">
                  <a:spcBef>
                    <a:spcPct val="0"/>
                  </a:spcBef>
                  <a:spcAft>
                    <a:spcPct val="0"/>
                  </a:spcAft>
                </a:pPr>
                <a:endParaRPr lang="pl-PL" b="1">
                  <a:solidFill>
                    <a:srgbClr val="FFFFFF"/>
                  </a:solidFill>
                  <a:latin typeface="Arial" pitchFamily="34" charset="0"/>
                </a:endParaRPr>
              </a:p>
            </p:txBody>
          </p:sp>
        </p:grpSp>
      </p:grpSp>
      <p:sp>
        <p:nvSpPr>
          <p:cNvPr id="7183" name="Rectangle 15"/>
          <p:cNvSpPr>
            <a:spLocks noGrp="1" noChangeArrowheads="1"/>
          </p:cNvSpPr>
          <p:nvPr>
            <p:ph type="title"/>
          </p:nvPr>
        </p:nvSpPr>
        <p:spPr bwMode="auto">
          <a:xfrm>
            <a:off x="1066800" y="304800"/>
            <a:ext cx="7543800"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pl-PL" smtClean="0"/>
              <a:t>Kliknij, aby edytować styl wzorca tytułu</a:t>
            </a:r>
          </a:p>
        </p:txBody>
      </p:sp>
      <p:sp>
        <p:nvSpPr>
          <p:cNvPr id="7184" name="Rectangle 16"/>
          <p:cNvSpPr>
            <a:spLocks noGrp="1" noChangeArrowheads="1"/>
          </p:cNvSpPr>
          <p:nvPr>
            <p:ph type="body" idx="1"/>
          </p:nvPr>
        </p:nvSpPr>
        <p:spPr bwMode="auto">
          <a:xfrm>
            <a:off x="1066800" y="1981200"/>
            <a:ext cx="75438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p>
        </p:txBody>
      </p:sp>
      <p:sp>
        <p:nvSpPr>
          <p:cNvPr id="7185" name="Rectangle 17"/>
          <p:cNvSpPr>
            <a:spLocks noGrp="1" noChangeArrowheads="1"/>
          </p:cNvSpPr>
          <p:nvPr>
            <p:ph type="dt" sz="half" idx="2"/>
          </p:nvPr>
        </p:nvSpPr>
        <p:spPr bwMode="auto">
          <a:xfrm>
            <a:off x="1066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0">
                <a:effectLst>
                  <a:outerShdw blurRad="38100" dist="38100" dir="2700000" algn="tl">
                    <a:srgbClr val="000000"/>
                  </a:outerShdw>
                </a:effectLst>
                <a:latin typeface="+mn-lt"/>
              </a:defRPr>
            </a:lvl1pPr>
          </a:lstStyle>
          <a:p>
            <a:pPr fontAlgn="base">
              <a:spcBef>
                <a:spcPct val="0"/>
              </a:spcBef>
              <a:spcAft>
                <a:spcPct val="0"/>
              </a:spcAft>
            </a:pPr>
            <a:endParaRPr lang="pl-PL">
              <a:solidFill>
                <a:srgbClr val="FFFFFF"/>
              </a:solidFill>
            </a:endParaRPr>
          </a:p>
        </p:txBody>
      </p:sp>
      <p:sp>
        <p:nvSpPr>
          <p:cNvPr id="7186" name="Rectangle 18"/>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effectLst>
                  <a:outerShdw blurRad="38100" dist="38100" dir="2700000" algn="tl">
                    <a:srgbClr val="000000"/>
                  </a:outerShdw>
                </a:effectLst>
                <a:latin typeface="+mn-lt"/>
              </a:defRPr>
            </a:lvl1pPr>
          </a:lstStyle>
          <a:p>
            <a:pPr fontAlgn="base">
              <a:spcBef>
                <a:spcPct val="0"/>
              </a:spcBef>
              <a:spcAft>
                <a:spcPct val="0"/>
              </a:spcAft>
            </a:pPr>
            <a:endParaRPr lang="pl-PL">
              <a:solidFill>
                <a:srgbClr val="FFFFFF"/>
              </a:solidFill>
            </a:endParaRPr>
          </a:p>
        </p:txBody>
      </p:sp>
      <p:sp>
        <p:nvSpPr>
          <p:cNvPr id="7187" name="Rectangle 19"/>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0">
                <a:effectLst>
                  <a:outerShdw blurRad="38100" dist="38100" dir="2700000" algn="tl">
                    <a:srgbClr val="000000"/>
                  </a:outerShdw>
                </a:effectLst>
                <a:latin typeface="+mn-lt"/>
              </a:defRPr>
            </a:lvl1pPr>
          </a:lstStyle>
          <a:p>
            <a:pPr fontAlgn="base">
              <a:spcBef>
                <a:spcPct val="0"/>
              </a:spcBef>
              <a:spcAft>
                <a:spcPct val="0"/>
              </a:spcAft>
            </a:pPr>
            <a:fld id="{7A9F0E5A-134B-4D56-9C9B-A90D4F0E1BD0}" type="slidenum">
              <a:rPr lang="pl-PL">
                <a:solidFill>
                  <a:srgbClr val="FFFFFF"/>
                </a:solidFill>
              </a:rPr>
              <a:pPr fontAlgn="base">
                <a:spcBef>
                  <a:spcPct val="0"/>
                </a:spcBef>
                <a:spcAft>
                  <a:spcPct val="0"/>
                </a:spcAft>
              </a:pPr>
              <a:t>‹#›</a:t>
            </a:fld>
            <a:endParaRPr lang="pl-PL">
              <a:solidFill>
                <a:srgbClr val="FFFFFF"/>
              </a:solidFill>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ransition>
    <p:random/>
  </p:transition>
  <p:txStyles>
    <p:titleStyle>
      <a:lvl1pPr algn="l" rtl="0" fontAlgn="base">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2pPr>
      <a:lvl3pPr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3pPr>
      <a:lvl4pPr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4pPr>
      <a:lvl5pPr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9pPr>
    </p:titleStyle>
    <p:bodyStyle>
      <a:lvl1pPr marL="342900" indent="-342900" algn="l" rtl="0" fontAlgn="base">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4000" cy="6858000"/>
            <a:chOff x="0" y="0"/>
            <a:chExt cx="5760" cy="4320"/>
          </a:xfrm>
        </p:grpSpPr>
        <p:sp>
          <p:nvSpPr>
            <p:cNvPr id="4099" name="Freeform 3"/>
            <p:cNvSpPr>
              <a:spLocks/>
            </p:cNvSpPr>
            <p:nvPr/>
          </p:nvSpPr>
          <p:spPr bwMode="hidden">
            <a:xfrm>
              <a:off x="0" y="3072"/>
              <a:ext cx="5760" cy="1248"/>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s>
                <a:gs pos="100000">
                  <a:schemeClr val="accent2"/>
                </a:gs>
              </a:gsLst>
              <a:lin ang="5400000" scaled="1"/>
            </a:gradFill>
            <a:ln w="9525">
              <a:noFill/>
              <a:round/>
              <a:headEnd/>
              <a:tailEnd/>
            </a:ln>
          </p:spPr>
          <p:txBody>
            <a:bodyPr/>
            <a:lstStyle/>
            <a:p>
              <a:pPr fontAlgn="base">
                <a:spcBef>
                  <a:spcPct val="0"/>
                </a:spcBef>
                <a:spcAft>
                  <a:spcPct val="0"/>
                </a:spcAft>
              </a:pPr>
              <a:endParaRPr lang="pl-PL">
                <a:solidFill>
                  <a:srgbClr val="FFFFFF"/>
                </a:solidFill>
              </a:endParaRPr>
            </a:p>
          </p:txBody>
        </p:sp>
        <p:sp>
          <p:nvSpPr>
            <p:cNvPr id="4100" name="Freeform 4"/>
            <p:cNvSpPr>
              <a:spLocks/>
            </p:cNvSpPr>
            <p:nvPr/>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pPr fontAlgn="base">
                <a:spcBef>
                  <a:spcPct val="0"/>
                </a:spcBef>
                <a:spcAft>
                  <a:spcPct val="0"/>
                </a:spcAft>
              </a:pPr>
              <a:endParaRPr lang="pl-PL">
                <a:solidFill>
                  <a:srgbClr val="FFFFFF"/>
                </a:solidFill>
              </a:endParaRPr>
            </a:p>
          </p:txBody>
        </p:sp>
      </p:grpSp>
      <p:sp>
        <p:nvSpPr>
          <p:cNvPr id="4101" name="Freeform 5"/>
          <p:cNvSpPr>
            <a:spLocks/>
          </p:cNvSpPr>
          <p:nvPr/>
        </p:nvSpPr>
        <p:spPr bwMode="hidden">
          <a:xfrm>
            <a:off x="6248400" y="6262688"/>
            <a:ext cx="2895600" cy="609600"/>
          </a:xfrm>
          <a:custGeom>
            <a:avLst/>
            <a:gdLst/>
            <a:ahLst/>
            <a:cxnLst>
              <a:cxn ang="0">
                <a:pos x="5748" y="246"/>
              </a:cxn>
              <a:cxn ang="0">
                <a:pos x="0" y="246"/>
              </a:cxn>
              <a:cxn ang="0">
                <a:pos x="0" y="0"/>
              </a:cxn>
              <a:cxn ang="0">
                <a:pos x="5748" y="0"/>
              </a:cxn>
              <a:cxn ang="0">
                <a:pos x="5748" y="246"/>
              </a:cxn>
              <a:cxn ang="0">
                <a:pos x="5748" y="246"/>
              </a:cxn>
            </a:cxnLst>
            <a:rect l="0" t="0" r="r" b="b"/>
            <a:pathLst>
              <a:path w="5748" h="246">
                <a:moveTo>
                  <a:pt x="5748" y="246"/>
                </a:moveTo>
                <a:lnTo>
                  <a:pt x="0" y="246"/>
                </a:lnTo>
                <a:lnTo>
                  <a:pt x="0" y="0"/>
                </a:lnTo>
                <a:lnTo>
                  <a:pt x="5748" y="0"/>
                </a:lnTo>
                <a:lnTo>
                  <a:pt x="5748" y="246"/>
                </a:lnTo>
                <a:lnTo>
                  <a:pt x="5748" y="246"/>
                </a:lnTo>
                <a:close/>
              </a:path>
            </a:pathLst>
          </a:custGeom>
          <a:gradFill rotWithShape="0">
            <a:gsLst>
              <a:gs pos="0">
                <a:schemeClr val="bg1"/>
              </a:gs>
              <a:gs pos="100000">
                <a:schemeClr val="hlink"/>
              </a:gs>
            </a:gsLst>
            <a:lin ang="18900000" scaled="1"/>
          </a:gradFill>
          <a:ln w="9525">
            <a:noFill/>
            <a:round/>
            <a:headEnd/>
            <a:tailEnd/>
          </a:ln>
        </p:spPr>
        <p:txBody>
          <a:bodyPr/>
          <a:lstStyle/>
          <a:p>
            <a:pPr fontAlgn="base">
              <a:spcBef>
                <a:spcPct val="0"/>
              </a:spcBef>
              <a:spcAft>
                <a:spcPct val="0"/>
              </a:spcAft>
            </a:pPr>
            <a:endParaRPr lang="pl-PL">
              <a:solidFill>
                <a:srgbClr val="FFFFFF"/>
              </a:solidFill>
            </a:endParaRPr>
          </a:p>
        </p:txBody>
      </p:sp>
      <p:grpSp>
        <p:nvGrpSpPr>
          <p:cNvPr id="3" name="Group 6"/>
          <p:cNvGrpSpPr>
            <a:grpSpLocks/>
          </p:cNvGrpSpPr>
          <p:nvPr/>
        </p:nvGrpSpPr>
        <p:grpSpPr bwMode="auto">
          <a:xfrm>
            <a:off x="0" y="6019800"/>
            <a:ext cx="7848600" cy="857250"/>
            <a:chOff x="0" y="3792"/>
            <a:chExt cx="4944" cy="540"/>
          </a:xfrm>
        </p:grpSpPr>
        <p:sp>
          <p:nvSpPr>
            <p:cNvPr id="4103" name="Freeform 7"/>
            <p:cNvSpPr>
              <a:spLocks/>
            </p:cNvSpPr>
            <p:nvPr userDrawn="1"/>
          </p:nvSpPr>
          <p:spPr bwMode="ltGray">
            <a:xfrm>
              <a:off x="1488" y="3792"/>
              <a:ext cx="3240" cy="536"/>
            </a:xfrm>
            <a:custGeom>
              <a:avLst/>
              <a:gdLst/>
              <a:ahLst/>
              <a:cxnLst>
                <a:cxn ang="0">
                  <a:pos x="3132" y="469"/>
                </a:cxn>
                <a:cxn ang="0">
                  <a:pos x="2995" y="395"/>
                </a:cxn>
                <a:cxn ang="0">
                  <a:pos x="2911" y="375"/>
                </a:cxn>
                <a:cxn ang="0">
                  <a:pos x="2678" y="228"/>
                </a:cxn>
                <a:cxn ang="0">
                  <a:pos x="2553" y="74"/>
                </a:cxn>
                <a:cxn ang="0">
                  <a:pos x="2457" y="7"/>
                </a:cxn>
                <a:cxn ang="0">
                  <a:pos x="2403" y="47"/>
                </a:cxn>
                <a:cxn ang="0">
                  <a:pos x="2289" y="74"/>
                </a:cxn>
                <a:cxn ang="0">
                  <a:pos x="2134" y="74"/>
                </a:cxn>
                <a:cxn ang="0">
                  <a:pos x="2044" y="128"/>
                </a:cxn>
                <a:cxn ang="0">
                  <a:pos x="1775" y="222"/>
                </a:cxn>
                <a:cxn ang="0">
                  <a:pos x="1602" y="181"/>
                </a:cxn>
                <a:cxn ang="0">
                  <a:pos x="1560" y="101"/>
                </a:cxn>
                <a:cxn ang="0">
                  <a:pos x="1542" y="87"/>
                </a:cxn>
                <a:cxn ang="0">
                  <a:pos x="1446" y="60"/>
                </a:cxn>
                <a:cxn ang="0">
                  <a:pos x="1375" y="74"/>
                </a:cxn>
                <a:cxn ang="0">
                  <a:pos x="1309" y="87"/>
                </a:cxn>
                <a:cxn ang="0">
                  <a:pos x="1243" y="13"/>
                </a:cxn>
                <a:cxn ang="0">
                  <a:pos x="1225" y="0"/>
                </a:cxn>
                <a:cxn ang="0">
                  <a:pos x="1189" y="0"/>
                </a:cxn>
                <a:cxn ang="0">
                  <a:pos x="1106" y="34"/>
                </a:cxn>
                <a:cxn ang="0">
                  <a:pos x="1106" y="34"/>
                </a:cxn>
                <a:cxn ang="0">
                  <a:pos x="1094" y="40"/>
                </a:cxn>
                <a:cxn ang="0">
                  <a:pos x="1070" y="54"/>
                </a:cxn>
                <a:cxn ang="0">
                  <a:pos x="1034" y="74"/>
                </a:cxn>
                <a:cxn ang="0">
                  <a:pos x="1004" y="74"/>
                </a:cxn>
                <a:cxn ang="0">
                  <a:pos x="986" y="74"/>
                </a:cxn>
                <a:cxn ang="0">
                  <a:pos x="956" y="81"/>
                </a:cxn>
                <a:cxn ang="0">
                  <a:pos x="920" y="94"/>
                </a:cxn>
                <a:cxn ang="0">
                  <a:pos x="884" y="107"/>
                </a:cxn>
                <a:cxn ang="0">
                  <a:pos x="843" y="128"/>
                </a:cxn>
                <a:cxn ang="0">
                  <a:pos x="813" y="141"/>
                </a:cxn>
                <a:cxn ang="0">
                  <a:pos x="789" y="148"/>
                </a:cxn>
                <a:cxn ang="0">
                  <a:pos x="783" y="154"/>
                </a:cxn>
                <a:cxn ang="0">
                  <a:pos x="556" y="228"/>
                </a:cxn>
                <a:cxn ang="0">
                  <a:pos x="394" y="294"/>
                </a:cxn>
                <a:cxn ang="0">
                  <a:pos x="107" y="462"/>
                </a:cxn>
                <a:cxn ang="0">
                  <a:pos x="0" y="536"/>
                </a:cxn>
                <a:cxn ang="0">
                  <a:pos x="3240" y="536"/>
                </a:cxn>
                <a:cxn ang="0">
                  <a:pos x="3132" y="469"/>
                </a:cxn>
                <a:cxn ang="0">
                  <a:pos x="3132" y="469"/>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w="9525">
              <a:noFill/>
              <a:round/>
              <a:headEnd/>
              <a:tailEnd/>
            </a:ln>
          </p:spPr>
          <p:txBody>
            <a:bodyPr/>
            <a:lstStyle/>
            <a:p>
              <a:pPr fontAlgn="base">
                <a:spcBef>
                  <a:spcPct val="0"/>
                </a:spcBef>
                <a:spcAft>
                  <a:spcPct val="0"/>
                </a:spcAft>
              </a:pPr>
              <a:endParaRPr lang="pl-PL">
                <a:solidFill>
                  <a:srgbClr val="FFFFFF"/>
                </a:solidFill>
              </a:endParaRPr>
            </a:p>
          </p:txBody>
        </p:sp>
        <p:grpSp>
          <p:nvGrpSpPr>
            <p:cNvPr id="4" name="Group 8"/>
            <p:cNvGrpSpPr>
              <a:grpSpLocks/>
            </p:cNvGrpSpPr>
            <p:nvPr userDrawn="1"/>
          </p:nvGrpSpPr>
          <p:grpSpPr bwMode="auto">
            <a:xfrm>
              <a:off x="2486" y="3792"/>
              <a:ext cx="2458" cy="540"/>
              <a:chOff x="2486" y="3792"/>
              <a:chExt cx="2458" cy="540"/>
            </a:xfrm>
          </p:grpSpPr>
          <p:sp>
            <p:nvSpPr>
              <p:cNvPr id="4105" name="Freeform 9"/>
              <p:cNvSpPr>
                <a:spLocks/>
              </p:cNvSpPr>
              <p:nvPr userDrawn="1"/>
            </p:nvSpPr>
            <p:spPr bwMode="ltGray">
              <a:xfrm>
                <a:off x="3948" y="3799"/>
                <a:ext cx="996" cy="533"/>
              </a:xfrm>
              <a:custGeom>
                <a:avLst/>
                <a:gdLst/>
                <a:ahLst/>
                <a:cxnLst>
                  <a:cxn ang="0">
                    <a:pos x="636" y="373"/>
                  </a:cxn>
                  <a:cxn ang="0">
                    <a:pos x="495" y="370"/>
                  </a:cxn>
                  <a:cxn ang="0">
                    <a:pos x="280" y="249"/>
                  </a:cxn>
                  <a:cxn ang="0">
                    <a:pos x="127" y="66"/>
                  </a:cxn>
                  <a:cxn ang="0">
                    <a:pos x="0" y="0"/>
                  </a:cxn>
                  <a:cxn ang="0">
                    <a:pos x="22" y="26"/>
                  </a:cxn>
                  <a:cxn ang="0">
                    <a:pos x="0" y="65"/>
                  </a:cxn>
                  <a:cxn ang="0">
                    <a:pos x="30" y="119"/>
                  </a:cxn>
                  <a:cxn ang="0">
                    <a:pos x="75" y="243"/>
                  </a:cxn>
                  <a:cxn ang="0">
                    <a:pos x="45" y="422"/>
                  </a:cxn>
                  <a:cxn ang="0">
                    <a:pos x="200" y="329"/>
                  </a:cxn>
                  <a:cxn ang="0">
                    <a:pos x="612" y="533"/>
                  </a:cxn>
                  <a:cxn ang="0">
                    <a:pos x="996" y="529"/>
                  </a:cxn>
                  <a:cxn ang="0">
                    <a:pos x="828" y="473"/>
                  </a:cxn>
                  <a:cxn ang="0">
                    <a:pos x="636" y="373"/>
                  </a:cxn>
                </a:cxnLst>
                <a:rect l="0" t="0" r="r" b="b"/>
                <a:pathLst>
                  <a:path w="996" h="533">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612" y="533"/>
                    </a:lnTo>
                    <a:lnTo>
                      <a:pt x="996" y="529"/>
                    </a:lnTo>
                    <a:lnTo>
                      <a:pt x="828" y="473"/>
                    </a:lnTo>
                    <a:lnTo>
                      <a:pt x="636" y="373"/>
                    </a:lnTo>
                    <a:close/>
                  </a:path>
                </a:pathLst>
              </a:custGeom>
              <a:solidFill>
                <a:schemeClr val="bg2"/>
              </a:solidFill>
              <a:ln w="9525">
                <a:noFill/>
                <a:round/>
                <a:headEnd/>
                <a:tailEnd/>
              </a:ln>
            </p:spPr>
            <p:txBody>
              <a:bodyPr/>
              <a:lstStyle/>
              <a:p>
                <a:pPr fontAlgn="base">
                  <a:spcBef>
                    <a:spcPct val="0"/>
                  </a:spcBef>
                  <a:spcAft>
                    <a:spcPct val="0"/>
                  </a:spcAft>
                </a:pPr>
                <a:endParaRPr lang="pl-PL">
                  <a:solidFill>
                    <a:srgbClr val="FFFFFF"/>
                  </a:solidFill>
                </a:endParaRPr>
              </a:p>
            </p:txBody>
          </p:sp>
          <p:sp>
            <p:nvSpPr>
              <p:cNvPr id="4106" name="Freeform 10"/>
              <p:cNvSpPr>
                <a:spLocks/>
              </p:cNvSpPr>
              <p:nvPr userDrawn="1"/>
            </p:nvSpPr>
            <p:spPr bwMode="ltGray">
              <a:xfrm>
                <a:off x="2677" y="3792"/>
                <a:ext cx="186" cy="395"/>
              </a:xfrm>
              <a:custGeom>
                <a:avLst/>
                <a:gdLst/>
                <a:ahLst/>
                <a:cxnLst>
                  <a:cxn ang="0">
                    <a:pos x="36" y="0"/>
                  </a:cxn>
                  <a:cxn ang="0">
                    <a:pos x="54" y="18"/>
                  </a:cxn>
                  <a:cxn ang="0">
                    <a:pos x="24" y="30"/>
                  </a:cxn>
                  <a:cxn ang="0">
                    <a:pos x="18" y="66"/>
                  </a:cxn>
                  <a:cxn ang="0">
                    <a:pos x="42" y="114"/>
                  </a:cxn>
                  <a:cxn ang="0">
                    <a:pos x="48" y="162"/>
                  </a:cxn>
                  <a:cxn ang="0">
                    <a:pos x="0" y="353"/>
                  </a:cxn>
                  <a:cxn ang="0">
                    <a:pos x="54" y="233"/>
                  </a:cxn>
                  <a:cxn ang="0">
                    <a:pos x="84" y="216"/>
                  </a:cxn>
                  <a:cxn ang="0">
                    <a:pos x="126" y="126"/>
                  </a:cxn>
                  <a:cxn ang="0">
                    <a:pos x="144" y="120"/>
                  </a:cxn>
                  <a:cxn ang="0">
                    <a:pos x="144" y="90"/>
                  </a:cxn>
                  <a:cxn ang="0">
                    <a:pos x="186" y="66"/>
                  </a:cxn>
                  <a:cxn ang="0">
                    <a:pos x="162" y="60"/>
                  </a:cxn>
                  <a:cxn ang="0">
                    <a:pos x="36" y="0"/>
                  </a:cxn>
                  <a:cxn ang="0">
                    <a:pos x="36" y="0"/>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lnTo>
                      <a:pt x="36" y="0"/>
                    </a:lnTo>
                    <a:close/>
                  </a:path>
                </a:pathLst>
              </a:custGeom>
              <a:solidFill>
                <a:schemeClr val="bg2"/>
              </a:solidFill>
              <a:ln w="9525">
                <a:noFill/>
                <a:round/>
                <a:headEnd/>
                <a:tailEnd/>
              </a:ln>
            </p:spPr>
            <p:txBody>
              <a:bodyPr/>
              <a:lstStyle/>
              <a:p>
                <a:pPr fontAlgn="base">
                  <a:spcBef>
                    <a:spcPct val="0"/>
                  </a:spcBef>
                  <a:spcAft>
                    <a:spcPct val="0"/>
                  </a:spcAft>
                </a:pPr>
                <a:endParaRPr lang="pl-PL">
                  <a:solidFill>
                    <a:srgbClr val="FFFFFF"/>
                  </a:solidFill>
                </a:endParaRPr>
              </a:p>
            </p:txBody>
          </p:sp>
          <p:sp>
            <p:nvSpPr>
              <p:cNvPr id="4107" name="Freeform 11"/>
              <p:cNvSpPr>
                <a:spLocks/>
              </p:cNvSpPr>
              <p:nvPr userDrawn="1"/>
            </p:nvSpPr>
            <p:spPr bwMode="ltGray">
              <a:xfrm>
                <a:off x="3030" y="3893"/>
                <a:ext cx="378" cy="271"/>
              </a:xfrm>
              <a:custGeom>
                <a:avLst/>
                <a:gdLst/>
                <a:ahLst/>
                <a:cxnLst>
                  <a:cxn ang="0">
                    <a:pos x="18" y="0"/>
                  </a:cxn>
                  <a:cxn ang="0">
                    <a:pos x="12" y="13"/>
                  </a:cxn>
                  <a:cxn ang="0">
                    <a:pos x="0" y="40"/>
                  </a:cxn>
                  <a:cxn ang="0">
                    <a:pos x="60" y="121"/>
                  </a:cxn>
                  <a:cxn ang="0">
                    <a:pos x="310" y="271"/>
                  </a:cxn>
                  <a:cxn ang="0">
                    <a:pos x="290" y="139"/>
                  </a:cxn>
                  <a:cxn ang="0">
                    <a:pos x="378" y="76"/>
                  </a:cxn>
                  <a:cxn ang="0">
                    <a:pos x="251" y="94"/>
                  </a:cxn>
                  <a:cxn ang="0">
                    <a:pos x="90" y="54"/>
                  </a:cxn>
                  <a:cxn ang="0">
                    <a:pos x="18" y="0"/>
                  </a:cxn>
                  <a:cxn ang="0">
                    <a:pos x="18" y="0"/>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lnTo>
                      <a:pt x="18" y="0"/>
                    </a:lnTo>
                    <a:close/>
                  </a:path>
                </a:pathLst>
              </a:custGeom>
              <a:solidFill>
                <a:schemeClr val="bg2"/>
              </a:solidFill>
              <a:ln w="9525">
                <a:noFill/>
                <a:round/>
                <a:headEnd/>
                <a:tailEnd/>
              </a:ln>
            </p:spPr>
            <p:txBody>
              <a:bodyPr/>
              <a:lstStyle/>
              <a:p>
                <a:pPr fontAlgn="base">
                  <a:spcBef>
                    <a:spcPct val="0"/>
                  </a:spcBef>
                  <a:spcAft>
                    <a:spcPct val="0"/>
                  </a:spcAft>
                </a:pPr>
                <a:endParaRPr lang="pl-PL">
                  <a:solidFill>
                    <a:srgbClr val="FFFFFF"/>
                  </a:solidFill>
                </a:endParaRPr>
              </a:p>
            </p:txBody>
          </p:sp>
          <p:sp>
            <p:nvSpPr>
              <p:cNvPr id="4108" name="Freeform 12"/>
              <p:cNvSpPr>
                <a:spLocks/>
              </p:cNvSpPr>
              <p:nvPr userDrawn="1"/>
            </p:nvSpPr>
            <p:spPr bwMode="ltGray">
              <a:xfrm>
                <a:off x="3628" y="3866"/>
                <a:ext cx="155" cy="74"/>
              </a:xfrm>
              <a:custGeom>
                <a:avLst/>
                <a:gdLst/>
                <a:ahLst/>
                <a:cxnLst>
                  <a:cxn ang="0">
                    <a:pos x="114" y="0"/>
                  </a:cxn>
                  <a:cxn ang="0">
                    <a:pos x="0" y="0"/>
                  </a:cxn>
                  <a:cxn ang="0">
                    <a:pos x="0" y="0"/>
                  </a:cxn>
                  <a:cxn ang="0">
                    <a:pos x="6" y="6"/>
                  </a:cxn>
                  <a:cxn ang="0">
                    <a:pos x="6" y="18"/>
                  </a:cxn>
                  <a:cxn ang="0">
                    <a:pos x="0" y="24"/>
                  </a:cxn>
                  <a:cxn ang="0">
                    <a:pos x="78" y="60"/>
                  </a:cxn>
                  <a:cxn ang="0">
                    <a:pos x="96" y="42"/>
                  </a:cxn>
                  <a:cxn ang="0">
                    <a:pos x="155" y="66"/>
                  </a:cxn>
                  <a:cxn ang="0">
                    <a:pos x="126" y="24"/>
                  </a:cxn>
                  <a:cxn ang="0">
                    <a:pos x="149" y="0"/>
                  </a:cxn>
                  <a:cxn ang="0">
                    <a:pos x="114" y="0"/>
                  </a:cxn>
                  <a:cxn ang="0">
                    <a:pos x="114" y="0"/>
                  </a:cxn>
                </a:cxnLst>
                <a:rect l="0" t="0" r="r" b="b"/>
                <a:pathLst>
                  <a:path w="155" h="66">
                    <a:moveTo>
                      <a:pt x="114" y="0"/>
                    </a:moveTo>
                    <a:lnTo>
                      <a:pt x="0" y="0"/>
                    </a:lnTo>
                    <a:lnTo>
                      <a:pt x="0" y="0"/>
                    </a:lnTo>
                    <a:lnTo>
                      <a:pt x="6" y="6"/>
                    </a:lnTo>
                    <a:lnTo>
                      <a:pt x="6" y="18"/>
                    </a:lnTo>
                    <a:lnTo>
                      <a:pt x="0" y="24"/>
                    </a:lnTo>
                    <a:lnTo>
                      <a:pt x="78" y="60"/>
                    </a:lnTo>
                    <a:lnTo>
                      <a:pt x="96" y="42"/>
                    </a:lnTo>
                    <a:lnTo>
                      <a:pt x="155" y="66"/>
                    </a:lnTo>
                    <a:lnTo>
                      <a:pt x="126" y="24"/>
                    </a:lnTo>
                    <a:lnTo>
                      <a:pt x="149" y="0"/>
                    </a:lnTo>
                    <a:lnTo>
                      <a:pt x="114" y="0"/>
                    </a:lnTo>
                    <a:lnTo>
                      <a:pt x="114" y="0"/>
                    </a:lnTo>
                    <a:close/>
                  </a:path>
                </a:pathLst>
              </a:custGeom>
              <a:solidFill>
                <a:schemeClr val="bg2"/>
              </a:solidFill>
              <a:ln w="9525">
                <a:noFill/>
                <a:round/>
                <a:headEnd/>
                <a:tailEnd/>
              </a:ln>
            </p:spPr>
            <p:txBody>
              <a:bodyPr/>
              <a:lstStyle/>
              <a:p>
                <a:pPr fontAlgn="base">
                  <a:spcBef>
                    <a:spcPct val="0"/>
                  </a:spcBef>
                  <a:spcAft>
                    <a:spcPct val="0"/>
                  </a:spcAft>
                </a:pPr>
                <a:endParaRPr lang="pl-PL">
                  <a:solidFill>
                    <a:srgbClr val="FFFFFF"/>
                  </a:solidFill>
                </a:endParaRPr>
              </a:p>
            </p:txBody>
          </p:sp>
          <p:sp>
            <p:nvSpPr>
              <p:cNvPr id="4109" name="Freeform 13"/>
              <p:cNvSpPr>
                <a:spLocks/>
              </p:cNvSpPr>
              <p:nvPr userDrawn="1"/>
            </p:nvSpPr>
            <p:spPr bwMode="ltGray">
              <a:xfrm>
                <a:off x="2486" y="3859"/>
                <a:ext cx="42" cy="81"/>
              </a:xfrm>
              <a:custGeom>
                <a:avLst/>
                <a:gdLst/>
                <a:ahLst/>
                <a:cxnLst>
                  <a:cxn ang="0">
                    <a:pos x="6" y="36"/>
                  </a:cxn>
                  <a:cxn ang="0">
                    <a:pos x="0" y="18"/>
                  </a:cxn>
                  <a:cxn ang="0">
                    <a:pos x="12" y="6"/>
                  </a:cxn>
                  <a:cxn ang="0">
                    <a:pos x="0" y="6"/>
                  </a:cxn>
                  <a:cxn ang="0">
                    <a:pos x="12" y="6"/>
                  </a:cxn>
                  <a:cxn ang="0">
                    <a:pos x="24" y="6"/>
                  </a:cxn>
                  <a:cxn ang="0">
                    <a:pos x="36" y="6"/>
                  </a:cxn>
                  <a:cxn ang="0">
                    <a:pos x="42" y="0"/>
                  </a:cxn>
                  <a:cxn ang="0">
                    <a:pos x="30" y="18"/>
                  </a:cxn>
                  <a:cxn ang="0">
                    <a:pos x="42" y="48"/>
                  </a:cxn>
                  <a:cxn ang="0">
                    <a:pos x="12" y="72"/>
                  </a:cxn>
                  <a:cxn ang="0">
                    <a:pos x="6" y="36"/>
                  </a:cxn>
                  <a:cxn ang="0">
                    <a:pos x="6" y="36"/>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lnTo>
                      <a:pt x="6" y="36"/>
                    </a:lnTo>
                    <a:close/>
                  </a:path>
                </a:pathLst>
              </a:custGeom>
              <a:solidFill>
                <a:schemeClr val="bg2"/>
              </a:solidFill>
              <a:ln w="9525">
                <a:noFill/>
                <a:round/>
                <a:headEnd/>
                <a:tailEnd/>
              </a:ln>
            </p:spPr>
            <p:txBody>
              <a:bodyPr/>
              <a:lstStyle/>
              <a:p>
                <a:pPr fontAlgn="base">
                  <a:spcBef>
                    <a:spcPct val="0"/>
                  </a:spcBef>
                  <a:spcAft>
                    <a:spcPct val="0"/>
                  </a:spcAft>
                </a:pPr>
                <a:endParaRPr lang="pl-PL">
                  <a:solidFill>
                    <a:srgbClr val="FFFFFF"/>
                  </a:solidFill>
                </a:endParaRPr>
              </a:p>
            </p:txBody>
          </p:sp>
        </p:grpSp>
        <p:sp>
          <p:nvSpPr>
            <p:cNvPr id="4110" name="Freeform 14"/>
            <p:cNvSpPr>
              <a:spLocks/>
            </p:cNvSpPr>
            <p:nvPr userDrawn="1"/>
          </p:nvSpPr>
          <p:spPr bwMode="ltGray">
            <a:xfrm>
              <a:off x="0" y="3792"/>
              <a:ext cx="3976" cy="535"/>
            </a:xfrm>
            <a:custGeom>
              <a:avLst/>
              <a:gdLst/>
              <a:ahLst/>
              <a:cxnLst>
                <a:cxn ang="0">
                  <a:pos x="3976" y="527"/>
                </a:cxn>
                <a:cxn ang="0">
                  <a:pos x="3970" y="527"/>
                </a:cxn>
                <a:cxn ang="0">
                  <a:pos x="3844" y="509"/>
                </a:cxn>
                <a:cxn ang="0">
                  <a:pos x="2487" y="305"/>
                </a:cxn>
                <a:cxn ang="0">
                  <a:pos x="2039" y="36"/>
                </a:cxn>
                <a:cxn ang="0">
                  <a:pos x="1907" y="24"/>
                </a:cxn>
                <a:cxn ang="0">
                  <a:pos x="1883" y="54"/>
                </a:cxn>
                <a:cxn ang="0">
                  <a:pos x="1859" y="54"/>
                </a:cxn>
                <a:cxn ang="0">
                  <a:pos x="1830" y="30"/>
                </a:cxn>
                <a:cxn ang="0">
                  <a:pos x="1704" y="102"/>
                </a:cxn>
                <a:cxn ang="0">
                  <a:pos x="1608" y="126"/>
                </a:cxn>
                <a:cxn ang="0">
                  <a:pos x="1561" y="132"/>
                </a:cxn>
                <a:cxn ang="0">
                  <a:pos x="1495" y="102"/>
                </a:cxn>
                <a:cxn ang="0">
                  <a:pos x="1357" y="126"/>
                </a:cxn>
                <a:cxn ang="0">
                  <a:pos x="1285" y="24"/>
                </a:cxn>
                <a:cxn ang="0">
                  <a:pos x="1280" y="18"/>
                </a:cxn>
                <a:cxn ang="0">
                  <a:pos x="1262" y="12"/>
                </a:cxn>
                <a:cxn ang="0">
                  <a:pos x="1238" y="6"/>
                </a:cxn>
                <a:cxn ang="0">
                  <a:pos x="1220" y="0"/>
                </a:cxn>
                <a:cxn ang="0">
                  <a:pos x="1196" y="0"/>
                </a:cxn>
                <a:cxn ang="0">
                  <a:pos x="1166" y="0"/>
                </a:cxn>
                <a:cxn ang="0">
                  <a:pos x="1142" y="0"/>
                </a:cxn>
                <a:cxn ang="0">
                  <a:pos x="1136" y="0"/>
                </a:cxn>
                <a:cxn ang="0">
                  <a:pos x="1130" y="0"/>
                </a:cxn>
                <a:cxn ang="0">
                  <a:pos x="1124" y="6"/>
                </a:cxn>
                <a:cxn ang="0">
                  <a:pos x="1118" y="12"/>
                </a:cxn>
                <a:cxn ang="0">
                  <a:pos x="1100" y="18"/>
                </a:cxn>
                <a:cxn ang="0">
                  <a:pos x="1088" y="18"/>
                </a:cxn>
                <a:cxn ang="0">
                  <a:pos x="1070" y="24"/>
                </a:cxn>
                <a:cxn ang="0">
                  <a:pos x="1052" y="30"/>
                </a:cxn>
                <a:cxn ang="0">
                  <a:pos x="1034" y="36"/>
                </a:cxn>
                <a:cxn ang="0">
                  <a:pos x="1028" y="42"/>
                </a:cxn>
                <a:cxn ang="0">
                  <a:pos x="969" y="60"/>
                </a:cxn>
                <a:cxn ang="0">
                  <a:pos x="921" y="72"/>
                </a:cxn>
                <a:cxn ang="0">
                  <a:pos x="855" y="48"/>
                </a:cxn>
                <a:cxn ang="0">
                  <a:pos x="825" y="48"/>
                </a:cxn>
                <a:cxn ang="0">
                  <a:pos x="759" y="72"/>
                </a:cxn>
                <a:cxn ang="0">
                  <a:pos x="735" y="72"/>
                </a:cxn>
                <a:cxn ang="0">
                  <a:pos x="706" y="60"/>
                </a:cxn>
                <a:cxn ang="0">
                  <a:pos x="640" y="60"/>
                </a:cxn>
                <a:cxn ang="0">
                  <a:pos x="544" y="72"/>
                </a:cxn>
                <a:cxn ang="0">
                  <a:pos x="389" y="18"/>
                </a:cxn>
                <a:cxn ang="0">
                  <a:pos x="323" y="60"/>
                </a:cxn>
                <a:cxn ang="0">
                  <a:pos x="317" y="60"/>
                </a:cxn>
                <a:cxn ang="0">
                  <a:pos x="305" y="72"/>
                </a:cxn>
                <a:cxn ang="0">
                  <a:pos x="287" y="78"/>
                </a:cxn>
                <a:cxn ang="0">
                  <a:pos x="263" y="90"/>
                </a:cxn>
                <a:cxn ang="0">
                  <a:pos x="203" y="120"/>
                </a:cxn>
                <a:cxn ang="0">
                  <a:pos x="149" y="150"/>
                </a:cxn>
                <a:cxn ang="0">
                  <a:pos x="78" y="168"/>
                </a:cxn>
                <a:cxn ang="0">
                  <a:pos x="0" y="180"/>
                </a:cxn>
                <a:cxn ang="0">
                  <a:pos x="0" y="527"/>
                </a:cxn>
                <a:cxn ang="0">
                  <a:pos x="1010" y="527"/>
                </a:cxn>
                <a:cxn ang="0">
                  <a:pos x="3725" y="527"/>
                </a:cxn>
                <a:cxn ang="0">
                  <a:pos x="3976" y="527"/>
                </a:cxn>
                <a:cxn ang="0">
                  <a:pos x="3976" y="527"/>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w="9525">
              <a:noFill/>
              <a:round/>
              <a:headEnd/>
              <a:tailEnd/>
            </a:ln>
          </p:spPr>
          <p:txBody>
            <a:bodyPr/>
            <a:lstStyle/>
            <a:p>
              <a:pPr fontAlgn="base">
                <a:spcBef>
                  <a:spcPct val="0"/>
                </a:spcBef>
                <a:spcAft>
                  <a:spcPct val="0"/>
                </a:spcAft>
              </a:pPr>
              <a:endParaRPr lang="pl-PL">
                <a:solidFill>
                  <a:srgbClr val="FFFFFF"/>
                </a:solidFill>
              </a:endParaRPr>
            </a:p>
          </p:txBody>
        </p:sp>
      </p:grpSp>
      <p:grpSp>
        <p:nvGrpSpPr>
          <p:cNvPr id="5" name="Group 15"/>
          <p:cNvGrpSpPr>
            <a:grpSpLocks/>
          </p:cNvGrpSpPr>
          <p:nvPr/>
        </p:nvGrpSpPr>
        <p:grpSpPr bwMode="auto">
          <a:xfrm>
            <a:off x="627063" y="6021388"/>
            <a:ext cx="5684837" cy="849312"/>
            <a:chOff x="395" y="3793"/>
            <a:chExt cx="3581" cy="535"/>
          </a:xfrm>
        </p:grpSpPr>
        <p:sp>
          <p:nvSpPr>
            <p:cNvPr id="4112" name="Freeform 16"/>
            <p:cNvSpPr>
              <a:spLocks/>
            </p:cNvSpPr>
            <p:nvPr/>
          </p:nvSpPr>
          <p:spPr bwMode="auto">
            <a:xfrm>
              <a:off x="1196" y="3793"/>
              <a:ext cx="365" cy="291"/>
            </a:xfrm>
            <a:custGeom>
              <a:avLst/>
              <a:gdLst/>
              <a:ahLst/>
              <a:cxnLst>
                <a:cxn ang="0">
                  <a:pos x="24" y="24"/>
                </a:cxn>
                <a:cxn ang="0">
                  <a:pos x="0" y="60"/>
                </a:cxn>
                <a:cxn ang="0">
                  <a:pos x="66" y="108"/>
                </a:cxn>
                <a:cxn ang="0">
                  <a:pos x="143" y="180"/>
                </a:cxn>
                <a:cxn ang="0">
                  <a:pos x="191" y="168"/>
                </a:cxn>
                <a:cxn ang="0">
                  <a:pos x="341" y="287"/>
                </a:cxn>
                <a:cxn ang="0">
                  <a:pos x="305" y="174"/>
                </a:cxn>
                <a:cxn ang="0">
                  <a:pos x="365" y="132"/>
                </a:cxn>
                <a:cxn ang="0">
                  <a:pos x="359" y="126"/>
                </a:cxn>
                <a:cxn ang="0">
                  <a:pos x="335" y="114"/>
                </a:cxn>
                <a:cxn ang="0">
                  <a:pos x="299" y="90"/>
                </a:cxn>
                <a:cxn ang="0">
                  <a:pos x="257" y="72"/>
                </a:cxn>
                <a:cxn ang="0">
                  <a:pos x="215" y="54"/>
                </a:cxn>
                <a:cxn ang="0">
                  <a:pos x="173" y="36"/>
                </a:cxn>
                <a:cxn ang="0">
                  <a:pos x="143" y="24"/>
                </a:cxn>
                <a:cxn ang="0">
                  <a:pos x="131" y="18"/>
                </a:cxn>
                <a:cxn ang="0">
                  <a:pos x="107" y="18"/>
                </a:cxn>
                <a:cxn ang="0">
                  <a:pos x="95" y="18"/>
                </a:cxn>
                <a:cxn ang="0">
                  <a:pos x="72" y="12"/>
                </a:cxn>
                <a:cxn ang="0">
                  <a:pos x="66" y="12"/>
                </a:cxn>
                <a:cxn ang="0">
                  <a:pos x="54" y="6"/>
                </a:cxn>
                <a:cxn ang="0">
                  <a:pos x="42" y="0"/>
                </a:cxn>
                <a:cxn ang="0">
                  <a:pos x="30" y="0"/>
                </a:cxn>
                <a:cxn ang="0">
                  <a:pos x="24" y="24"/>
                </a:cxn>
                <a:cxn ang="0">
                  <a:pos x="24" y="24"/>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lnTo>
                    <a:pt x="24" y="24"/>
                  </a:lnTo>
                  <a:close/>
                </a:path>
              </a:pathLst>
            </a:custGeom>
            <a:solidFill>
              <a:schemeClr val="bg2"/>
            </a:solidFill>
            <a:ln w="9525">
              <a:noFill/>
              <a:round/>
              <a:headEnd/>
              <a:tailEnd/>
            </a:ln>
          </p:spPr>
          <p:txBody>
            <a:bodyPr/>
            <a:lstStyle/>
            <a:p>
              <a:pPr fontAlgn="base">
                <a:spcBef>
                  <a:spcPct val="0"/>
                </a:spcBef>
                <a:spcAft>
                  <a:spcPct val="0"/>
                </a:spcAft>
              </a:pPr>
              <a:endParaRPr lang="pl-PL">
                <a:solidFill>
                  <a:srgbClr val="FFFFFF"/>
                </a:solidFill>
              </a:endParaRPr>
            </a:p>
          </p:txBody>
        </p:sp>
        <p:sp>
          <p:nvSpPr>
            <p:cNvPr id="4113" name="Freeform 17"/>
            <p:cNvSpPr>
              <a:spLocks/>
            </p:cNvSpPr>
            <p:nvPr/>
          </p:nvSpPr>
          <p:spPr bwMode="auto">
            <a:xfrm>
              <a:off x="1943" y="3829"/>
              <a:ext cx="2033" cy="499"/>
            </a:xfrm>
            <a:custGeom>
              <a:avLst/>
              <a:gdLst/>
              <a:ahLst/>
              <a:cxnLst>
                <a:cxn ang="0">
                  <a:pos x="186" y="18"/>
                </a:cxn>
                <a:cxn ang="0">
                  <a:pos x="138" y="6"/>
                </a:cxn>
                <a:cxn ang="0">
                  <a:pos x="96" y="0"/>
                </a:cxn>
                <a:cxn ang="0">
                  <a:pos x="36" y="0"/>
                </a:cxn>
                <a:cxn ang="0">
                  <a:pos x="12" y="25"/>
                </a:cxn>
                <a:cxn ang="0">
                  <a:pos x="0" y="128"/>
                </a:cxn>
                <a:cxn ang="0">
                  <a:pos x="60" y="104"/>
                </a:cxn>
                <a:cxn ang="0">
                  <a:pos x="90" y="134"/>
                </a:cxn>
                <a:cxn ang="0">
                  <a:pos x="150" y="153"/>
                </a:cxn>
                <a:cxn ang="0">
                  <a:pos x="209" y="273"/>
                </a:cxn>
                <a:cxn ang="0">
                  <a:pos x="401" y="359"/>
                </a:cxn>
                <a:cxn ang="0">
                  <a:pos x="777" y="359"/>
                </a:cxn>
                <a:cxn ang="0">
                  <a:pos x="2033" y="499"/>
                </a:cxn>
                <a:cxn ang="0">
                  <a:pos x="2033" y="499"/>
                </a:cxn>
                <a:cxn ang="0">
                  <a:pos x="1991" y="493"/>
                </a:cxn>
                <a:cxn ang="0">
                  <a:pos x="676" y="243"/>
                </a:cxn>
                <a:cxn ang="0">
                  <a:pos x="514" y="159"/>
                </a:cxn>
                <a:cxn ang="0">
                  <a:pos x="425" y="110"/>
                </a:cxn>
                <a:cxn ang="0">
                  <a:pos x="365" y="92"/>
                </a:cxn>
                <a:cxn ang="0">
                  <a:pos x="281" y="61"/>
                </a:cxn>
                <a:cxn ang="0">
                  <a:pos x="186" y="18"/>
                </a:cxn>
                <a:cxn ang="0">
                  <a:pos x="186" y="18"/>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2033" y="499"/>
                  </a:lnTo>
                  <a:lnTo>
                    <a:pt x="1991" y="493"/>
                  </a:lnTo>
                  <a:lnTo>
                    <a:pt x="676" y="243"/>
                  </a:lnTo>
                  <a:lnTo>
                    <a:pt x="514" y="159"/>
                  </a:lnTo>
                  <a:lnTo>
                    <a:pt x="425" y="110"/>
                  </a:lnTo>
                  <a:lnTo>
                    <a:pt x="365" y="92"/>
                  </a:lnTo>
                  <a:lnTo>
                    <a:pt x="281" y="61"/>
                  </a:lnTo>
                  <a:lnTo>
                    <a:pt x="186" y="18"/>
                  </a:lnTo>
                  <a:lnTo>
                    <a:pt x="186" y="18"/>
                  </a:lnTo>
                  <a:close/>
                </a:path>
              </a:pathLst>
            </a:custGeom>
            <a:solidFill>
              <a:schemeClr val="bg2"/>
            </a:solidFill>
            <a:ln w="9525">
              <a:noFill/>
              <a:round/>
              <a:headEnd/>
              <a:tailEnd/>
            </a:ln>
          </p:spPr>
          <p:txBody>
            <a:bodyPr/>
            <a:lstStyle/>
            <a:p>
              <a:pPr fontAlgn="base">
                <a:spcBef>
                  <a:spcPct val="0"/>
                </a:spcBef>
                <a:spcAft>
                  <a:spcPct val="0"/>
                </a:spcAft>
              </a:pPr>
              <a:endParaRPr lang="pl-PL">
                <a:solidFill>
                  <a:srgbClr val="FFFFFF"/>
                </a:solidFill>
              </a:endParaRPr>
            </a:p>
          </p:txBody>
        </p:sp>
        <p:sp>
          <p:nvSpPr>
            <p:cNvPr id="4114" name="Freeform 18"/>
            <p:cNvSpPr>
              <a:spLocks/>
            </p:cNvSpPr>
            <p:nvPr/>
          </p:nvSpPr>
          <p:spPr bwMode="auto">
            <a:xfrm>
              <a:off x="1830" y="3823"/>
              <a:ext cx="71" cy="61"/>
            </a:xfrm>
            <a:custGeom>
              <a:avLst/>
              <a:gdLst/>
              <a:ahLst/>
              <a:cxnLst>
                <a:cxn ang="0">
                  <a:pos x="0" y="18"/>
                </a:cxn>
                <a:cxn ang="0">
                  <a:pos x="6" y="18"/>
                </a:cxn>
                <a:cxn ang="0">
                  <a:pos x="12" y="12"/>
                </a:cxn>
                <a:cxn ang="0">
                  <a:pos x="6" y="6"/>
                </a:cxn>
                <a:cxn ang="0">
                  <a:pos x="0" y="0"/>
                </a:cxn>
                <a:cxn ang="0">
                  <a:pos x="29" y="18"/>
                </a:cxn>
                <a:cxn ang="0">
                  <a:pos x="53" y="18"/>
                </a:cxn>
                <a:cxn ang="0">
                  <a:pos x="59" y="30"/>
                </a:cxn>
                <a:cxn ang="0">
                  <a:pos x="65" y="42"/>
                </a:cxn>
                <a:cxn ang="0">
                  <a:pos x="71" y="54"/>
                </a:cxn>
                <a:cxn ang="0">
                  <a:pos x="71" y="60"/>
                </a:cxn>
                <a:cxn ang="0">
                  <a:pos x="59" y="54"/>
                </a:cxn>
                <a:cxn ang="0">
                  <a:pos x="47" y="42"/>
                </a:cxn>
                <a:cxn ang="0">
                  <a:pos x="23" y="30"/>
                </a:cxn>
                <a:cxn ang="0">
                  <a:pos x="23" y="36"/>
                </a:cxn>
                <a:cxn ang="0">
                  <a:pos x="18" y="42"/>
                </a:cxn>
                <a:cxn ang="0">
                  <a:pos x="12" y="48"/>
                </a:cxn>
                <a:cxn ang="0">
                  <a:pos x="6" y="48"/>
                </a:cxn>
                <a:cxn ang="0">
                  <a:pos x="6" y="48"/>
                </a:cxn>
                <a:cxn ang="0">
                  <a:pos x="6" y="36"/>
                </a:cxn>
                <a:cxn ang="0">
                  <a:pos x="0" y="18"/>
                </a:cxn>
                <a:cxn ang="0">
                  <a:pos x="0" y="18"/>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48"/>
                  </a:lnTo>
                  <a:lnTo>
                    <a:pt x="6" y="36"/>
                  </a:lnTo>
                  <a:lnTo>
                    <a:pt x="0" y="18"/>
                  </a:lnTo>
                  <a:lnTo>
                    <a:pt x="0" y="18"/>
                  </a:lnTo>
                  <a:close/>
                </a:path>
              </a:pathLst>
            </a:custGeom>
            <a:solidFill>
              <a:schemeClr val="bg2"/>
            </a:solidFill>
            <a:ln w="9525">
              <a:noFill/>
              <a:round/>
              <a:headEnd/>
              <a:tailEnd/>
            </a:ln>
          </p:spPr>
          <p:txBody>
            <a:bodyPr/>
            <a:lstStyle/>
            <a:p>
              <a:pPr fontAlgn="base">
                <a:spcBef>
                  <a:spcPct val="0"/>
                </a:spcBef>
                <a:spcAft>
                  <a:spcPct val="0"/>
                </a:spcAft>
              </a:pPr>
              <a:endParaRPr lang="pl-PL">
                <a:solidFill>
                  <a:srgbClr val="FFFFFF"/>
                </a:solidFill>
              </a:endParaRPr>
            </a:p>
          </p:txBody>
        </p:sp>
        <p:sp>
          <p:nvSpPr>
            <p:cNvPr id="4115" name="Freeform 19"/>
            <p:cNvSpPr>
              <a:spLocks/>
            </p:cNvSpPr>
            <p:nvPr/>
          </p:nvSpPr>
          <p:spPr bwMode="auto">
            <a:xfrm>
              <a:off x="855" y="3842"/>
              <a:ext cx="161" cy="164"/>
            </a:xfrm>
            <a:custGeom>
              <a:avLst/>
              <a:gdLst/>
              <a:ahLst/>
              <a:cxnLst>
                <a:cxn ang="0">
                  <a:pos x="30" y="0"/>
                </a:cxn>
                <a:cxn ang="0">
                  <a:pos x="48" y="6"/>
                </a:cxn>
                <a:cxn ang="0">
                  <a:pos x="72" y="6"/>
                </a:cxn>
                <a:cxn ang="0">
                  <a:pos x="114" y="12"/>
                </a:cxn>
                <a:cxn ang="0">
                  <a:pos x="96" y="54"/>
                </a:cxn>
                <a:cxn ang="0">
                  <a:pos x="96" y="60"/>
                </a:cxn>
                <a:cxn ang="0">
                  <a:pos x="102" y="72"/>
                </a:cxn>
                <a:cxn ang="0">
                  <a:pos x="108" y="84"/>
                </a:cxn>
                <a:cxn ang="0">
                  <a:pos x="120" y="96"/>
                </a:cxn>
                <a:cxn ang="0">
                  <a:pos x="143" y="114"/>
                </a:cxn>
                <a:cxn ang="0">
                  <a:pos x="155" y="138"/>
                </a:cxn>
                <a:cxn ang="0">
                  <a:pos x="161" y="156"/>
                </a:cxn>
                <a:cxn ang="0">
                  <a:pos x="161" y="162"/>
                </a:cxn>
                <a:cxn ang="0">
                  <a:pos x="96" y="102"/>
                </a:cxn>
                <a:cxn ang="0">
                  <a:pos x="30" y="54"/>
                </a:cxn>
                <a:cxn ang="0">
                  <a:pos x="0" y="0"/>
                </a:cxn>
                <a:cxn ang="0">
                  <a:pos x="30" y="0"/>
                </a:cxn>
                <a:cxn ang="0">
                  <a:pos x="30" y="0"/>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lnTo>
                    <a:pt x="30" y="0"/>
                  </a:lnTo>
                  <a:close/>
                </a:path>
              </a:pathLst>
            </a:custGeom>
            <a:solidFill>
              <a:schemeClr val="bg2"/>
            </a:solidFill>
            <a:ln w="9525">
              <a:noFill/>
              <a:round/>
              <a:headEnd/>
              <a:tailEnd/>
            </a:ln>
          </p:spPr>
          <p:txBody>
            <a:bodyPr/>
            <a:lstStyle/>
            <a:p>
              <a:pPr fontAlgn="base">
                <a:spcBef>
                  <a:spcPct val="0"/>
                </a:spcBef>
                <a:spcAft>
                  <a:spcPct val="0"/>
                </a:spcAft>
              </a:pPr>
              <a:endParaRPr lang="pl-PL">
                <a:solidFill>
                  <a:srgbClr val="FFFFFF"/>
                </a:solidFill>
              </a:endParaRPr>
            </a:p>
          </p:txBody>
        </p:sp>
        <p:sp>
          <p:nvSpPr>
            <p:cNvPr id="4116" name="Freeform 20"/>
            <p:cNvSpPr>
              <a:spLocks/>
            </p:cNvSpPr>
            <p:nvPr/>
          </p:nvSpPr>
          <p:spPr bwMode="auto">
            <a:xfrm>
              <a:off x="706" y="3854"/>
              <a:ext cx="59" cy="61"/>
            </a:xfrm>
            <a:custGeom>
              <a:avLst/>
              <a:gdLst/>
              <a:ahLst/>
              <a:cxnLst>
                <a:cxn ang="0">
                  <a:pos x="59" y="6"/>
                </a:cxn>
                <a:cxn ang="0">
                  <a:pos x="41" y="30"/>
                </a:cxn>
                <a:cxn ang="0">
                  <a:pos x="41" y="36"/>
                </a:cxn>
                <a:cxn ang="0">
                  <a:pos x="47" y="42"/>
                </a:cxn>
                <a:cxn ang="0">
                  <a:pos x="53" y="54"/>
                </a:cxn>
                <a:cxn ang="0">
                  <a:pos x="53" y="60"/>
                </a:cxn>
                <a:cxn ang="0">
                  <a:pos x="47" y="54"/>
                </a:cxn>
                <a:cxn ang="0">
                  <a:pos x="35" y="48"/>
                </a:cxn>
                <a:cxn ang="0">
                  <a:pos x="23" y="36"/>
                </a:cxn>
                <a:cxn ang="0">
                  <a:pos x="17" y="30"/>
                </a:cxn>
                <a:cxn ang="0">
                  <a:pos x="0" y="0"/>
                </a:cxn>
                <a:cxn ang="0">
                  <a:pos x="59" y="6"/>
                </a:cxn>
                <a:cxn ang="0">
                  <a:pos x="59" y="6"/>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lnTo>
                    <a:pt x="59" y="6"/>
                  </a:lnTo>
                  <a:close/>
                </a:path>
              </a:pathLst>
            </a:custGeom>
            <a:solidFill>
              <a:schemeClr val="bg2"/>
            </a:solidFill>
            <a:ln w="9525">
              <a:noFill/>
              <a:round/>
              <a:headEnd/>
              <a:tailEnd/>
            </a:ln>
          </p:spPr>
          <p:txBody>
            <a:bodyPr/>
            <a:lstStyle/>
            <a:p>
              <a:pPr fontAlgn="base">
                <a:spcBef>
                  <a:spcPct val="0"/>
                </a:spcBef>
                <a:spcAft>
                  <a:spcPct val="0"/>
                </a:spcAft>
              </a:pPr>
              <a:endParaRPr lang="pl-PL">
                <a:solidFill>
                  <a:srgbClr val="FFFFFF"/>
                </a:solidFill>
              </a:endParaRPr>
            </a:p>
          </p:txBody>
        </p:sp>
        <p:sp>
          <p:nvSpPr>
            <p:cNvPr id="4117" name="Freeform 21"/>
            <p:cNvSpPr>
              <a:spLocks/>
            </p:cNvSpPr>
            <p:nvPr/>
          </p:nvSpPr>
          <p:spPr bwMode="auto">
            <a:xfrm>
              <a:off x="395" y="3811"/>
              <a:ext cx="245" cy="207"/>
            </a:xfrm>
            <a:custGeom>
              <a:avLst/>
              <a:gdLst/>
              <a:ahLst/>
              <a:cxnLst>
                <a:cxn ang="0">
                  <a:pos x="233" y="36"/>
                </a:cxn>
                <a:cxn ang="0">
                  <a:pos x="245" y="42"/>
                </a:cxn>
                <a:cxn ang="0">
                  <a:pos x="209" y="84"/>
                </a:cxn>
                <a:cxn ang="0">
                  <a:pos x="143" y="132"/>
                </a:cxn>
                <a:cxn ang="0">
                  <a:pos x="167" y="156"/>
                </a:cxn>
                <a:cxn ang="0">
                  <a:pos x="179" y="204"/>
                </a:cxn>
                <a:cxn ang="0">
                  <a:pos x="77" y="132"/>
                </a:cxn>
                <a:cxn ang="0">
                  <a:pos x="47" y="84"/>
                </a:cxn>
                <a:cxn ang="0">
                  <a:pos x="89" y="66"/>
                </a:cxn>
                <a:cxn ang="0">
                  <a:pos x="59" y="36"/>
                </a:cxn>
                <a:cxn ang="0">
                  <a:pos x="0" y="12"/>
                </a:cxn>
                <a:cxn ang="0">
                  <a:pos x="0" y="0"/>
                </a:cxn>
                <a:cxn ang="0">
                  <a:pos x="6" y="0"/>
                </a:cxn>
                <a:cxn ang="0">
                  <a:pos x="12" y="0"/>
                </a:cxn>
                <a:cxn ang="0">
                  <a:pos x="47" y="6"/>
                </a:cxn>
                <a:cxn ang="0">
                  <a:pos x="77" y="6"/>
                </a:cxn>
                <a:cxn ang="0">
                  <a:pos x="83" y="6"/>
                </a:cxn>
                <a:cxn ang="0">
                  <a:pos x="89" y="6"/>
                </a:cxn>
                <a:cxn ang="0">
                  <a:pos x="101" y="12"/>
                </a:cxn>
                <a:cxn ang="0">
                  <a:pos x="125" y="12"/>
                </a:cxn>
                <a:cxn ang="0">
                  <a:pos x="143" y="18"/>
                </a:cxn>
                <a:cxn ang="0">
                  <a:pos x="149" y="18"/>
                </a:cxn>
                <a:cxn ang="0">
                  <a:pos x="149" y="18"/>
                </a:cxn>
                <a:cxn ang="0">
                  <a:pos x="203" y="24"/>
                </a:cxn>
                <a:cxn ang="0">
                  <a:pos x="233" y="36"/>
                </a:cxn>
                <a:cxn ang="0">
                  <a:pos x="233" y="36"/>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149" y="18"/>
                  </a:lnTo>
                  <a:lnTo>
                    <a:pt x="203" y="24"/>
                  </a:lnTo>
                  <a:lnTo>
                    <a:pt x="233" y="36"/>
                  </a:lnTo>
                  <a:lnTo>
                    <a:pt x="233" y="36"/>
                  </a:lnTo>
                  <a:close/>
                </a:path>
              </a:pathLst>
            </a:custGeom>
            <a:solidFill>
              <a:schemeClr val="bg2"/>
            </a:solidFill>
            <a:ln w="9525">
              <a:noFill/>
              <a:round/>
              <a:headEnd/>
              <a:tailEnd/>
            </a:ln>
          </p:spPr>
          <p:txBody>
            <a:bodyPr/>
            <a:lstStyle/>
            <a:p>
              <a:pPr fontAlgn="base">
                <a:spcBef>
                  <a:spcPct val="0"/>
                </a:spcBef>
                <a:spcAft>
                  <a:spcPct val="0"/>
                </a:spcAft>
              </a:pPr>
              <a:endParaRPr lang="pl-PL">
                <a:solidFill>
                  <a:srgbClr val="FFFFFF"/>
                </a:solidFill>
              </a:endParaRPr>
            </a:p>
          </p:txBody>
        </p:sp>
      </p:grpSp>
      <p:sp>
        <p:nvSpPr>
          <p:cNvPr id="4118" name="Rectangle 22"/>
          <p:cNvSpPr>
            <a:spLocks noGrp="1" noChangeArrowheads="1"/>
          </p:cNvSpPr>
          <p:nvPr>
            <p:ph type="title"/>
          </p:nvPr>
        </p:nvSpPr>
        <p:spPr bwMode="auto">
          <a:xfrm>
            <a:off x="457200" y="2286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pl-PL" smtClean="0"/>
              <a:t>Kliknij, aby edytować styl wzorca tytułu</a:t>
            </a:r>
          </a:p>
        </p:txBody>
      </p:sp>
      <p:sp>
        <p:nvSpPr>
          <p:cNvPr id="4119" name="Rectangle 23"/>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p>
        </p:txBody>
      </p:sp>
      <p:sp>
        <p:nvSpPr>
          <p:cNvPr id="4120" name="Rectangle 2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defRPr>
            </a:lvl1pPr>
          </a:lstStyle>
          <a:p>
            <a:pPr fontAlgn="base">
              <a:spcBef>
                <a:spcPct val="0"/>
              </a:spcBef>
              <a:spcAft>
                <a:spcPct val="0"/>
              </a:spcAft>
            </a:pPr>
            <a:endParaRPr lang="pl-PL">
              <a:solidFill>
                <a:srgbClr val="FFFFFF"/>
              </a:solidFill>
            </a:endParaRPr>
          </a:p>
        </p:txBody>
      </p:sp>
      <p:sp>
        <p:nvSpPr>
          <p:cNvPr id="4121" name="Rectangle 2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defRPr>
            </a:lvl1pPr>
          </a:lstStyle>
          <a:p>
            <a:pPr fontAlgn="base">
              <a:spcBef>
                <a:spcPct val="0"/>
              </a:spcBef>
              <a:spcAft>
                <a:spcPct val="0"/>
              </a:spcAft>
            </a:pPr>
            <a:endParaRPr lang="pl-PL">
              <a:solidFill>
                <a:srgbClr val="FFFFFF"/>
              </a:solidFill>
            </a:endParaRPr>
          </a:p>
        </p:txBody>
      </p:sp>
      <p:sp>
        <p:nvSpPr>
          <p:cNvPr id="4122" name="Rectangle 2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defRPr>
            </a:lvl1pPr>
          </a:lstStyle>
          <a:p>
            <a:pPr fontAlgn="base">
              <a:spcBef>
                <a:spcPct val="0"/>
              </a:spcBef>
              <a:spcAft>
                <a:spcPct val="0"/>
              </a:spcAft>
            </a:pPr>
            <a:fld id="{691CFC5D-6119-48F6-A09E-4ABBF0ECBC73}" type="slidenum">
              <a:rPr lang="pl-PL">
                <a:solidFill>
                  <a:srgbClr val="FFFFFF"/>
                </a:solidFill>
              </a:rPr>
              <a:pPr fontAlgn="base">
                <a:spcBef>
                  <a:spcPct val="0"/>
                </a:spcBef>
                <a:spcAft>
                  <a:spcPct val="0"/>
                </a:spcAft>
              </a:pPr>
              <a:t>‹#›</a:t>
            </a:fld>
            <a:endParaRPr lang="pl-PL">
              <a:solidFill>
                <a:srgbClr val="FFFFFF"/>
              </a:solidFill>
            </a:endParaRPr>
          </a:p>
        </p:txBody>
      </p:sp>
    </p:spTree>
  </p:cSld>
  <p:clrMap bg1="dk2" tx1="lt1" bg2="dk1" tx2="lt2" accent1="accent1" accent2="accent2" accent3="accent3" accent4="accent4" accent5="accent5" accent6="accent6" hlink="hlink" folHlink="folHlink"/>
  <p:sldLayoutIdLst>
    <p:sldLayoutId id="2147483667" r:id="rId1"/>
    <p:sldLayoutId id="2147483668" r:id="rId2"/>
    <p:sldLayoutId id="2147483669" r:id="rId3"/>
  </p:sldLayoutIdLst>
  <p:timing>
    <p:tnLst>
      <p:par>
        <p:cTn id="1" dur="indefinite" restart="never" nodeType="tmRoot"/>
      </p:par>
    </p:tnLst>
  </p:timing>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9pPr>
    </p:titleStyle>
    <p:bodyStyle>
      <a:lvl1pPr marL="342900" indent="-342900" algn="l" rtl="0" fontAlgn="base">
        <a:spcBef>
          <a:spcPct val="20000"/>
        </a:spcBef>
        <a:spcAft>
          <a:spcPct val="0"/>
        </a:spcAft>
        <a:buClr>
          <a:schemeClr val="tx2"/>
        </a:buClr>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lr>
          <a:schemeClr val="tx2"/>
        </a:buClr>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lr>
          <a:schemeClr val="tx2"/>
        </a:buClr>
        <a:buChar char="•"/>
        <a:defRPr sz="2000">
          <a:solidFill>
            <a:schemeClr val="tx1"/>
          </a:solidFill>
          <a:latin typeface="+mn-lt"/>
        </a:defRPr>
      </a:lvl5pPr>
      <a:lvl6pPr marL="2514600" indent="-228600" algn="l" rtl="0" fontAlgn="base">
        <a:spcBef>
          <a:spcPct val="20000"/>
        </a:spcBef>
        <a:spcAft>
          <a:spcPct val="0"/>
        </a:spcAft>
        <a:buClr>
          <a:schemeClr val="tx2"/>
        </a:buClr>
        <a:buChar char="•"/>
        <a:defRPr sz="2000">
          <a:solidFill>
            <a:schemeClr val="tx1"/>
          </a:solidFill>
          <a:latin typeface="+mn-lt"/>
        </a:defRPr>
      </a:lvl6pPr>
      <a:lvl7pPr marL="2971800" indent="-228600" algn="l" rtl="0" fontAlgn="base">
        <a:spcBef>
          <a:spcPct val="20000"/>
        </a:spcBef>
        <a:spcAft>
          <a:spcPct val="0"/>
        </a:spcAft>
        <a:buClr>
          <a:schemeClr val="tx2"/>
        </a:buClr>
        <a:buChar char="•"/>
        <a:defRPr sz="2000">
          <a:solidFill>
            <a:schemeClr val="tx1"/>
          </a:solidFill>
          <a:latin typeface="+mn-lt"/>
        </a:defRPr>
      </a:lvl7pPr>
      <a:lvl8pPr marL="3429000" indent="-228600" algn="l" rtl="0" fontAlgn="base">
        <a:spcBef>
          <a:spcPct val="20000"/>
        </a:spcBef>
        <a:spcAft>
          <a:spcPct val="0"/>
        </a:spcAft>
        <a:buClr>
          <a:schemeClr val="tx2"/>
        </a:buClr>
        <a:buChar char="•"/>
        <a:defRPr sz="2000">
          <a:solidFill>
            <a:schemeClr val="tx1"/>
          </a:solidFill>
          <a:latin typeface="+mn-lt"/>
        </a:defRPr>
      </a:lvl8pPr>
      <a:lvl9pPr marL="3886200" indent="-228600" algn="l" rtl="0" fontAlgn="base">
        <a:spcBef>
          <a:spcPct val="20000"/>
        </a:spcBef>
        <a:spcAft>
          <a:spcPct val="0"/>
        </a:spcAft>
        <a:buClr>
          <a:schemeClr val="tx2"/>
        </a:buClr>
        <a:buChar char="•"/>
        <a:defRPr sz="2000">
          <a:solidFill>
            <a:schemeClr val="tx1"/>
          </a:solidFill>
          <a:latin typeface="+mn-lt"/>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vmlDrawing" Target="../drawings/vmlDrawing6.vml"/><Relationship Id="rId4"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6.bin"/></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7.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vmlDrawing" Target="../drawings/vmlDrawing9.vml"/><Relationship Id="rId5" Type="http://schemas.openxmlformats.org/officeDocument/2006/relationships/image" Target="../media/image17.png"/><Relationship Id="rId4" Type="http://schemas.openxmlformats.org/officeDocument/2006/relationships/oleObject" Target="../embeddings/oleObject8.bin"/></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9.bin"/></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oleObject" Target="../embeddings/Arkusz_programu_Microsoft_Office_Excel_97_20031.xls"/></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p:cNvSpPr>
            <a:spLocks noGrp="1"/>
          </p:cNvSpPr>
          <p:nvPr>
            <p:ph type="ctrTitle" sz="quarter"/>
          </p:nvPr>
        </p:nvSpPr>
        <p:spPr>
          <a:xfrm>
            <a:off x="755576" y="332657"/>
            <a:ext cx="7397824" cy="1512167"/>
          </a:xfrm>
        </p:spPr>
        <p:txBody>
          <a:bodyPr/>
          <a:lstStyle/>
          <a:p>
            <a:r>
              <a:rPr lang="pl-PL" dirty="0" smtClean="0"/>
              <a:t>Preambuła</a:t>
            </a:r>
            <a:endParaRPr lang="pl-PL" dirty="0"/>
          </a:p>
        </p:txBody>
      </p:sp>
      <p:sp>
        <p:nvSpPr>
          <p:cNvPr id="5" name="Podtytuł 4"/>
          <p:cNvSpPr>
            <a:spLocks noGrp="1"/>
          </p:cNvSpPr>
          <p:nvPr>
            <p:ph type="subTitle" sz="quarter" idx="1"/>
          </p:nvPr>
        </p:nvSpPr>
        <p:spPr>
          <a:xfrm>
            <a:off x="971600" y="1916832"/>
            <a:ext cx="7848872" cy="4941168"/>
          </a:xfrm>
        </p:spPr>
        <p:txBody>
          <a:bodyPr/>
          <a:lstStyle/>
          <a:p>
            <a:endParaRPr lang="pl-PL" dirty="0" smtClean="0"/>
          </a:p>
          <a:p>
            <a:r>
              <a:rPr lang="pl-PL" dirty="0" smtClean="0"/>
              <a:t>Nasze cele pomiędzy 1994 a 2010 rokiem w OP? - Od definicji do istoty:</a:t>
            </a:r>
          </a:p>
          <a:p>
            <a:r>
              <a:rPr lang="pl-PL" dirty="0" smtClean="0"/>
              <a:t>        Nie wypełnianie definicji OP, </a:t>
            </a:r>
          </a:p>
          <a:p>
            <a:r>
              <a:rPr lang="pl-PL" dirty="0" smtClean="0"/>
              <a:t>        nie diagnostyka OP wg BMD, </a:t>
            </a:r>
          </a:p>
          <a:p>
            <a:r>
              <a:rPr lang="pl-PL" dirty="0" smtClean="0"/>
              <a:t>        tylko ocena ryzyka złamania </a:t>
            </a:r>
          </a:p>
          <a:p>
            <a:r>
              <a:rPr lang="pl-PL" dirty="0" smtClean="0"/>
              <a:t>        – czyli istoty OP</a:t>
            </a:r>
            <a:endParaRPr lang="pl-PL" dirty="0"/>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Prostokąt 5"/>
          <p:cNvSpPr>
            <a:spLocks noChangeArrowheads="1"/>
          </p:cNvSpPr>
          <p:nvPr/>
        </p:nvSpPr>
        <p:spPr bwMode="auto">
          <a:xfrm>
            <a:off x="0" y="6237288"/>
            <a:ext cx="1835150" cy="639762"/>
          </a:xfrm>
          <a:prstGeom prst="rect">
            <a:avLst/>
          </a:prstGeom>
          <a:noFill/>
          <a:ln w="9525">
            <a:noFill/>
            <a:miter lim="800000"/>
            <a:headEnd/>
            <a:tailEnd/>
          </a:ln>
        </p:spPr>
        <p:txBody>
          <a:bodyPr>
            <a:spAutoFit/>
          </a:bodyPr>
          <a:lstStyle/>
          <a:p>
            <a:pPr fontAlgn="base">
              <a:spcBef>
                <a:spcPct val="0"/>
              </a:spcBef>
              <a:spcAft>
                <a:spcPct val="0"/>
              </a:spcAft>
            </a:pPr>
            <a:r>
              <a:rPr lang="pl-PL" sz="1200">
                <a:solidFill>
                  <a:srgbClr val="FFFFFF"/>
                </a:solidFill>
              </a:rPr>
              <a:t>Siris ES and co.: JAMA. 2001 Dec 12;286(22):2815-22</a:t>
            </a:r>
            <a:endParaRPr lang="pl-PL" sz="1400">
              <a:solidFill>
                <a:srgbClr val="FFFFFF"/>
              </a:solidFill>
            </a:endParaRPr>
          </a:p>
        </p:txBody>
      </p:sp>
      <p:graphicFrame>
        <p:nvGraphicFramePr>
          <p:cNvPr id="20483" name="Object 2"/>
          <p:cNvGraphicFramePr>
            <a:graphicFrameLocks noChangeAspect="1"/>
          </p:cNvGraphicFramePr>
          <p:nvPr/>
        </p:nvGraphicFramePr>
        <p:xfrm>
          <a:off x="598488" y="1412875"/>
          <a:ext cx="7945437" cy="5227638"/>
        </p:xfrm>
        <a:graphic>
          <a:graphicData uri="http://schemas.openxmlformats.org/presentationml/2006/ole">
            <p:oleObj spid="_x0000_s3074" name="CorelDRAW" r:id="rId4" imgW="7060320" imgH="4900680" progId="">
              <p:embed/>
            </p:oleObj>
          </a:graphicData>
        </a:graphic>
      </p:graphicFrame>
      <p:sp>
        <p:nvSpPr>
          <p:cNvPr id="20484" name="Text Box 4"/>
          <p:cNvSpPr txBox="1">
            <a:spLocks noChangeArrowheads="1"/>
          </p:cNvSpPr>
          <p:nvPr/>
        </p:nvSpPr>
        <p:spPr bwMode="auto">
          <a:xfrm rot="-5400000">
            <a:off x="8233569" y="3467894"/>
            <a:ext cx="1454150" cy="366712"/>
          </a:xfrm>
          <a:prstGeom prst="rect">
            <a:avLst/>
          </a:prstGeom>
          <a:noFill/>
          <a:ln w="9525">
            <a:noFill/>
            <a:miter lim="800000"/>
            <a:headEnd/>
            <a:tailEnd/>
          </a:ln>
        </p:spPr>
        <p:txBody>
          <a:bodyPr wrap="none">
            <a:spAutoFit/>
          </a:bodyPr>
          <a:lstStyle/>
          <a:p>
            <a:pPr fontAlgn="base">
              <a:spcBef>
                <a:spcPct val="0"/>
              </a:spcBef>
              <a:spcAft>
                <a:spcPct val="0"/>
              </a:spcAft>
            </a:pPr>
            <a:r>
              <a:rPr lang="pl-PL">
                <a:solidFill>
                  <a:srgbClr val="FF0066"/>
                </a:solidFill>
                <a:latin typeface="Arial" pitchFamily="34" charset="0"/>
              </a:rPr>
              <a:t>Ilość złamań</a:t>
            </a:r>
          </a:p>
        </p:txBody>
      </p:sp>
      <p:sp>
        <p:nvSpPr>
          <p:cNvPr id="20485" name="Text Box 5"/>
          <p:cNvSpPr txBox="1">
            <a:spLocks noChangeArrowheads="1"/>
          </p:cNvSpPr>
          <p:nvPr/>
        </p:nvSpPr>
        <p:spPr bwMode="auto">
          <a:xfrm rot="-5400000">
            <a:off x="-1674812" y="3244850"/>
            <a:ext cx="4078287" cy="366713"/>
          </a:xfrm>
          <a:prstGeom prst="rect">
            <a:avLst/>
          </a:prstGeom>
          <a:noFill/>
          <a:ln w="9525">
            <a:noFill/>
            <a:miter lim="800000"/>
            <a:headEnd/>
            <a:tailEnd/>
          </a:ln>
        </p:spPr>
        <p:txBody>
          <a:bodyPr>
            <a:spAutoFit/>
          </a:bodyPr>
          <a:lstStyle/>
          <a:p>
            <a:pPr algn="ctr" fontAlgn="base">
              <a:spcBef>
                <a:spcPct val="0"/>
              </a:spcBef>
              <a:spcAft>
                <a:spcPct val="0"/>
              </a:spcAft>
            </a:pPr>
            <a:r>
              <a:rPr lang="pl-PL">
                <a:solidFill>
                  <a:srgbClr val="00CCFF"/>
                </a:solidFill>
                <a:latin typeface="Arial" pitchFamily="34" charset="0"/>
              </a:rPr>
              <a:t>Odsetek złamań 1000 osób/rok</a:t>
            </a:r>
          </a:p>
        </p:txBody>
      </p:sp>
      <p:sp>
        <p:nvSpPr>
          <p:cNvPr id="20486" name="Text Box 6"/>
          <p:cNvSpPr txBox="1">
            <a:spLocks noChangeArrowheads="1"/>
          </p:cNvSpPr>
          <p:nvPr/>
        </p:nvSpPr>
        <p:spPr bwMode="auto">
          <a:xfrm>
            <a:off x="2124075" y="6351588"/>
            <a:ext cx="1169988" cy="304800"/>
          </a:xfrm>
          <a:prstGeom prst="rect">
            <a:avLst/>
          </a:prstGeom>
          <a:noFill/>
          <a:ln w="9525">
            <a:noFill/>
            <a:miter lim="800000"/>
            <a:headEnd/>
            <a:tailEnd/>
          </a:ln>
        </p:spPr>
        <p:txBody>
          <a:bodyPr wrap="none">
            <a:spAutoFit/>
          </a:bodyPr>
          <a:lstStyle/>
          <a:p>
            <a:pPr fontAlgn="base">
              <a:spcBef>
                <a:spcPct val="0"/>
              </a:spcBef>
              <a:spcAft>
                <a:spcPct val="0"/>
              </a:spcAft>
            </a:pPr>
            <a:r>
              <a:rPr lang="pl-PL" sz="1400">
                <a:solidFill>
                  <a:srgbClr val="FFFFFF"/>
                </a:solidFill>
              </a:rPr>
              <a:t>Ilość złamań</a:t>
            </a:r>
          </a:p>
        </p:txBody>
      </p:sp>
      <p:sp>
        <p:nvSpPr>
          <p:cNvPr id="20487" name="Text Box 7"/>
          <p:cNvSpPr txBox="1">
            <a:spLocks noChangeArrowheads="1"/>
          </p:cNvSpPr>
          <p:nvPr/>
        </p:nvSpPr>
        <p:spPr bwMode="auto">
          <a:xfrm>
            <a:off x="4211638" y="6308725"/>
            <a:ext cx="1441450" cy="304800"/>
          </a:xfrm>
          <a:prstGeom prst="rect">
            <a:avLst/>
          </a:prstGeom>
          <a:noFill/>
          <a:ln w="9525">
            <a:noFill/>
            <a:miter lim="800000"/>
            <a:headEnd/>
            <a:tailEnd/>
          </a:ln>
        </p:spPr>
        <p:txBody>
          <a:bodyPr wrap="none">
            <a:spAutoFit/>
          </a:bodyPr>
          <a:lstStyle/>
          <a:p>
            <a:pPr fontAlgn="base">
              <a:spcBef>
                <a:spcPct val="0"/>
              </a:spcBef>
              <a:spcAft>
                <a:spcPct val="0"/>
              </a:spcAft>
            </a:pPr>
            <a:r>
              <a:rPr lang="pl-PL" sz="1400">
                <a:solidFill>
                  <a:srgbClr val="FFFFFF"/>
                </a:solidFill>
              </a:rPr>
              <a:t>Odsetek złamań</a:t>
            </a:r>
          </a:p>
        </p:txBody>
      </p:sp>
      <p:sp>
        <p:nvSpPr>
          <p:cNvPr id="20488" name="Text Box 8"/>
          <p:cNvSpPr txBox="1">
            <a:spLocks noChangeArrowheads="1"/>
          </p:cNvSpPr>
          <p:nvPr/>
        </p:nvSpPr>
        <p:spPr bwMode="auto">
          <a:xfrm>
            <a:off x="6781800" y="6324600"/>
            <a:ext cx="1219200" cy="304800"/>
          </a:xfrm>
          <a:prstGeom prst="rect">
            <a:avLst/>
          </a:prstGeom>
          <a:noFill/>
          <a:ln w="9525">
            <a:noFill/>
            <a:miter lim="800000"/>
            <a:headEnd/>
            <a:tailEnd/>
          </a:ln>
        </p:spPr>
        <p:txBody>
          <a:bodyPr wrap="none">
            <a:spAutoFit/>
          </a:bodyPr>
          <a:lstStyle/>
          <a:p>
            <a:pPr fontAlgn="base">
              <a:spcBef>
                <a:spcPct val="0"/>
              </a:spcBef>
              <a:spcAft>
                <a:spcPct val="0"/>
              </a:spcAft>
            </a:pPr>
            <a:r>
              <a:rPr lang="pl-PL" sz="1400">
                <a:solidFill>
                  <a:srgbClr val="FFFFFF"/>
                </a:solidFill>
              </a:rPr>
              <a:t>Rozkład BMD</a:t>
            </a:r>
          </a:p>
        </p:txBody>
      </p:sp>
      <p:sp>
        <p:nvSpPr>
          <p:cNvPr id="20489" name="Text Box 9"/>
          <p:cNvSpPr txBox="1">
            <a:spLocks noChangeArrowheads="1"/>
          </p:cNvSpPr>
          <p:nvPr/>
        </p:nvSpPr>
        <p:spPr bwMode="auto">
          <a:xfrm>
            <a:off x="358775" y="476250"/>
            <a:ext cx="8424863" cy="457200"/>
          </a:xfrm>
          <a:prstGeom prst="rect">
            <a:avLst/>
          </a:prstGeom>
          <a:noFill/>
          <a:ln w="9525">
            <a:noFill/>
            <a:miter lim="800000"/>
            <a:headEnd/>
            <a:tailEnd/>
          </a:ln>
          <a:effectLst/>
        </p:spPr>
        <p:txBody>
          <a:bodyPr>
            <a:spAutoFit/>
          </a:bodyPr>
          <a:lstStyle/>
          <a:p>
            <a:pPr algn="ctr" fontAlgn="base">
              <a:spcBef>
                <a:spcPct val="50000"/>
              </a:spcBef>
              <a:spcAft>
                <a:spcPct val="0"/>
              </a:spcAft>
            </a:pPr>
            <a:r>
              <a:rPr lang="pl-PL" sz="2400" b="1">
                <a:solidFill>
                  <a:srgbClr val="FFFFFF"/>
                </a:solidFill>
                <a:effectLst>
                  <a:outerShdw blurRad="38100" dist="38100" dir="2700000" algn="tl">
                    <a:srgbClr val="000000"/>
                  </a:outerShdw>
                </a:effectLst>
                <a:latin typeface="Arial" pitchFamily="34" charset="0"/>
              </a:rPr>
              <a:t>BMD, częstość i liczba złamań osteoporotycznych</a:t>
            </a:r>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2916238" y="549275"/>
            <a:ext cx="3240087" cy="1098550"/>
          </a:xfrm>
          <a:prstGeom prst="rect">
            <a:avLst/>
          </a:prstGeom>
          <a:noFill/>
          <a:ln w="31750">
            <a:solidFill>
              <a:schemeClr val="tx1"/>
            </a:solidFill>
            <a:miter lim="800000"/>
            <a:headEnd/>
            <a:tailEnd/>
          </a:ln>
          <a:effectLst/>
        </p:spPr>
        <p:txBody>
          <a:bodyPr>
            <a:spAutoFit/>
          </a:bodyPr>
          <a:lstStyle/>
          <a:p>
            <a:pPr algn="ctr" fontAlgn="base">
              <a:spcBef>
                <a:spcPct val="50000"/>
              </a:spcBef>
              <a:spcAft>
                <a:spcPct val="0"/>
              </a:spcAft>
            </a:pPr>
            <a:r>
              <a:rPr lang="pl-PL" sz="3200" b="1">
                <a:solidFill>
                  <a:srgbClr val="FFFFFF"/>
                </a:solidFill>
                <a:latin typeface="Arial" pitchFamily="34" charset="0"/>
              </a:rPr>
              <a:t>Wytrzymałość kości</a:t>
            </a:r>
          </a:p>
        </p:txBody>
      </p:sp>
      <p:sp>
        <p:nvSpPr>
          <p:cNvPr id="21507" name="Text Box 3"/>
          <p:cNvSpPr txBox="1">
            <a:spLocks noChangeArrowheads="1"/>
          </p:cNvSpPr>
          <p:nvPr/>
        </p:nvSpPr>
        <p:spPr bwMode="auto">
          <a:xfrm>
            <a:off x="0" y="2006600"/>
            <a:ext cx="2232025" cy="396875"/>
          </a:xfrm>
          <a:prstGeom prst="rect">
            <a:avLst/>
          </a:prstGeom>
          <a:noFill/>
          <a:ln w="9525">
            <a:noFill/>
            <a:miter lim="800000"/>
            <a:headEnd/>
            <a:tailEnd/>
          </a:ln>
          <a:effectLst/>
        </p:spPr>
        <p:txBody>
          <a:bodyPr>
            <a:spAutoFit/>
          </a:bodyPr>
          <a:lstStyle/>
          <a:p>
            <a:pPr algn="ctr" fontAlgn="base">
              <a:spcBef>
                <a:spcPct val="50000"/>
              </a:spcBef>
              <a:spcAft>
                <a:spcPct val="0"/>
              </a:spcAft>
            </a:pPr>
            <a:r>
              <a:rPr lang="pl-PL" sz="2000" b="1">
                <a:solidFill>
                  <a:srgbClr val="FFFFFF"/>
                </a:solidFill>
                <a:latin typeface="Arial" pitchFamily="34" charset="0"/>
              </a:rPr>
              <a:t>Spadek jakości</a:t>
            </a:r>
          </a:p>
        </p:txBody>
      </p:sp>
      <p:sp>
        <p:nvSpPr>
          <p:cNvPr id="21508" name="Text Box 4"/>
          <p:cNvSpPr txBox="1">
            <a:spLocks noChangeArrowheads="1"/>
          </p:cNvSpPr>
          <p:nvPr/>
        </p:nvSpPr>
        <p:spPr bwMode="auto">
          <a:xfrm>
            <a:off x="6911975" y="2006600"/>
            <a:ext cx="2232025" cy="396875"/>
          </a:xfrm>
          <a:prstGeom prst="rect">
            <a:avLst/>
          </a:prstGeom>
          <a:noFill/>
          <a:ln w="9525">
            <a:noFill/>
            <a:miter lim="800000"/>
            <a:headEnd/>
            <a:tailEnd/>
          </a:ln>
          <a:effectLst/>
        </p:spPr>
        <p:txBody>
          <a:bodyPr>
            <a:spAutoFit/>
          </a:bodyPr>
          <a:lstStyle/>
          <a:p>
            <a:pPr algn="ctr" fontAlgn="base">
              <a:spcBef>
                <a:spcPct val="50000"/>
              </a:spcBef>
              <a:spcAft>
                <a:spcPct val="0"/>
              </a:spcAft>
            </a:pPr>
            <a:r>
              <a:rPr lang="pl-PL" sz="2000" b="1">
                <a:solidFill>
                  <a:srgbClr val="FFFFFF"/>
                </a:solidFill>
                <a:latin typeface="Arial" pitchFamily="34" charset="0"/>
              </a:rPr>
              <a:t>Spadek masy</a:t>
            </a:r>
          </a:p>
        </p:txBody>
      </p:sp>
      <p:sp>
        <p:nvSpPr>
          <p:cNvPr id="21509" name="Text Box 5"/>
          <p:cNvSpPr txBox="1">
            <a:spLocks noChangeArrowheads="1"/>
          </p:cNvSpPr>
          <p:nvPr/>
        </p:nvSpPr>
        <p:spPr bwMode="auto">
          <a:xfrm>
            <a:off x="179388" y="579438"/>
            <a:ext cx="2232025" cy="946150"/>
          </a:xfrm>
          <a:prstGeom prst="rect">
            <a:avLst/>
          </a:prstGeom>
          <a:noFill/>
          <a:ln w="9525">
            <a:noFill/>
            <a:miter lim="800000"/>
            <a:headEnd/>
            <a:tailEnd/>
          </a:ln>
          <a:effectLst/>
        </p:spPr>
        <p:txBody>
          <a:bodyPr>
            <a:spAutoFit/>
          </a:bodyPr>
          <a:lstStyle/>
          <a:p>
            <a:pPr algn="ctr" fontAlgn="base">
              <a:spcBef>
                <a:spcPct val="50000"/>
              </a:spcBef>
              <a:spcAft>
                <a:spcPct val="0"/>
              </a:spcAft>
            </a:pPr>
            <a:r>
              <a:rPr lang="pl-PL" sz="2800" b="1">
                <a:solidFill>
                  <a:srgbClr val="FFFFFF"/>
                </a:solidFill>
                <a:latin typeface="Arial" pitchFamily="34" charset="0"/>
              </a:rPr>
              <a:t>Skutki menopauzy</a:t>
            </a:r>
          </a:p>
        </p:txBody>
      </p:sp>
      <p:sp>
        <p:nvSpPr>
          <p:cNvPr id="21510" name="Text Box 6"/>
          <p:cNvSpPr txBox="1">
            <a:spLocks noChangeArrowheads="1"/>
          </p:cNvSpPr>
          <p:nvPr/>
        </p:nvSpPr>
        <p:spPr bwMode="auto">
          <a:xfrm>
            <a:off x="250825" y="2943225"/>
            <a:ext cx="2232025" cy="396875"/>
          </a:xfrm>
          <a:prstGeom prst="rect">
            <a:avLst/>
          </a:prstGeom>
          <a:noFill/>
          <a:ln w="9525">
            <a:noFill/>
            <a:miter lim="800000"/>
            <a:headEnd/>
            <a:tailEnd/>
          </a:ln>
          <a:effectLst/>
        </p:spPr>
        <p:txBody>
          <a:bodyPr>
            <a:spAutoFit/>
          </a:bodyPr>
          <a:lstStyle/>
          <a:p>
            <a:pPr algn="ctr" fontAlgn="base">
              <a:spcBef>
                <a:spcPct val="50000"/>
              </a:spcBef>
              <a:spcAft>
                <a:spcPct val="0"/>
              </a:spcAft>
            </a:pPr>
            <a:r>
              <a:rPr lang="pl-PL" sz="2000" b="1">
                <a:solidFill>
                  <a:srgbClr val="FFFFFF"/>
                </a:solidFill>
                <a:latin typeface="Arial" pitchFamily="34" charset="0"/>
              </a:rPr>
              <a:t>Mikrozłamania</a:t>
            </a:r>
          </a:p>
        </p:txBody>
      </p:sp>
      <p:sp>
        <p:nvSpPr>
          <p:cNvPr id="21511" name="Text Box 7"/>
          <p:cNvSpPr txBox="1">
            <a:spLocks noChangeArrowheads="1"/>
          </p:cNvSpPr>
          <p:nvPr/>
        </p:nvSpPr>
        <p:spPr bwMode="auto">
          <a:xfrm>
            <a:off x="6804025" y="579438"/>
            <a:ext cx="2339975" cy="946150"/>
          </a:xfrm>
          <a:prstGeom prst="rect">
            <a:avLst/>
          </a:prstGeom>
          <a:noFill/>
          <a:ln w="9525">
            <a:noFill/>
            <a:miter lim="800000"/>
            <a:headEnd/>
            <a:tailEnd/>
          </a:ln>
          <a:effectLst/>
        </p:spPr>
        <p:txBody>
          <a:bodyPr>
            <a:spAutoFit/>
          </a:bodyPr>
          <a:lstStyle/>
          <a:p>
            <a:pPr algn="ctr" fontAlgn="base">
              <a:spcBef>
                <a:spcPct val="50000"/>
              </a:spcBef>
              <a:spcAft>
                <a:spcPct val="0"/>
              </a:spcAft>
            </a:pPr>
            <a:r>
              <a:rPr lang="pl-PL" sz="2800" b="1">
                <a:solidFill>
                  <a:srgbClr val="FFFFFF"/>
                </a:solidFill>
                <a:latin typeface="Arial" pitchFamily="34" charset="0"/>
              </a:rPr>
              <a:t>Skutki </a:t>
            </a:r>
            <a:br>
              <a:rPr lang="pl-PL" sz="2800" b="1">
                <a:solidFill>
                  <a:srgbClr val="FFFFFF"/>
                </a:solidFill>
                <a:latin typeface="Arial" pitchFamily="34" charset="0"/>
              </a:rPr>
            </a:br>
            <a:r>
              <a:rPr lang="pl-PL" sz="2800" b="1">
                <a:solidFill>
                  <a:srgbClr val="FFFFFF"/>
                </a:solidFill>
                <a:latin typeface="Arial" pitchFamily="34" charset="0"/>
              </a:rPr>
              <a:t>starzenia się</a:t>
            </a:r>
          </a:p>
        </p:txBody>
      </p:sp>
      <p:sp>
        <p:nvSpPr>
          <p:cNvPr id="21512" name="Text Box 8"/>
          <p:cNvSpPr txBox="1">
            <a:spLocks noChangeArrowheads="1"/>
          </p:cNvSpPr>
          <p:nvPr/>
        </p:nvSpPr>
        <p:spPr bwMode="auto">
          <a:xfrm>
            <a:off x="6840538" y="2924175"/>
            <a:ext cx="2232025" cy="396875"/>
          </a:xfrm>
          <a:prstGeom prst="rect">
            <a:avLst/>
          </a:prstGeom>
          <a:noFill/>
          <a:ln w="9525">
            <a:noFill/>
            <a:miter lim="800000"/>
            <a:headEnd/>
            <a:tailEnd/>
          </a:ln>
          <a:effectLst/>
        </p:spPr>
        <p:txBody>
          <a:bodyPr>
            <a:spAutoFit/>
          </a:bodyPr>
          <a:lstStyle/>
          <a:p>
            <a:pPr algn="ctr" fontAlgn="base">
              <a:spcBef>
                <a:spcPct val="50000"/>
              </a:spcBef>
              <a:spcAft>
                <a:spcPct val="0"/>
              </a:spcAft>
            </a:pPr>
            <a:r>
              <a:rPr lang="pl-PL" sz="2000" b="1">
                <a:solidFill>
                  <a:srgbClr val="FFFFFF"/>
                </a:solidFill>
                <a:latin typeface="Arial" pitchFamily="34" charset="0"/>
              </a:rPr>
              <a:t>Perforacje</a:t>
            </a:r>
          </a:p>
        </p:txBody>
      </p:sp>
      <p:sp>
        <p:nvSpPr>
          <p:cNvPr id="21513" name="Text Box 9"/>
          <p:cNvSpPr txBox="1">
            <a:spLocks noChangeArrowheads="1"/>
          </p:cNvSpPr>
          <p:nvPr/>
        </p:nvSpPr>
        <p:spPr bwMode="auto">
          <a:xfrm>
            <a:off x="3455988" y="4292600"/>
            <a:ext cx="2232025" cy="1006475"/>
          </a:xfrm>
          <a:prstGeom prst="rect">
            <a:avLst/>
          </a:prstGeom>
          <a:noFill/>
          <a:ln w="9525">
            <a:noFill/>
            <a:miter lim="800000"/>
            <a:headEnd/>
            <a:tailEnd/>
          </a:ln>
          <a:effectLst/>
        </p:spPr>
        <p:txBody>
          <a:bodyPr>
            <a:spAutoFit/>
          </a:bodyPr>
          <a:lstStyle/>
          <a:p>
            <a:pPr algn="ctr" fontAlgn="base">
              <a:spcBef>
                <a:spcPct val="50000"/>
              </a:spcBef>
              <a:spcAft>
                <a:spcPct val="0"/>
              </a:spcAft>
            </a:pPr>
            <a:r>
              <a:rPr lang="pl-PL" sz="2000" b="1">
                <a:solidFill>
                  <a:srgbClr val="FFFFFF"/>
                </a:solidFill>
                <a:latin typeface="Arial" pitchFamily="34" charset="0"/>
              </a:rPr>
              <a:t>Nadmierne leczenie</a:t>
            </a:r>
            <a:br>
              <a:rPr lang="pl-PL" sz="2000" b="1">
                <a:solidFill>
                  <a:srgbClr val="FFFFFF"/>
                </a:solidFill>
                <a:latin typeface="Arial" pitchFamily="34" charset="0"/>
              </a:rPr>
            </a:br>
            <a:r>
              <a:rPr lang="pl-PL" sz="2000" b="1">
                <a:solidFill>
                  <a:srgbClr val="FFFFFF"/>
                </a:solidFill>
                <a:latin typeface="Arial" pitchFamily="34" charset="0"/>
              </a:rPr>
              <a:t>antyresorpcyjne</a:t>
            </a:r>
          </a:p>
        </p:txBody>
      </p:sp>
      <p:sp>
        <p:nvSpPr>
          <p:cNvPr id="21514" name="Text Box 10"/>
          <p:cNvSpPr txBox="1">
            <a:spLocks noChangeArrowheads="1"/>
          </p:cNvSpPr>
          <p:nvPr/>
        </p:nvSpPr>
        <p:spPr bwMode="auto">
          <a:xfrm>
            <a:off x="2771775" y="4076700"/>
            <a:ext cx="649288" cy="1098550"/>
          </a:xfrm>
          <a:prstGeom prst="rect">
            <a:avLst/>
          </a:prstGeom>
          <a:noFill/>
          <a:ln w="9525">
            <a:noFill/>
            <a:miter lim="800000"/>
            <a:headEnd/>
            <a:tailEnd/>
          </a:ln>
          <a:effectLst/>
        </p:spPr>
        <p:txBody>
          <a:bodyPr>
            <a:spAutoFit/>
          </a:bodyPr>
          <a:lstStyle/>
          <a:p>
            <a:pPr fontAlgn="base">
              <a:spcBef>
                <a:spcPct val="0"/>
              </a:spcBef>
              <a:spcAft>
                <a:spcPct val="0"/>
              </a:spcAft>
            </a:pPr>
            <a:r>
              <a:rPr lang="pl-PL" sz="6600">
                <a:solidFill>
                  <a:srgbClr val="FFFFFF"/>
                </a:solidFill>
                <a:latin typeface="Arial" pitchFamily="34" charset="0"/>
                <a:cs typeface="Arial" pitchFamily="34" charset="0"/>
              </a:rPr>
              <a:t>↑</a:t>
            </a:r>
          </a:p>
        </p:txBody>
      </p:sp>
      <p:sp>
        <p:nvSpPr>
          <p:cNvPr id="21515" name="Text Box 11"/>
          <p:cNvSpPr txBox="1">
            <a:spLocks noChangeArrowheads="1"/>
          </p:cNvSpPr>
          <p:nvPr/>
        </p:nvSpPr>
        <p:spPr bwMode="auto">
          <a:xfrm>
            <a:off x="5724525" y="4076700"/>
            <a:ext cx="603250" cy="1098550"/>
          </a:xfrm>
          <a:prstGeom prst="rect">
            <a:avLst/>
          </a:prstGeom>
          <a:noFill/>
          <a:ln w="9525">
            <a:noFill/>
            <a:miter lim="800000"/>
            <a:headEnd/>
            <a:tailEnd/>
          </a:ln>
          <a:effectLst/>
        </p:spPr>
        <p:txBody>
          <a:bodyPr wrap="none">
            <a:spAutoFit/>
          </a:bodyPr>
          <a:lstStyle/>
          <a:p>
            <a:pPr fontAlgn="base">
              <a:spcBef>
                <a:spcPct val="0"/>
              </a:spcBef>
              <a:spcAft>
                <a:spcPct val="0"/>
              </a:spcAft>
            </a:pPr>
            <a:r>
              <a:rPr lang="pl-PL" sz="6600">
                <a:solidFill>
                  <a:srgbClr val="FFFFFF"/>
                </a:solidFill>
                <a:latin typeface="Arial" pitchFamily="34" charset="0"/>
                <a:cs typeface="Arial" pitchFamily="34" charset="0"/>
              </a:rPr>
              <a:t>↓</a:t>
            </a:r>
          </a:p>
        </p:txBody>
      </p:sp>
      <p:pic>
        <p:nvPicPr>
          <p:cNvPr id="21516" name="Picture 12"/>
          <p:cNvPicPr>
            <a:picLocks noGrp="1" noChangeAspect="1" noChangeArrowheads="1"/>
          </p:cNvPicPr>
          <p:nvPr>
            <p:ph sz="half" idx="1"/>
          </p:nvPr>
        </p:nvPicPr>
        <p:blipFill>
          <a:blip r:embed="rId3" cstate="print"/>
          <a:srcRect/>
          <a:stretch>
            <a:fillRect/>
          </a:stretch>
        </p:blipFill>
        <p:spPr>
          <a:xfrm>
            <a:off x="0" y="3500438"/>
            <a:ext cx="2627313" cy="3357562"/>
          </a:xfrm>
          <a:noFill/>
          <a:ln/>
        </p:spPr>
      </p:pic>
      <p:pic>
        <p:nvPicPr>
          <p:cNvPr id="21517" name="Picture 13"/>
          <p:cNvPicPr>
            <a:picLocks noGrp="1" noChangeAspect="1" noChangeArrowheads="1"/>
          </p:cNvPicPr>
          <p:nvPr>
            <p:ph sz="half" idx="2"/>
          </p:nvPr>
        </p:nvPicPr>
        <p:blipFill>
          <a:blip r:embed="rId4" cstate="print"/>
          <a:srcRect r="56685"/>
          <a:stretch>
            <a:fillRect/>
          </a:stretch>
        </p:blipFill>
        <p:spPr>
          <a:xfrm>
            <a:off x="6472238" y="3500438"/>
            <a:ext cx="2671762" cy="3357562"/>
          </a:xfrm>
          <a:noFill/>
          <a:ln/>
        </p:spPr>
      </p:pic>
      <p:sp>
        <p:nvSpPr>
          <p:cNvPr id="21518" name="Line 14"/>
          <p:cNvSpPr>
            <a:spLocks noChangeShapeType="1"/>
          </p:cNvSpPr>
          <p:nvPr/>
        </p:nvSpPr>
        <p:spPr bwMode="auto">
          <a:xfrm flipH="1" flipV="1">
            <a:off x="2411413" y="1052513"/>
            <a:ext cx="504825" cy="0"/>
          </a:xfrm>
          <a:prstGeom prst="line">
            <a:avLst/>
          </a:prstGeom>
          <a:noFill/>
          <a:ln w="38100">
            <a:solidFill>
              <a:schemeClr val="tx1"/>
            </a:solidFill>
            <a:round/>
            <a:headEnd/>
            <a:tailEnd type="arrow" w="lg" len="lg"/>
          </a:ln>
          <a:effectLst/>
        </p:spPr>
        <p:txBody>
          <a:bodyPr/>
          <a:lstStyle/>
          <a:p>
            <a:pPr fontAlgn="base">
              <a:spcBef>
                <a:spcPct val="0"/>
              </a:spcBef>
              <a:spcAft>
                <a:spcPct val="0"/>
              </a:spcAft>
            </a:pPr>
            <a:endParaRPr lang="pl-PL" b="1">
              <a:solidFill>
                <a:srgbClr val="FFFFFF"/>
              </a:solidFill>
              <a:latin typeface="Arial" pitchFamily="34" charset="0"/>
            </a:endParaRPr>
          </a:p>
        </p:txBody>
      </p:sp>
      <p:sp>
        <p:nvSpPr>
          <p:cNvPr id="21519" name="Line 15"/>
          <p:cNvSpPr>
            <a:spLocks noChangeShapeType="1"/>
          </p:cNvSpPr>
          <p:nvPr/>
        </p:nvSpPr>
        <p:spPr bwMode="auto">
          <a:xfrm flipH="1">
            <a:off x="2124075" y="1557338"/>
            <a:ext cx="792163" cy="647700"/>
          </a:xfrm>
          <a:prstGeom prst="line">
            <a:avLst/>
          </a:prstGeom>
          <a:noFill/>
          <a:ln w="38100">
            <a:solidFill>
              <a:schemeClr val="tx1"/>
            </a:solidFill>
            <a:round/>
            <a:headEnd/>
            <a:tailEnd type="arrow" w="lg" len="lg"/>
          </a:ln>
          <a:effectLst/>
        </p:spPr>
        <p:txBody>
          <a:bodyPr/>
          <a:lstStyle/>
          <a:p>
            <a:pPr fontAlgn="base">
              <a:spcBef>
                <a:spcPct val="0"/>
              </a:spcBef>
              <a:spcAft>
                <a:spcPct val="0"/>
              </a:spcAft>
            </a:pPr>
            <a:endParaRPr lang="pl-PL" b="1">
              <a:solidFill>
                <a:srgbClr val="FFFFFF"/>
              </a:solidFill>
              <a:latin typeface="Arial" pitchFamily="34" charset="0"/>
            </a:endParaRPr>
          </a:p>
        </p:txBody>
      </p:sp>
      <p:sp>
        <p:nvSpPr>
          <p:cNvPr id="21520" name="Line 16"/>
          <p:cNvSpPr>
            <a:spLocks noChangeShapeType="1"/>
          </p:cNvSpPr>
          <p:nvPr/>
        </p:nvSpPr>
        <p:spPr bwMode="auto">
          <a:xfrm flipV="1">
            <a:off x="6156325" y="1052513"/>
            <a:ext cx="720725" cy="0"/>
          </a:xfrm>
          <a:prstGeom prst="line">
            <a:avLst/>
          </a:prstGeom>
          <a:noFill/>
          <a:ln w="38100">
            <a:solidFill>
              <a:schemeClr val="tx1"/>
            </a:solidFill>
            <a:round/>
            <a:headEnd/>
            <a:tailEnd type="arrow" w="lg" len="lg"/>
          </a:ln>
          <a:effectLst/>
        </p:spPr>
        <p:txBody>
          <a:bodyPr/>
          <a:lstStyle/>
          <a:p>
            <a:pPr fontAlgn="base">
              <a:spcBef>
                <a:spcPct val="0"/>
              </a:spcBef>
              <a:spcAft>
                <a:spcPct val="0"/>
              </a:spcAft>
            </a:pPr>
            <a:endParaRPr lang="pl-PL" b="1">
              <a:solidFill>
                <a:srgbClr val="FFFFFF"/>
              </a:solidFill>
              <a:latin typeface="Arial" pitchFamily="34" charset="0"/>
            </a:endParaRPr>
          </a:p>
        </p:txBody>
      </p:sp>
      <p:sp>
        <p:nvSpPr>
          <p:cNvPr id="21521" name="Line 17"/>
          <p:cNvSpPr>
            <a:spLocks noChangeShapeType="1"/>
          </p:cNvSpPr>
          <p:nvPr/>
        </p:nvSpPr>
        <p:spPr bwMode="auto">
          <a:xfrm>
            <a:off x="6156325" y="1557338"/>
            <a:ext cx="863600" cy="576262"/>
          </a:xfrm>
          <a:prstGeom prst="line">
            <a:avLst/>
          </a:prstGeom>
          <a:noFill/>
          <a:ln w="38100">
            <a:solidFill>
              <a:schemeClr val="tx1"/>
            </a:solidFill>
            <a:round/>
            <a:headEnd/>
            <a:tailEnd type="arrow" w="lg" len="lg"/>
          </a:ln>
          <a:effectLst/>
        </p:spPr>
        <p:txBody>
          <a:bodyPr/>
          <a:lstStyle/>
          <a:p>
            <a:pPr fontAlgn="base">
              <a:spcBef>
                <a:spcPct val="0"/>
              </a:spcBef>
              <a:spcAft>
                <a:spcPct val="0"/>
              </a:spcAft>
            </a:pPr>
            <a:endParaRPr lang="pl-PL" b="1">
              <a:solidFill>
                <a:srgbClr val="FFFFFF"/>
              </a:solidFill>
              <a:latin typeface="Arial" pitchFamily="34" charset="0"/>
            </a:endParaRPr>
          </a:p>
        </p:txBody>
      </p:sp>
      <p:sp>
        <p:nvSpPr>
          <p:cNvPr id="21522" name="Line 18"/>
          <p:cNvSpPr>
            <a:spLocks noChangeShapeType="1"/>
          </p:cNvSpPr>
          <p:nvPr/>
        </p:nvSpPr>
        <p:spPr bwMode="auto">
          <a:xfrm flipH="1">
            <a:off x="7956550" y="2565400"/>
            <a:ext cx="0" cy="431800"/>
          </a:xfrm>
          <a:prstGeom prst="line">
            <a:avLst/>
          </a:prstGeom>
          <a:noFill/>
          <a:ln w="38100">
            <a:solidFill>
              <a:schemeClr val="tx1"/>
            </a:solidFill>
            <a:round/>
            <a:headEnd/>
            <a:tailEnd type="arrow" w="lg" len="lg"/>
          </a:ln>
          <a:effectLst/>
        </p:spPr>
        <p:txBody>
          <a:bodyPr/>
          <a:lstStyle/>
          <a:p>
            <a:pPr fontAlgn="base">
              <a:spcBef>
                <a:spcPct val="0"/>
              </a:spcBef>
              <a:spcAft>
                <a:spcPct val="0"/>
              </a:spcAft>
            </a:pPr>
            <a:endParaRPr lang="pl-PL" b="1">
              <a:solidFill>
                <a:srgbClr val="FFFFFF"/>
              </a:solidFill>
              <a:latin typeface="Arial" pitchFamily="34" charset="0"/>
            </a:endParaRPr>
          </a:p>
        </p:txBody>
      </p:sp>
      <p:sp>
        <p:nvSpPr>
          <p:cNvPr id="21523" name="Line 19"/>
          <p:cNvSpPr>
            <a:spLocks noChangeShapeType="1"/>
          </p:cNvSpPr>
          <p:nvPr/>
        </p:nvSpPr>
        <p:spPr bwMode="auto">
          <a:xfrm>
            <a:off x="1331913" y="2492375"/>
            <a:ext cx="0" cy="431800"/>
          </a:xfrm>
          <a:prstGeom prst="line">
            <a:avLst/>
          </a:prstGeom>
          <a:noFill/>
          <a:ln w="38100">
            <a:solidFill>
              <a:schemeClr val="tx1"/>
            </a:solidFill>
            <a:round/>
            <a:headEnd/>
            <a:tailEnd type="arrow" w="lg" len="lg"/>
          </a:ln>
          <a:effectLst/>
        </p:spPr>
        <p:txBody>
          <a:bodyPr/>
          <a:lstStyle/>
          <a:p>
            <a:pPr fontAlgn="base">
              <a:spcBef>
                <a:spcPct val="0"/>
              </a:spcBef>
              <a:spcAft>
                <a:spcPct val="0"/>
              </a:spcAft>
            </a:pPr>
            <a:endParaRPr lang="pl-PL" b="1">
              <a:solidFill>
                <a:srgbClr val="FFFFFF"/>
              </a:solidFill>
              <a:latin typeface="Arial" pitchFamily="34" charset="0"/>
            </a:endParaRPr>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800100" y="0"/>
            <a:ext cx="7543800" cy="1431925"/>
          </a:xfrm>
        </p:spPr>
        <p:txBody>
          <a:bodyPr/>
          <a:lstStyle/>
          <a:p>
            <a:r>
              <a:rPr lang="pl-PL"/>
              <a:t>Definicje osteoporozy</a:t>
            </a:r>
          </a:p>
        </p:txBody>
      </p:sp>
      <p:sp>
        <p:nvSpPr>
          <p:cNvPr id="23555" name="Rectangle 3"/>
          <p:cNvSpPr>
            <a:spLocks noGrp="1" noChangeArrowheads="1"/>
          </p:cNvSpPr>
          <p:nvPr>
            <p:ph type="body" sz="half" idx="1"/>
          </p:nvPr>
        </p:nvSpPr>
        <p:spPr>
          <a:xfrm>
            <a:off x="179388" y="1484313"/>
            <a:ext cx="4392612" cy="5113337"/>
          </a:xfrm>
          <a:noFill/>
          <a:ln>
            <a:solidFill>
              <a:schemeClr val="tx1"/>
            </a:solidFill>
          </a:ln>
        </p:spPr>
        <p:txBody>
          <a:bodyPr/>
          <a:lstStyle/>
          <a:p>
            <a:pPr>
              <a:buFontTx/>
              <a:buNone/>
            </a:pPr>
            <a:r>
              <a:rPr lang="en-US" sz="2400" b="1"/>
              <a:t>WHO(1994)/IOF(2000):</a:t>
            </a:r>
            <a:endParaRPr lang="pl-PL" sz="2400" b="1"/>
          </a:p>
          <a:p>
            <a:pPr>
              <a:buFontTx/>
              <a:buNone/>
            </a:pPr>
            <a:r>
              <a:rPr lang="en-US" b="1"/>
              <a:t> </a:t>
            </a:r>
            <a:endParaRPr lang="pl-PL" i="1"/>
          </a:p>
          <a:p>
            <a:r>
              <a:rPr lang="pl-PL" i="1"/>
              <a:t>„OP jest chorobą układową szkieletu charakteryzującą się  </a:t>
            </a:r>
            <a:r>
              <a:rPr lang="pl-PL" b="1" i="1">
                <a:solidFill>
                  <a:srgbClr val="FFFF00"/>
                </a:solidFill>
              </a:rPr>
              <a:t>zmniejszoną masą kości,</a:t>
            </a:r>
            <a:r>
              <a:rPr lang="pl-PL" i="1"/>
              <a:t> zmienioną mikroarchitekturą oraz zwiększoną podatnością na </a:t>
            </a:r>
            <a:r>
              <a:rPr lang="pl-PL" b="1" i="1">
                <a:solidFill>
                  <a:srgbClr val="FFFF00"/>
                </a:solidFill>
              </a:rPr>
              <a:t>złamania</a:t>
            </a:r>
            <a:r>
              <a:rPr lang="pl-PL" i="1"/>
              <a:t>”</a:t>
            </a:r>
          </a:p>
        </p:txBody>
      </p:sp>
      <p:sp>
        <p:nvSpPr>
          <p:cNvPr id="23556" name="Rectangle 4"/>
          <p:cNvSpPr>
            <a:spLocks noGrp="1" noChangeArrowheads="1"/>
          </p:cNvSpPr>
          <p:nvPr>
            <p:ph type="body" sz="half" idx="2"/>
          </p:nvPr>
        </p:nvSpPr>
        <p:spPr>
          <a:xfrm>
            <a:off x="4859338" y="1484313"/>
            <a:ext cx="4038600" cy="5113337"/>
          </a:xfrm>
          <a:noFill/>
          <a:ln>
            <a:solidFill>
              <a:schemeClr val="tx1"/>
            </a:solidFill>
          </a:ln>
        </p:spPr>
        <p:txBody>
          <a:bodyPr/>
          <a:lstStyle/>
          <a:p>
            <a:pPr>
              <a:buFontTx/>
              <a:buNone/>
            </a:pPr>
            <a:r>
              <a:rPr lang="pl-PL" sz="2400" b="1"/>
              <a:t>NIH/NOF (2000):</a:t>
            </a:r>
          </a:p>
          <a:p>
            <a:pPr>
              <a:buFontTx/>
              <a:buNone/>
            </a:pPr>
            <a:endParaRPr lang="pl-PL" sz="2400"/>
          </a:p>
          <a:p>
            <a:r>
              <a:rPr lang="pl-PL" i="1"/>
              <a:t>„OP jest chorobą szkieletu cechującego się </a:t>
            </a:r>
            <a:r>
              <a:rPr lang="pl-PL" b="1" i="1">
                <a:solidFill>
                  <a:srgbClr val="FFFF00"/>
                </a:solidFill>
              </a:rPr>
              <a:t>zmniejszoną wytrzymałością kości</a:t>
            </a:r>
            <a:r>
              <a:rPr lang="pl-PL" i="1"/>
              <a:t> i zwiększającą ryzyko </a:t>
            </a:r>
            <a:r>
              <a:rPr lang="pl-PL" b="1" i="1">
                <a:solidFill>
                  <a:srgbClr val="FFFF00"/>
                </a:solidFill>
              </a:rPr>
              <a:t>złamania</a:t>
            </a:r>
            <a:r>
              <a:rPr lang="pl-PL" i="1"/>
              <a:t>” </a:t>
            </a:r>
          </a:p>
        </p:txBody>
      </p:sp>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idx="4294967295"/>
          </p:nvPr>
        </p:nvSpPr>
        <p:spPr>
          <a:xfrm>
            <a:off x="1714500" y="285750"/>
            <a:ext cx="6102350" cy="1143000"/>
          </a:xfrm>
        </p:spPr>
        <p:txBody>
          <a:bodyPr lIns="0" rIns="0" bIns="0" anchor="b">
            <a:normAutofit fontScale="90000"/>
          </a:bodyPr>
          <a:lstStyle/>
          <a:p>
            <a:r>
              <a:rPr lang="pl-PL" sz="2800">
                <a:solidFill>
                  <a:schemeClr val="hlink"/>
                </a:solidFill>
              </a:rPr>
              <a:t>WHO Scienific Group Meeting </a:t>
            </a:r>
            <a:br>
              <a:rPr lang="pl-PL" sz="2800">
                <a:solidFill>
                  <a:schemeClr val="hlink"/>
                </a:solidFill>
              </a:rPr>
            </a:br>
            <a:r>
              <a:rPr lang="pl-PL" sz="2800">
                <a:solidFill>
                  <a:schemeClr val="hlink"/>
                </a:solidFill>
              </a:rPr>
              <a:t>on Fracture Risk Reporting</a:t>
            </a:r>
            <a:r>
              <a:rPr lang="pl-PL" sz="2400">
                <a:solidFill>
                  <a:schemeClr val="hlink"/>
                </a:solidFill>
              </a:rPr>
              <a:t/>
            </a:r>
            <a:br>
              <a:rPr lang="pl-PL" sz="2400">
                <a:solidFill>
                  <a:schemeClr val="hlink"/>
                </a:solidFill>
              </a:rPr>
            </a:br>
            <a:r>
              <a:rPr lang="pl-PL" sz="1700">
                <a:solidFill>
                  <a:schemeClr val="hlink"/>
                </a:solidFill>
              </a:rPr>
              <a:t>Brussels, Belgium, May 5-7, 2004</a:t>
            </a:r>
          </a:p>
        </p:txBody>
      </p:sp>
      <p:pic>
        <p:nvPicPr>
          <p:cNvPr id="26627" name="Picture 5" descr="WHO_logo"/>
          <p:cNvPicPr>
            <a:picLocks noChangeAspect="1" noChangeArrowheads="1"/>
          </p:cNvPicPr>
          <p:nvPr/>
        </p:nvPicPr>
        <p:blipFill>
          <a:blip r:embed="rId3" cstate="print"/>
          <a:srcRect/>
          <a:stretch>
            <a:fillRect/>
          </a:stretch>
        </p:blipFill>
        <p:spPr bwMode="auto">
          <a:xfrm>
            <a:off x="107950" y="274638"/>
            <a:ext cx="1444625" cy="1276350"/>
          </a:xfrm>
          <a:prstGeom prst="rect">
            <a:avLst/>
          </a:prstGeom>
          <a:noFill/>
          <a:ln w="9525">
            <a:noFill/>
            <a:miter lim="800000"/>
            <a:headEnd/>
            <a:tailEnd/>
          </a:ln>
        </p:spPr>
      </p:pic>
      <p:graphicFrame>
        <p:nvGraphicFramePr>
          <p:cNvPr id="26654" name="Group 30"/>
          <p:cNvGraphicFramePr>
            <a:graphicFrameLocks noGrp="1"/>
          </p:cNvGraphicFramePr>
          <p:nvPr>
            <p:ph idx="4294967295"/>
          </p:nvPr>
        </p:nvGraphicFramePr>
        <p:xfrm>
          <a:off x="457200" y="1700213"/>
          <a:ext cx="8229600" cy="4785360"/>
        </p:xfrm>
        <a:graphic>
          <a:graphicData uri="http://schemas.openxmlformats.org/drawingml/2006/table">
            <a:tbl>
              <a:tblPr/>
              <a:tblGrid>
                <a:gridCol w="4114800"/>
                <a:gridCol w="4114800"/>
              </a:tblGrid>
              <a:tr h="369888">
                <a:tc gridSpan="2">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Tx/>
                        <a:buNone/>
                        <a:tabLst/>
                      </a:pPr>
                      <a:r>
                        <a:rPr kumimoji="0" lang="pl-PL" sz="2500" b="1" i="0" u="none" strike="noStrike" cap="none" normalizeH="0" baseline="0" smtClean="0">
                          <a:ln>
                            <a:noFill/>
                          </a:ln>
                          <a:solidFill>
                            <a:schemeClr val="tx1"/>
                          </a:solidFill>
                          <a:effectLst/>
                          <a:latin typeface="Arial" pitchFamily="34" charset="0"/>
                        </a:rPr>
                        <a:t>John Kanis, UK - Chair</a:t>
                      </a:r>
                    </a:p>
                  </a:txBody>
                  <a:tcPr anchor="ctr" horzOverflow="overflow">
                    <a:lnL>
                      <a:noFill/>
                    </a:lnL>
                    <a:lnR>
                      <a:noFill/>
                    </a:lnR>
                    <a:lnT>
                      <a:noFill/>
                    </a:lnT>
                    <a:lnB>
                      <a:noFill/>
                    </a:lnB>
                    <a:lnTlToBr>
                      <a:noFill/>
                    </a:lnTlToBr>
                    <a:lnBlToTr>
                      <a:noFill/>
                    </a:lnBlToTr>
                    <a:noFill/>
                  </a:tcPr>
                </a:tc>
                <a:tc hMerge="1">
                  <a:txBody>
                    <a:bodyPr/>
                    <a:lstStyle/>
                    <a:p>
                      <a:endParaRPr lang="pl-PL"/>
                    </a:p>
                  </a:txBody>
                  <a:tcPr/>
                </a:tc>
              </a:tr>
              <a:tr h="368300">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Phillipe Bonjour, Switzerland</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Olof Johnell, Sweden</a:t>
                      </a:r>
                    </a:p>
                  </a:txBody>
                  <a:tcPr anchor="ctr" horzOverflow="overflow">
                    <a:lnL>
                      <a:noFill/>
                    </a:lnL>
                    <a:lnR>
                      <a:noFill/>
                    </a:lnR>
                    <a:lnT>
                      <a:noFill/>
                    </a:lnT>
                    <a:lnB>
                      <a:noFill/>
                    </a:lnB>
                    <a:lnTlToBr>
                      <a:noFill/>
                    </a:lnTlToBr>
                    <a:lnBlToTr>
                      <a:noFill/>
                    </a:lnBlToTr>
                    <a:noFill/>
                  </a:tcPr>
                </a:tc>
              </a:tr>
              <a:tr h="369888">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Patricia Clarke, Mexico</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Mike Lewiecki, USA</a:t>
                      </a:r>
                    </a:p>
                  </a:txBody>
                  <a:tcPr anchor="ctr" horzOverflow="overflow">
                    <a:lnL>
                      <a:noFill/>
                    </a:lnL>
                    <a:lnR>
                      <a:noFill/>
                    </a:lnR>
                    <a:lnT>
                      <a:noFill/>
                    </a:lnT>
                    <a:lnB>
                      <a:noFill/>
                    </a:lnB>
                    <a:lnTlToBr>
                      <a:noFill/>
                    </a:lnTlToBr>
                    <a:lnBlToTr>
                      <a:noFill/>
                    </a:lnBlToTr>
                    <a:noFill/>
                  </a:tcPr>
                </a:tc>
              </a:tr>
              <a:tr h="369888">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Juliet Compston, UK</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Paul Lips, Netherlands</a:t>
                      </a:r>
                    </a:p>
                  </a:txBody>
                  <a:tcPr anchor="ctr" horzOverflow="overflow">
                    <a:lnL>
                      <a:noFill/>
                    </a:lnL>
                    <a:lnR>
                      <a:noFill/>
                    </a:lnR>
                    <a:lnT>
                      <a:noFill/>
                    </a:lnT>
                    <a:lnB>
                      <a:noFill/>
                    </a:lnB>
                    <a:lnTlToBr>
                      <a:noFill/>
                    </a:lnTlToBr>
                    <a:lnBlToTr>
                      <a:noFill/>
                    </a:lnBlToTr>
                    <a:noFill/>
                  </a:tcPr>
                </a:tc>
              </a:tr>
              <a:tr h="369888">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Cyrus Cooper, UK</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Joe Melton, USA</a:t>
                      </a:r>
                    </a:p>
                  </a:txBody>
                  <a:tcPr anchor="ctr" horzOverflow="overflow">
                    <a:lnL>
                      <a:noFill/>
                    </a:lnL>
                    <a:lnR>
                      <a:noFill/>
                    </a:lnR>
                    <a:lnT>
                      <a:noFill/>
                    </a:lnT>
                    <a:lnB>
                      <a:noFill/>
                    </a:lnB>
                    <a:lnTlToBr>
                      <a:noFill/>
                    </a:lnTlToBr>
                    <a:lnBlToTr>
                      <a:noFill/>
                    </a:lnBlToTr>
                    <a:noFill/>
                  </a:tcPr>
                </a:tc>
              </a:tr>
              <a:tr h="368300">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Bess Dawson-Huges, USA</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Mike McClung, USA</a:t>
                      </a:r>
                    </a:p>
                  </a:txBody>
                  <a:tcPr anchor="ctr" horzOverflow="overflow">
                    <a:lnL>
                      <a:noFill/>
                    </a:lnL>
                    <a:lnR>
                      <a:noFill/>
                    </a:lnR>
                    <a:lnT>
                      <a:noFill/>
                    </a:lnT>
                    <a:lnB>
                      <a:noFill/>
                    </a:lnB>
                    <a:lnTlToBr>
                      <a:noFill/>
                    </a:lnTlToBr>
                    <a:lnBlToTr>
                      <a:noFill/>
                    </a:lnBlToTr>
                    <a:noFill/>
                  </a:tcPr>
                </a:tc>
              </a:tr>
              <a:tr h="369888">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Chris de Laet, Netherlands</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Paul Miller, USA</a:t>
                      </a:r>
                    </a:p>
                  </a:txBody>
                  <a:tcPr anchor="ctr" horzOverflow="overflow">
                    <a:lnL>
                      <a:noFill/>
                    </a:lnL>
                    <a:lnR>
                      <a:noFill/>
                    </a:lnR>
                    <a:lnT>
                      <a:noFill/>
                    </a:lnT>
                    <a:lnB>
                      <a:noFill/>
                    </a:lnB>
                    <a:lnTlToBr>
                      <a:noFill/>
                    </a:lnTlToBr>
                    <a:lnBlToTr>
                      <a:noFill/>
                    </a:lnBlToTr>
                    <a:noFill/>
                  </a:tcPr>
                </a:tc>
              </a:tr>
              <a:tr h="369888">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Pierre Delmas, France</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Anders Oden, Sweden</a:t>
                      </a:r>
                    </a:p>
                  </a:txBody>
                  <a:tcPr anchor="ctr" horzOverflow="overflow">
                    <a:lnL>
                      <a:noFill/>
                    </a:lnL>
                    <a:lnR>
                      <a:noFill/>
                    </a:lnR>
                    <a:lnT>
                      <a:noFill/>
                    </a:lnT>
                    <a:lnB>
                      <a:noFill/>
                    </a:lnB>
                    <a:lnTlToBr>
                      <a:noFill/>
                    </a:lnTlToBr>
                    <a:lnBlToTr>
                      <a:noFill/>
                    </a:lnBlToTr>
                    <a:noFill/>
                  </a:tcPr>
                </a:tc>
              </a:tr>
              <a:tr h="369888">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Claus Gluer, Germany</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Socrates Papapoulos, Netherlands</a:t>
                      </a:r>
                    </a:p>
                  </a:txBody>
                  <a:tcPr anchor="ctr" horzOverflow="overflow">
                    <a:lnL>
                      <a:noFill/>
                    </a:lnL>
                    <a:lnR>
                      <a:noFill/>
                    </a:lnR>
                    <a:lnT>
                      <a:noFill/>
                    </a:lnT>
                    <a:lnB>
                      <a:noFill/>
                    </a:lnB>
                    <a:lnTlToBr>
                      <a:noFill/>
                    </a:lnTlToBr>
                    <a:lnBlToTr>
                      <a:noFill/>
                    </a:lnBlToTr>
                    <a:noFill/>
                  </a:tcPr>
                </a:tc>
              </a:tr>
              <a:tr h="368300">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Helena Johansson, Sweden</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r>
                        <a:rPr kumimoji="0" lang="pl-PL" sz="1900" b="0" i="0" u="none" strike="noStrike" cap="none" normalizeH="0" baseline="0" smtClean="0">
                          <a:ln>
                            <a:noFill/>
                          </a:ln>
                          <a:solidFill>
                            <a:schemeClr val="tx1"/>
                          </a:solidFill>
                          <a:effectLst/>
                          <a:latin typeface="Arial" pitchFamily="34" charset="0"/>
                        </a:rPr>
                        <a:t>Stuart Silverman, USA</a:t>
                      </a:r>
                    </a:p>
                  </a:txBody>
                  <a:tcPr anchor="ctr" horzOverflow="overflow">
                    <a:lnL>
                      <a:noFill/>
                    </a:lnL>
                    <a:lnR>
                      <a:noFill/>
                    </a:lnR>
                    <a:lnT>
                      <a:noFill/>
                    </a:lnT>
                    <a:lnB>
                      <a:noFill/>
                    </a:lnB>
                    <a:lnTlToBr>
                      <a:noFill/>
                    </a:lnTlToBr>
                    <a:lnBlToTr>
                      <a:noFill/>
                    </a:lnBlToTr>
                    <a:noFill/>
                  </a:tcPr>
                </a:tc>
              </a:tr>
              <a:tr h="369888">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endParaRPr kumimoji="0" lang="pl-PL" sz="2100" b="0" i="0" u="none" strike="noStrike" cap="none" normalizeH="0" baseline="0" smtClean="0">
                        <a:ln>
                          <a:noFill/>
                        </a:ln>
                        <a:solidFill>
                          <a:schemeClr val="tx1"/>
                        </a:solidFill>
                        <a:effectLst/>
                        <a:latin typeface="Arial" pitchFamily="34"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Tx/>
                        <a:buNone/>
                        <a:tabLst/>
                      </a:pPr>
                      <a:endParaRPr kumimoji="0" lang="pl-PL" sz="2100" b="0" i="0" u="none" strike="noStrike" cap="none" normalizeH="0" baseline="0" smtClean="0">
                        <a:ln>
                          <a:noFill/>
                        </a:ln>
                        <a:solidFill>
                          <a:schemeClr val="tx1"/>
                        </a:solidFill>
                        <a:effectLst/>
                        <a:latin typeface="Arial" pitchFamily="34" charset="0"/>
                      </a:endParaRPr>
                    </a:p>
                  </a:txBody>
                  <a:tcPr anchor="ctr" horzOverflow="overflow">
                    <a:lnL>
                      <a:noFill/>
                    </a:lnL>
                    <a:lnR>
                      <a:noFill/>
                    </a:lnR>
                    <a:lnT>
                      <a:noFill/>
                    </a:lnT>
                    <a:lnB>
                      <a:noFill/>
                    </a:lnB>
                    <a:lnTlToBr>
                      <a:noFill/>
                    </a:lnTlToBr>
                    <a:lnBlToTr>
                      <a:noFill/>
                    </a:lnBlToTr>
                    <a:noFill/>
                  </a:tcPr>
                </a:tc>
              </a:tr>
              <a:tr h="369888">
                <a:tc gridSpan="2">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Tx/>
                        <a:buNone/>
                        <a:tabLst/>
                      </a:pPr>
                      <a:r>
                        <a:rPr kumimoji="0" lang="pl-PL" sz="2500" b="1" i="0" u="none" strike="noStrike" cap="none" normalizeH="0" baseline="0" smtClean="0">
                          <a:ln>
                            <a:noFill/>
                          </a:ln>
                          <a:solidFill>
                            <a:schemeClr val="tx1"/>
                          </a:solidFill>
                          <a:effectLst/>
                          <a:latin typeface="Arial" pitchFamily="34" charset="0"/>
                        </a:rPr>
                        <a:t>Organization Represented: ASBMR, IOF, ISCD, NOF</a:t>
                      </a:r>
                    </a:p>
                  </a:txBody>
                  <a:tcPr anchor="ctr" horzOverflow="overflow">
                    <a:lnL>
                      <a:noFill/>
                    </a:lnL>
                    <a:lnR>
                      <a:noFill/>
                    </a:lnR>
                    <a:lnT>
                      <a:noFill/>
                    </a:lnT>
                    <a:lnB>
                      <a:noFill/>
                    </a:lnB>
                    <a:lnTlToBr>
                      <a:noFill/>
                    </a:lnTlToBr>
                    <a:lnBlToTr>
                      <a:noFill/>
                    </a:lnBlToTr>
                    <a:noFill/>
                  </a:tcPr>
                </a:tc>
                <a:tc hMerge="1">
                  <a:txBody>
                    <a:bodyPr/>
                    <a:lstStyle/>
                    <a:p>
                      <a:endParaRPr lang="pl-PL"/>
                    </a:p>
                  </a:txBody>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Line 2"/>
          <p:cNvSpPr>
            <a:spLocks noChangeShapeType="1"/>
          </p:cNvSpPr>
          <p:nvPr/>
        </p:nvSpPr>
        <p:spPr bwMode="auto">
          <a:xfrm>
            <a:off x="8027988" y="1989138"/>
            <a:ext cx="0" cy="647700"/>
          </a:xfrm>
          <a:prstGeom prst="line">
            <a:avLst/>
          </a:prstGeom>
          <a:noFill/>
          <a:ln w="28575">
            <a:solidFill>
              <a:schemeClr val="tx1"/>
            </a:solidFill>
            <a:round/>
            <a:headEnd/>
            <a:tailEnd type="triangle" w="med" len="med"/>
          </a:ln>
        </p:spPr>
        <p:txBody>
          <a:bodyPr/>
          <a:lstStyle/>
          <a:p>
            <a:pPr fontAlgn="base">
              <a:spcBef>
                <a:spcPct val="0"/>
              </a:spcBef>
              <a:spcAft>
                <a:spcPct val="0"/>
              </a:spcAft>
            </a:pPr>
            <a:endParaRPr lang="pl-PL" b="1">
              <a:solidFill>
                <a:srgbClr val="FFFFFF"/>
              </a:solidFill>
              <a:latin typeface="Arial" pitchFamily="34" charset="0"/>
            </a:endParaRPr>
          </a:p>
        </p:txBody>
      </p:sp>
      <p:sp>
        <p:nvSpPr>
          <p:cNvPr id="26627" name="Text Box 3"/>
          <p:cNvSpPr txBox="1">
            <a:spLocks noChangeArrowheads="1"/>
          </p:cNvSpPr>
          <p:nvPr/>
        </p:nvSpPr>
        <p:spPr bwMode="auto">
          <a:xfrm>
            <a:off x="7235825" y="1557338"/>
            <a:ext cx="1582738" cy="422275"/>
          </a:xfrm>
          <a:prstGeom prst="rect">
            <a:avLst/>
          </a:prstGeom>
          <a:solidFill>
            <a:schemeClr val="hlink">
              <a:alpha val="59999"/>
            </a:schemeClr>
          </a:solidFill>
          <a:ln w="25400">
            <a:solidFill>
              <a:schemeClr val="hlink"/>
            </a:solidFill>
            <a:miter lim="800000"/>
            <a:headEnd/>
            <a:tailEnd/>
          </a:ln>
        </p:spPr>
        <p:txBody>
          <a:bodyPr>
            <a:spAutoFit/>
          </a:bodyPr>
          <a:lstStyle/>
          <a:p>
            <a:pPr algn="ctr" fontAlgn="base">
              <a:spcBef>
                <a:spcPct val="0"/>
              </a:spcBef>
              <a:spcAft>
                <a:spcPct val="0"/>
              </a:spcAft>
            </a:pPr>
            <a:r>
              <a:rPr lang="pl-PL" sz="2000" b="1">
                <a:solidFill>
                  <a:srgbClr val="FFFFFF"/>
                </a:solidFill>
                <a:latin typeface="Arial Narrow" pitchFamily="34" charset="0"/>
              </a:rPr>
              <a:t>wysokie</a:t>
            </a:r>
          </a:p>
        </p:txBody>
      </p:sp>
      <p:sp>
        <p:nvSpPr>
          <p:cNvPr id="26628" name="Text Box 4"/>
          <p:cNvSpPr txBox="1">
            <a:spLocks noChangeArrowheads="1"/>
          </p:cNvSpPr>
          <p:nvPr/>
        </p:nvSpPr>
        <p:spPr bwMode="auto">
          <a:xfrm>
            <a:off x="827088" y="409575"/>
            <a:ext cx="7343775" cy="787400"/>
          </a:xfrm>
          <a:prstGeom prst="rect">
            <a:avLst/>
          </a:prstGeom>
          <a:solidFill>
            <a:schemeClr val="hlink">
              <a:alpha val="59999"/>
            </a:schemeClr>
          </a:solidFill>
          <a:ln w="25400">
            <a:solidFill>
              <a:schemeClr val="hlink"/>
            </a:solidFill>
            <a:miter lim="800000"/>
            <a:headEnd/>
            <a:tailEnd/>
          </a:ln>
        </p:spPr>
        <p:txBody>
          <a:bodyPr>
            <a:spAutoFit/>
          </a:bodyPr>
          <a:lstStyle/>
          <a:p>
            <a:pPr algn="ctr" fontAlgn="base">
              <a:spcBef>
                <a:spcPct val="0"/>
              </a:spcBef>
              <a:spcAft>
                <a:spcPct val="0"/>
              </a:spcAft>
            </a:pPr>
            <a:r>
              <a:rPr lang="pl-PL" sz="2400" b="1">
                <a:solidFill>
                  <a:srgbClr val="FFFFFF"/>
                </a:solidFill>
                <a:latin typeface="Arial" pitchFamily="34" charset="0"/>
              </a:rPr>
              <a:t>Ocena prawdopodobieństwa złamania</a:t>
            </a:r>
            <a:r>
              <a:rPr lang="pl-PL" sz="2400">
                <a:solidFill>
                  <a:srgbClr val="FFFFFF"/>
                </a:solidFill>
                <a:latin typeface="Arial" pitchFamily="34" charset="0"/>
              </a:rPr>
              <a:t/>
            </a:r>
            <a:br>
              <a:rPr lang="pl-PL" sz="2400">
                <a:solidFill>
                  <a:srgbClr val="FFFFFF"/>
                </a:solidFill>
                <a:latin typeface="Arial" pitchFamily="34" charset="0"/>
              </a:rPr>
            </a:br>
            <a:r>
              <a:rPr lang="pl-PL" sz="2000">
                <a:solidFill>
                  <a:srgbClr val="FFFFFF"/>
                </a:solidFill>
                <a:latin typeface="Arial" pitchFamily="34" charset="0"/>
              </a:rPr>
              <a:t>Wywiad: Czynniki ryzyka złamania </a:t>
            </a:r>
            <a:r>
              <a:rPr lang="pl-PL" sz="2000">
                <a:solidFill>
                  <a:srgbClr val="FFFFFF"/>
                </a:solidFill>
                <a:latin typeface="Arial" pitchFamily="34" charset="0"/>
                <a:cs typeface="Arial" pitchFamily="34" charset="0"/>
              </a:rPr>
              <a:t>→</a:t>
            </a:r>
            <a:r>
              <a:rPr lang="pl-PL" sz="2000">
                <a:solidFill>
                  <a:srgbClr val="FFFFFF"/>
                </a:solidFill>
                <a:latin typeface="Arial" pitchFamily="34" charset="0"/>
              </a:rPr>
              <a:t>RB</a:t>
            </a:r>
            <a:r>
              <a:rPr lang="en-US" sz="2000">
                <a:solidFill>
                  <a:srgbClr val="FFFFFF"/>
                </a:solidFill>
                <a:latin typeface="Arial" pitchFamily="34" charset="0"/>
              </a:rPr>
              <a:t>-</a:t>
            </a:r>
            <a:r>
              <a:rPr lang="pl-PL" sz="2000">
                <a:solidFill>
                  <a:srgbClr val="FFFFFF"/>
                </a:solidFill>
                <a:latin typeface="Arial" pitchFamily="34" charset="0"/>
              </a:rPr>
              <a:t>10</a:t>
            </a:r>
            <a:endParaRPr lang="pl-PL" sz="2400">
              <a:solidFill>
                <a:srgbClr val="FFFFFF"/>
              </a:solidFill>
              <a:latin typeface="Arial" pitchFamily="34" charset="0"/>
            </a:endParaRPr>
          </a:p>
        </p:txBody>
      </p:sp>
      <p:sp>
        <p:nvSpPr>
          <p:cNvPr id="26629" name="Text Box 5"/>
          <p:cNvSpPr txBox="1">
            <a:spLocks noChangeArrowheads="1"/>
          </p:cNvSpPr>
          <p:nvPr/>
        </p:nvSpPr>
        <p:spPr bwMode="auto">
          <a:xfrm>
            <a:off x="3059113" y="1557338"/>
            <a:ext cx="2951162" cy="422275"/>
          </a:xfrm>
          <a:prstGeom prst="rect">
            <a:avLst/>
          </a:prstGeom>
          <a:solidFill>
            <a:schemeClr val="accent1">
              <a:alpha val="63136"/>
            </a:schemeClr>
          </a:solidFill>
          <a:ln w="25400">
            <a:solidFill>
              <a:schemeClr val="accent1"/>
            </a:solidFill>
            <a:miter lim="800000"/>
            <a:headEnd/>
            <a:tailEnd/>
          </a:ln>
        </p:spPr>
        <p:txBody>
          <a:bodyPr>
            <a:spAutoFit/>
          </a:bodyPr>
          <a:lstStyle/>
          <a:p>
            <a:pPr algn="ctr" fontAlgn="base">
              <a:spcBef>
                <a:spcPct val="0"/>
              </a:spcBef>
              <a:spcAft>
                <a:spcPct val="0"/>
              </a:spcAft>
            </a:pPr>
            <a:r>
              <a:rPr lang="pl-PL" sz="2000" b="1">
                <a:solidFill>
                  <a:srgbClr val="FFFFFF"/>
                </a:solidFill>
                <a:latin typeface="Arial Narrow" pitchFamily="34" charset="0"/>
              </a:rPr>
              <a:t>średnie</a:t>
            </a:r>
          </a:p>
        </p:txBody>
      </p:sp>
      <p:sp>
        <p:nvSpPr>
          <p:cNvPr id="26630" name="Text Box 6"/>
          <p:cNvSpPr txBox="1">
            <a:spLocks noChangeArrowheads="1"/>
          </p:cNvSpPr>
          <p:nvPr/>
        </p:nvSpPr>
        <p:spPr bwMode="auto">
          <a:xfrm>
            <a:off x="250825" y="1557338"/>
            <a:ext cx="1655763" cy="422275"/>
          </a:xfrm>
          <a:prstGeom prst="rect">
            <a:avLst/>
          </a:prstGeom>
          <a:solidFill>
            <a:schemeClr val="accent1">
              <a:alpha val="63136"/>
            </a:schemeClr>
          </a:solidFill>
          <a:ln w="25400">
            <a:solidFill>
              <a:schemeClr val="accent1"/>
            </a:solidFill>
            <a:miter lim="800000"/>
            <a:headEnd/>
            <a:tailEnd/>
          </a:ln>
        </p:spPr>
        <p:txBody>
          <a:bodyPr>
            <a:spAutoFit/>
          </a:bodyPr>
          <a:lstStyle/>
          <a:p>
            <a:pPr algn="ctr" fontAlgn="base">
              <a:spcBef>
                <a:spcPct val="0"/>
              </a:spcBef>
              <a:spcAft>
                <a:spcPct val="0"/>
              </a:spcAft>
            </a:pPr>
            <a:r>
              <a:rPr lang="pl-PL" sz="2000" b="1">
                <a:solidFill>
                  <a:srgbClr val="FFFFFF"/>
                </a:solidFill>
                <a:latin typeface="Arial Narrow" pitchFamily="34" charset="0"/>
              </a:rPr>
              <a:t>niskie</a:t>
            </a:r>
          </a:p>
        </p:txBody>
      </p:sp>
      <p:sp>
        <p:nvSpPr>
          <p:cNvPr id="26631" name="Text Box 7"/>
          <p:cNvSpPr txBox="1">
            <a:spLocks noChangeArrowheads="1"/>
          </p:cNvSpPr>
          <p:nvPr/>
        </p:nvSpPr>
        <p:spPr bwMode="auto">
          <a:xfrm>
            <a:off x="2411413" y="4868863"/>
            <a:ext cx="1727200" cy="422275"/>
          </a:xfrm>
          <a:prstGeom prst="rect">
            <a:avLst/>
          </a:prstGeom>
          <a:solidFill>
            <a:schemeClr val="accent1">
              <a:alpha val="63136"/>
            </a:schemeClr>
          </a:solidFill>
          <a:ln w="25400">
            <a:solidFill>
              <a:schemeClr val="accent1"/>
            </a:solidFill>
            <a:miter lim="800000"/>
            <a:headEnd/>
            <a:tailEnd/>
          </a:ln>
        </p:spPr>
        <p:txBody>
          <a:bodyPr>
            <a:spAutoFit/>
          </a:bodyPr>
          <a:lstStyle/>
          <a:p>
            <a:pPr algn="ctr" fontAlgn="base">
              <a:spcBef>
                <a:spcPct val="0"/>
              </a:spcBef>
              <a:spcAft>
                <a:spcPct val="0"/>
              </a:spcAft>
            </a:pPr>
            <a:r>
              <a:rPr lang="pl-PL" sz="2000" b="1">
                <a:solidFill>
                  <a:srgbClr val="FFFFFF"/>
                </a:solidFill>
                <a:latin typeface="Arial Narrow" pitchFamily="34" charset="0"/>
              </a:rPr>
              <a:t>niskie</a:t>
            </a:r>
            <a:endParaRPr lang="pl-PL">
              <a:solidFill>
                <a:srgbClr val="FFFFFF"/>
              </a:solidFill>
              <a:latin typeface="Arial Narrow" pitchFamily="34" charset="0"/>
            </a:endParaRPr>
          </a:p>
        </p:txBody>
      </p:sp>
      <p:sp>
        <p:nvSpPr>
          <p:cNvPr id="26632" name="Text Box 8"/>
          <p:cNvSpPr txBox="1">
            <a:spLocks noChangeArrowheads="1"/>
          </p:cNvSpPr>
          <p:nvPr/>
        </p:nvSpPr>
        <p:spPr bwMode="auto">
          <a:xfrm>
            <a:off x="5219700" y="6165850"/>
            <a:ext cx="1727200" cy="422275"/>
          </a:xfrm>
          <a:prstGeom prst="rect">
            <a:avLst/>
          </a:prstGeom>
          <a:solidFill>
            <a:schemeClr val="hlink">
              <a:alpha val="63136"/>
            </a:schemeClr>
          </a:solidFill>
          <a:ln w="25400">
            <a:solidFill>
              <a:schemeClr val="hlink"/>
            </a:solidFill>
            <a:miter lim="800000"/>
            <a:headEnd/>
            <a:tailEnd/>
          </a:ln>
        </p:spPr>
        <p:txBody>
          <a:bodyPr>
            <a:spAutoFit/>
          </a:bodyPr>
          <a:lstStyle/>
          <a:p>
            <a:pPr algn="ctr" fontAlgn="base">
              <a:spcBef>
                <a:spcPct val="0"/>
              </a:spcBef>
              <a:spcAft>
                <a:spcPct val="0"/>
              </a:spcAft>
            </a:pPr>
            <a:r>
              <a:rPr lang="pl-PL" sz="2000" b="1">
                <a:solidFill>
                  <a:srgbClr val="FFFFFF"/>
                </a:solidFill>
                <a:latin typeface="Arial Narrow" pitchFamily="34" charset="0"/>
              </a:rPr>
              <a:t>leczyć</a:t>
            </a:r>
          </a:p>
        </p:txBody>
      </p:sp>
      <p:sp>
        <p:nvSpPr>
          <p:cNvPr id="26633" name="Line 9"/>
          <p:cNvSpPr>
            <a:spLocks noChangeShapeType="1"/>
          </p:cNvSpPr>
          <p:nvPr/>
        </p:nvSpPr>
        <p:spPr bwMode="auto">
          <a:xfrm>
            <a:off x="4500563" y="1196975"/>
            <a:ext cx="0" cy="360363"/>
          </a:xfrm>
          <a:prstGeom prst="line">
            <a:avLst/>
          </a:prstGeom>
          <a:noFill/>
          <a:ln w="28575">
            <a:solidFill>
              <a:schemeClr val="tx1"/>
            </a:solidFill>
            <a:round/>
            <a:headEnd/>
            <a:tailEnd type="triangle" w="med" len="med"/>
          </a:ln>
        </p:spPr>
        <p:txBody>
          <a:bodyPr/>
          <a:lstStyle/>
          <a:p>
            <a:pPr fontAlgn="base">
              <a:spcBef>
                <a:spcPct val="0"/>
              </a:spcBef>
              <a:spcAft>
                <a:spcPct val="0"/>
              </a:spcAft>
            </a:pPr>
            <a:endParaRPr lang="pl-PL" b="1">
              <a:solidFill>
                <a:srgbClr val="FFFFFF"/>
              </a:solidFill>
              <a:latin typeface="Arial" pitchFamily="34" charset="0"/>
            </a:endParaRPr>
          </a:p>
        </p:txBody>
      </p:sp>
      <p:sp>
        <p:nvSpPr>
          <p:cNvPr id="26634" name="Line 10"/>
          <p:cNvSpPr>
            <a:spLocks noChangeShapeType="1"/>
          </p:cNvSpPr>
          <p:nvPr/>
        </p:nvSpPr>
        <p:spPr bwMode="auto">
          <a:xfrm flipH="1">
            <a:off x="1116013" y="1196975"/>
            <a:ext cx="574675" cy="360363"/>
          </a:xfrm>
          <a:prstGeom prst="line">
            <a:avLst/>
          </a:prstGeom>
          <a:noFill/>
          <a:ln w="28575">
            <a:solidFill>
              <a:schemeClr val="tx1"/>
            </a:solidFill>
            <a:round/>
            <a:headEnd/>
            <a:tailEnd type="triangle" w="med" len="med"/>
          </a:ln>
        </p:spPr>
        <p:txBody>
          <a:bodyPr/>
          <a:lstStyle/>
          <a:p>
            <a:pPr fontAlgn="base">
              <a:spcBef>
                <a:spcPct val="0"/>
              </a:spcBef>
              <a:spcAft>
                <a:spcPct val="0"/>
              </a:spcAft>
            </a:pPr>
            <a:endParaRPr lang="pl-PL" b="1">
              <a:solidFill>
                <a:srgbClr val="FFFFFF"/>
              </a:solidFill>
              <a:latin typeface="Arial" pitchFamily="34" charset="0"/>
            </a:endParaRPr>
          </a:p>
        </p:txBody>
      </p:sp>
      <p:sp>
        <p:nvSpPr>
          <p:cNvPr id="26635" name="Line 11"/>
          <p:cNvSpPr>
            <a:spLocks noChangeShapeType="1"/>
          </p:cNvSpPr>
          <p:nvPr/>
        </p:nvSpPr>
        <p:spPr bwMode="auto">
          <a:xfrm>
            <a:off x="7451725" y="1196975"/>
            <a:ext cx="576263" cy="360363"/>
          </a:xfrm>
          <a:prstGeom prst="line">
            <a:avLst/>
          </a:prstGeom>
          <a:noFill/>
          <a:ln w="28575">
            <a:solidFill>
              <a:schemeClr val="tx1"/>
            </a:solidFill>
            <a:round/>
            <a:headEnd/>
            <a:tailEnd type="triangle" w="med" len="med"/>
          </a:ln>
        </p:spPr>
        <p:txBody>
          <a:bodyPr/>
          <a:lstStyle/>
          <a:p>
            <a:pPr fontAlgn="base">
              <a:spcBef>
                <a:spcPct val="0"/>
              </a:spcBef>
              <a:spcAft>
                <a:spcPct val="0"/>
              </a:spcAft>
            </a:pPr>
            <a:endParaRPr lang="pl-PL" b="1">
              <a:solidFill>
                <a:srgbClr val="FFFFFF"/>
              </a:solidFill>
              <a:latin typeface="Arial" pitchFamily="34" charset="0"/>
            </a:endParaRPr>
          </a:p>
        </p:txBody>
      </p:sp>
      <p:sp>
        <p:nvSpPr>
          <p:cNvPr id="26636" name="Line 12"/>
          <p:cNvSpPr>
            <a:spLocks noChangeShapeType="1"/>
          </p:cNvSpPr>
          <p:nvPr/>
        </p:nvSpPr>
        <p:spPr bwMode="auto">
          <a:xfrm>
            <a:off x="4498975" y="1989138"/>
            <a:ext cx="1588" cy="863600"/>
          </a:xfrm>
          <a:prstGeom prst="line">
            <a:avLst/>
          </a:prstGeom>
          <a:noFill/>
          <a:ln w="28575">
            <a:solidFill>
              <a:schemeClr val="tx1"/>
            </a:solidFill>
            <a:round/>
            <a:headEnd/>
            <a:tailEnd type="triangle" w="med" len="med"/>
          </a:ln>
        </p:spPr>
        <p:txBody>
          <a:bodyPr/>
          <a:lstStyle/>
          <a:p>
            <a:pPr fontAlgn="base">
              <a:spcBef>
                <a:spcPct val="0"/>
              </a:spcBef>
              <a:spcAft>
                <a:spcPct val="0"/>
              </a:spcAft>
            </a:pPr>
            <a:endParaRPr lang="pl-PL" b="1">
              <a:solidFill>
                <a:srgbClr val="FFFFFF"/>
              </a:solidFill>
              <a:latin typeface="Arial" pitchFamily="34" charset="0"/>
            </a:endParaRPr>
          </a:p>
        </p:txBody>
      </p:sp>
      <p:sp>
        <p:nvSpPr>
          <p:cNvPr id="26637" name="Text Box 13"/>
          <p:cNvSpPr txBox="1">
            <a:spLocks noChangeArrowheads="1"/>
          </p:cNvSpPr>
          <p:nvPr/>
        </p:nvSpPr>
        <p:spPr bwMode="auto">
          <a:xfrm>
            <a:off x="7235825" y="2636838"/>
            <a:ext cx="1584325" cy="422275"/>
          </a:xfrm>
          <a:prstGeom prst="rect">
            <a:avLst/>
          </a:prstGeom>
          <a:solidFill>
            <a:schemeClr val="hlink">
              <a:alpha val="59999"/>
            </a:schemeClr>
          </a:solidFill>
          <a:ln w="25400">
            <a:solidFill>
              <a:schemeClr val="hlink"/>
            </a:solidFill>
            <a:miter lim="800000"/>
            <a:headEnd/>
            <a:tailEnd/>
          </a:ln>
        </p:spPr>
        <p:txBody>
          <a:bodyPr>
            <a:spAutoFit/>
          </a:bodyPr>
          <a:lstStyle/>
          <a:p>
            <a:pPr algn="ctr" fontAlgn="base">
              <a:spcBef>
                <a:spcPct val="0"/>
              </a:spcBef>
              <a:spcAft>
                <a:spcPct val="0"/>
              </a:spcAft>
            </a:pPr>
            <a:r>
              <a:rPr lang="pl-PL" sz="2000" b="1">
                <a:solidFill>
                  <a:srgbClr val="FFFFFF"/>
                </a:solidFill>
                <a:latin typeface="Arial Narrow" pitchFamily="34" charset="0"/>
              </a:rPr>
              <a:t>leczyć</a:t>
            </a:r>
          </a:p>
        </p:txBody>
      </p:sp>
      <p:sp>
        <p:nvSpPr>
          <p:cNvPr id="26638" name="Oval 14"/>
          <p:cNvSpPr>
            <a:spLocks noChangeArrowheads="1"/>
          </p:cNvSpPr>
          <p:nvPr/>
        </p:nvSpPr>
        <p:spPr bwMode="auto">
          <a:xfrm>
            <a:off x="2555875" y="2852738"/>
            <a:ext cx="3816350" cy="1511300"/>
          </a:xfrm>
          <a:prstGeom prst="ellipse">
            <a:avLst/>
          </a:prstGeom>
          <a:solidFill>
            <a:schemeClr val="accent1">
              <a:alpha val="63136"/>
            </a:schemeClr>
          </a:solidFill>
          <a:ln w="9525">
            <a:solidFill>
              <a:schemeClr val="tx1"/>
            </a:solidFill>
            <a:round/>
            <a:headEnd/>
            <a:tailEnd/>
          </a:ln>
        </p:spPr>
        <p:txBody>
          <a:bodyPr wrap="none" anchor="ctr"/>
          <a:lstStyle/>
          <a:p>
            <a:pPr algn="ctr" fontAlgn="base">
              <a:spcBef>
                <a:spcPct val="0"/>
              </a:spcBef>
              <a:spcAft>
                <a:spcPct val="0"/>
              </a:spcAft>
            </a:pPr>
            <a:r>
              <a:rPr lang="pl-PL" sz="2400" b="1">
                <a:solidFill>
                  <a:srgbClr val="FFFFFF"/>
                </a:solidFill>
                <a:latin typeface="Arial Narrow" pitchFamily="34" charset="0"/>
              </a:rPr>
              <a:t>BMD</a:t>
            </a:r>
            <a:r>
              <a:rPr lang="pl-PL" b="1">
                <a:solidFill>
                  <a:srgbClr val="FFFFFF"/>
                </a:solidFill>
                <a:latin typeface="Arial Narrow" pitchFamily="34" charset="0"/>
              </a:rPr>
              <a:t> </a:t>
            </a:r>
          </a:p>
          <a:p>
            <a:pPr algn="ctr" fontAlgn="base">
              <a:spcBef>
                <a:spcPct val="0"/>
              </a:spcBef>
              <a:spcAft>
                <a:spcPct val="0"/>
              </a:spcAft>
            </a:pPr>
            <a:r>
              <a:rPr lang="pl-PL" sz="2000" b="1">
                <a:solidFill>
                  <a:srgbClr val="FFFFFF"/>
                </a:solidFill>
                <a:latin typeface="Arial Narrow" pitchFamily="34" charset="0"/>
              </a:rPr>
              <a:t>+ ponowna ocena RB</a:t>
            </a:r>
            <a:r>
              <a:rPr lang="en-US" sz="2000" b="1">
                <a:solidFill>
                  <a:srgbClr val="FFFFFF"/>
                </a:solidFill>
                <a:latin typeface="Arial Narrow" pitchFamily="34" charset="0"/>
              </a:rPr>
              <a:t>-</a:t>
            </a:r>
            <a:r>
              <a:rPr lang="pl-PL" sz="2000" b="1">
                <a:solidFill>
                  <a:srgbClr val="FFFFFF"/>
                </a:solidFill>
                <a:latin typeface="Arial Narrow" pitchFamily="34" charset="0"/>
              </a:rPr>
              <a:t>10</a:t>
            </a:r>
            <a:r>
              <a:rPr lang="pl-PL" b="1">
                <a:solidFill>
                  <a:srgbClr val="FFFFFF"/>
                </a:solidFill>
                <a:latin typeface="Constantia" pitchFamily="18" charset="0"/>
              </a:rPr>
              <a:t> </a:t>
            </a:r>
          </a:p>
        </p:txBody>
      </p:sp>
      <p:sp>
        <p:nvSpPr>
          <p:cNvPr id="26639" name="Text Box 15"/>
          <p:cNvSpPr txBox="1">
            <a:spLocks noChangeArrowheads="1"/>
          </p:cNvSpPr>
          <p:nvPr/>
        </p:nvSpPr>
        <p:spPr bwMode="auto">
          <a:xfrm>
            <a:off x="5219700" y="4868863"/>
            <a:ext cx="1727200" cy="422275"/>
          </a:xfrm>
          <a:prstGeom prst="rect">
            <a:avLst/>
          </a:prstGeom>
          <a:solidFill>
            <a:schemeClr val="hlink">
              <a:alpha val="63136"/>
            </a:schemeClr>
          </a:solidFill>
          <a:ln w="25400">
            <a:solidFill>
              <a:schemeClr val="hlink"/>
            </a:solidFill>
            <a:miter lim="800000"/>
            <a:headEnd/>
            <a:tailEnd/>
          </a:ln>
        </p:spPr>
        <p:txBody>
          <a:bodyPr>
            <a:spAutoFit/>
          </a:bodyPr>
          <a:lstStyle/>
          <a:p>
            <a:pPr algn="ctr" fontAlgn="base">
              <a:spcBef>
                <a:spcPct val="0"/>
              </a:spcBef>
              <a:spcAft>
                <a:spcPct val="0"/>
              </a:spcAft>
            </a:pPr>
            <a:r>
              <a:rPr lang="pl-PL" sz="2000" b="1">
                <a:solidFill>
                  <a:srgbClr val="FFFFFF"/>
                </a:solidFill>
                <a:latin typeface="Arial Narrow" pitchFamily="34" charset="0"/>
              </a:rPr>
              <a:t>wysokie</a:t>
            </a:r>
          </a:p>
        </p:txBody>
      </p:sp>
      <p:sp>
        <p:nvSpPr>
          <p:cNvPr id="26640" name="Line 16"/>
          <p:cNvSpPr>
            <a:spLocks noChangeShapeType="1"/>
          </p:cNvSpPr>
          <p:nvPr/>
        </p:nvSpPr>
        <p:spPr bwMode="auto">
          <a:xfrm flipH="1">
            <a:off x="3203575" y="4292600"/>
            <a:ext cx="360363" cy="576263"/>
          </a:xfrm>
          <a:prstGeom prst="line">
            <a:avLst/>
          </a:prstGeom>
          <a:noFill/>
          <a:ln w="28575">
            <a:solidFill>
              <a:schemeClr val="tx1"/>
            </a:solidFill>
            <a:round/>
            <a:headEnd/>
            <a:tailEnd type="triangle" w="med" len="med"/>
          </a:ln>
        </p:spPr>
        <p:txBody>
          <a:bodyPr/>
          <a:lstStyle/>
          <a:p>
            <a:pPr fontAlgn="base">
              <a:spcBef>
                <a:spcPct val="0"/>
              </a:spcBef>
              <a:spcAft>
                <a:spcPct val="0"/>
              </a:spcAft>
            </a:pPr>
            <a:endParaRPr lang="pl-PL" b="1">
              <a:solidFill>
                <a:srgbClr val="FFFFFF"/>
              </a:solidFill>
              <a:latin typeface="Arial" pitchFamily="34" charset="0"/>
            </a:endParaRPr>
          </a:p>
        </p:txBody>
      </p:sp>
      <p:sp>
        <p:nvSpPr>
          <p:cNvPr id="26641" name="Line 17"/>
          <p:cNvSpPr>
            <a:spLocks noChangeShapeType="1"/>
          </p:cNvSpPr>
          <p:nvPr/>
        </p:nvSpPr>
        <p:spPr bwMode="auto">
          <a:xfrm>
            <a:off x="5580063" y="4221163"/>
            <a:ext cx="504825" cy="647700"/>
          </a:xfrm>
          <a:prstGeom prst="line">
            <a:avLst/>
          </a:prstGeom>
          <a:noFill/>
          <a:ln w="28575">
            <a:solidFill>
              <a:schemeClr val="tx1"/>
            </a:solidFill>
            <a:round/>
            <a:headEnd/>
            <a:tailEnd type="triangle" w="med" len="med"/>
          </a:ln>
        </p:spPr>
        <p:txBody>
          <a:bodyPr/>
          <a:lstStyle/>
          <a:p>
            <a:pPr fontAlgn="base">
              <a:spcBef>
                <a:spcPct val="0"/>
              </a:spcBef>
              <a:spcAft>
                <a:spcPct val="0"/>
              </a:spcAft>
            </a:pPr>
            <a:endParaRPr lang="pl-PL" b="1">
              <a:solidFill>
                <a:srgbClr val="FFFFFF"/>
              </a:solidFill>
              <a:latin typeface="Arial" pitchFamily="34" charset="0"/>
            </a:endParaRPr>
          </a:p>
        </p:txBody>
      </p:sp>
      <p:sp>
        <p:nvSpPr>
          <p:cNvPr id="26642" name="Line 18"/>
          <p:cNvSpPr>
            <a:spLocks noChangeShapeType="1"/>
          </p:cNvSpPr>
          <p:nvPr/>
        </p:nvSpPr>
        <p:spPr bwMode="auto">
          <a:xfrm>
            <a:off x="6084888" y="5300663"/>
            <a:ext cx="0" cy="865187"/>
          </a:xfrm>
          <a:prstGeom prst="line">
            <a:avLst/>
          </a:prstGeom>
          <a:noFill/>
          <a:ln w="28575">
            <a:solidFill>
              <a:schemeClr val="tx1"/>
            </a:solidFill>
            <a:round/>
            <a:headEnd/>
            <a:tailEnd type="triangle" w="med" len="med"/>
          </a:ln>
        </p:spPr>
        <p:txBody>
          <a:bodyPr/>
          <a:lstStyle/>
          <a:p>
            <a:pPr fontAlgn="base">
              <a:spcBef>
                <a:spcPct val="0"/>
              </a:spcBef>
              <a:spcAft>
                <a:spcPct val="0"/>
              </a:spcAft>
            </a:pPr>
            <a:endParaRPr lang="pl-PL" b="1">
              <a:solidFill>
                <a:srgbClr val="FFFFFF"/>
              </a:solidFill>
              <a:latin typeface="Arial" pitchFamily="34" charset="0"/>
            </a:endParaRPr>
          </a:p>
        </p:txBody>
      </p:sp>
      <p:sp>
        <p:nvSpPr>
          <p:cNvPr id="26643" name="Text Box 19"/>
          <p:cNvSpPr txBox="1">
            <a:spLocks noChangeArrowheads="1"/>
          </p:cNvSpPr>
          <p:nvPr/>
        </p:nvSpPr>
        <p:spPr bwMode="auto">
          <a:xfrm>
            <a:off x="179388" y="6092825"/>
            <a:ext cx="2447925" cy="366713"/>
          </a:xfrm>
          <a:prstGeom prst="rect">
            <a:avLst/>
          </a:prstGeom>
          <a:noFill/>
          <a:ln w="9525">
            <a:noFill/>
            <a:miter lim="800000"/>
            <a:headEnd/>
            <a:tailEnd/>
          </a:ln>
          <a:effectLst/>
        </p:spPr>
        <p:txBody>
          <a:bodyPr>
            <a:spAutoFit/>
          </a:bodyPr>
          <a:lstStyle/>
          <a:p>
            <a:pPr fontAlgn="base">
              <a:spcBef>
                <a:spcPct val="50000"/>
              </a:spcBef>
              <a:spcAft>
                <a:spcPct val="0"/>
              </a:spcAft>
            </a:pPr>
            <a:r>
              <a:rPr lang="en-US" b="1">
                <a:solidFill>
                  <a:srgbClr val="FFFFFF"/>
                </a:solidFill>
                <a:latin typeface="Arial" pitchFamily="34" charset="0"/>
              </a:rPr>
              <a:t>WHO 2008</a:t>
            </a:r>
            <a:endParaRPr lang="pl-PL" b="1">
              <a:solidFill>
                <a:srgbClr val="FFFFFF"/>
              </a:solidFill>
              <a:latin typeface="Arial" pitchFamily="34" charset="0"/>
            </a:endParaRPr>
          </a:p>
        </p:txBody>
      </p:sp>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idx="4294967295"/>
          </p:nvPr>
        </p:nvSpPr>
        <p:spPr>
          <a:xfrm>
            <a:off x="0" y="274638"/>
            <a:ext cx="9144000" cy="417512"/>
          </a:xfrm>
        </p:spPr>
        <p:txBody>
          <a:bodyPr lIns="0" rIns="0" bIns="0" anchor="b"/>
          <a:lstStyle/>
          <a:p>
            <a:r>
              <a:rPr lang="pl-PL" sz="2800"/>
              <a:t>Populacyjne ryzyko złamania obliczone jest w oparciu o:</a:t>
            </a:r>
          </a:p>
        </p:txBody>
      </p:sp>
      <p:sp>
        <p:nvSpPr>
          <p:cNvPr id="27651" name="Rectangle 3"/>
          <p:cNvSpPr>
            <a:spLocks noGrp="1" noChangeArrowheads="1"/>
          </p:cNvSpPr>
          <p:nvPr>
            <p:ph type="body" idx="4294967295"/>
          </p:nvPr>
        </p:nvSpPr>
        <p:spPr>
          <a:xfrm>
            <a:off x="468313" y="1165225"/>
            <a:ext cx="2746375" cy="4525963"/>
          </a:xfrm>
        </p:spPr>
        <p:txBody>
          <a:bodyPr/>
          <a:lstStyle/>
          <a:p>
            <a:pPr marL="273050" indent="-273050">
              <a:lnSpc>
                <a:spcPct val="80000"/>
              </a:lnSpc>
            </a:pPr>
            <a:r>
              <a:rPr lang="pl-PL" sz="3000"/>
              <a:t>EVOS/EPOS</a:t>
            </a:r>
          </a:p>
          <a:p>
            <a:pPr marL="273050" indent="-273050">
              <a:lnSpc>
                <a:spcPct val="80000"/>
              </a:lnSpc>
            </a:pPr>
            <a:r>
              <a:rPr lang="pl-PL" sz="3000"/>
              <a:t>Rochester</a:t>
            </a:r>
          </a:p>
          <a:p>
            <a:pPr marL="273050" indent="-273050">
              <a:lnSpc>
                <a:spcPct val="80000"/>
              </a:lnSpc>
            </a:pPr>
            <a:r>
              <a:rPr lang="pl-PL" sz="3000"/>
              <a:t>Kuopio</a:t>
            </a:r>
          </a:p>
          <a:p>
            <a:pPr marL="273050" indent="-273050">
              <a:lnSpc>
                <a:spcPct val="80000"/>
              </a:lnSpc>
            </a:pPr>
            <a:r>
              <a:rPr lang="pl-PL" sz="3000"/>
              <a:t>EPIDOS</a:t>
            </a:r>
          </a:p>
          <a:p>
            <a:pPr marL="273050" indent="-273050">
              <a:lnSpc>
                <a:spcPct val="80000"/>
              </a:lnSpc>
            </a:pPr>
            <a:r>
              <a:rPr lang="pl-PL" sz="3000"/>
              <a:t>Hiroshime</a:t>
            </a:r>
          </a:p>
          <a:p>
            <a:pPr marL="273050" indent="-273050">
              <a:lnSpc>
                <a:spcPct val="80000"/>
              </a:lnSpc>
            </a:pPr>
            <a:r>
              <a:rPr lang="pl-PL" sz="3000"/>
              <a:t>Sheffield</a:t>
            </a:r>
          </a:p>
          <a:p>
            <a:pPr marL="273050" indent="-273050">
              <a:lnSpc>
                <a:spcPct val="80000"/>
              </a:lnSpc>
            </a:pPr>
            <a:r>
              <a:rPr lang="pl-PL" sz="3000"/>
              <a:t>Gottenburg I</a:t>
            </a:r>
          </a:p>
          <a:p>
            <a:pPr marL="273050" indent="-273050">
              <a:lnSpc>
                <a:spcPct val="80000"/>
              </a:lnSpc>
            </a:pPr>
            <a:r>
              <a:rPr lang="pl-PL" sz="3000"/>
              <a:t>Dubko</a:t>
            </a:r>
          </a:p>
          <a:p>
            <a:pPr marL="273050" indent="-273050">
              <a:lnSpc>
                <a:spcPct val="80000"/>
              </a:lnSpc>
            </a:pPr>
            <a:r>
              <a:rPr lang="pl-PL" sz="3000"/>
              <a:t>CaMoS</a:t>
            </a:r>
          </a:p>
          <a:p>
            <a:pPr marL="273050" indent="-273050">
              <a:lnSpc>
                <a:spcPct val="80000"/>
              </a:lnSpc>
            </a:pPr>
            <a:r>
              <a:rPr lang="pl-PL" sz="3000"/>
              <a:t>Rotterdam</a:t>
            </a:r>
          </a:p>
          <a:p>
            <a:pPr marL="273050" indent="-273050">
              <a:lnSpc>
                <a:spcPct val="80000"/>
              </a:lnSpc>
            </a:pPr>
            <a:r>
              <a:rPr lang="pl-PL" sz="3000"/>
              <a:t>Gottenburg II</a:t>
            </a:r>
          </a:p>
          <a:p>
            <a:pPr marL="273050" indent="-273050">
              <a:lnSpc>
                <a:spcPct val="80000"/>
              </a:lnSpc>
            </a:pPr>
            <a:r>
              <a:rPr lang="pl-PL" sz="3000"/>
              <a:t>OFELY</a:t>
            </a:r>
          </a:p>
        </p:txBody>
      </p:sp>
      <p:sp>
        <p:nvSpPr>
          <p:cNvPr id="27652" name="Rectangle 4"/>
          <p:cNvSpPr>
            <a:spLocks noChangeArrowheads="1"/>
          </p:cNvSpPr>
          <p:nvPr/>
        </p:nvSpPr>
        <p:spPr bwMode="auto">
          <a:xfrm>
            <a:off x="3708400" y="2673350"/>
            <a:ext cx="5435600" cy="2663825"/>
          </a:xfrm>
          <a:prstGeom prst="rect">
            <a:avLst/>
          </a:prstGeom>
          <a:noFill/>
          <a:ln w="9525">
            <a:noFill/>
            <a:miter lim="800000"/>
            <a:headEnd/>
            <a:tailEnd/>
          </a:ln>
        </p:spPr>
        <p:txBody>
          <a:bodyPr/>
          <a:lstStyle/>
          <a:p>
            <a:pPr marL="342900" indent="-342900" eaLnBrk="0" fontAlgn="base" hangingPunct="0">
              <a:lnSpc>
                <a:spcPct val="80000"/>
              </a:lnSpc>
              <a:spcBef>
                <a:spcPct val="20000"/>
              </a:spcBef>
              <a:spcAft>
                <a:spcPct val="0"/>
              </a:spcAft>
              <a:buClr>
                <a:srgbClr val="00FFCC"/>
              </a:buClr>
              <a:buSzPct val="70000"/>
              <a:buFont typeface="Wingdings" pitchFamily="2" charset="2"/>
              <a:buChar char="n"/>
            </a:pPr>
            <a:r>
              <a:rPr lang="pl-PL" sz="2400">
                <a:solidFill>
                  <a:srgbClr val="FFFFFF"/>
                </a:solidFill>
              </a:rPr>
              <a:t>n = 			 	– 59 232</a:t>
            </a:r>
          </a:p>
          <a:p>
            <a:pPr marL="342900" indent="-342900" eaLnBrk="0" fontAlgn="base" hangingPunct="0">
              <a:lnSpc>
                <a:spcPct val="80000"/>
              </a:lnSpc>
              <a:spcBef>
                <a:spcPct val="20000"/>
              </a:spcBef>
              <a:spcAft>
                <a:spcPct val="0"/>
              </a:spcAft>
              <a:buClr>
                <a:srgbClr val="00FFCC"/>
              </a:buClr>
              <a:buSzPct val="70000"/>
              <a:buFont typeface="Wingdings" pitchFamily="2" charset="2"/>
              <a:buNone/>
            </a:pPr>
            <a:r>
              <a:rPr lang="pl-PL" sz="2400">
                <a:solidFill>
                  <a:srgbClr val="FFFFFF"/>
                </a:solidFill>
              </a:rPr>
              <a:t>	(74% kobiet)</a:t>
            </a:r>
          </a:p>
          <a:p>
            <a:pPr marL="342900" indent="-342900" eaLnBrk="0" fontAlgn="base" hangingPunct="0">
              <a:lnSpc>
                <a:spcPct val="80000"/>
              </a:lnSpc>
              <a:spcBef>
                <a:spcPct val="20000"/>
              </a:spcBef>
              <a:spcAft>
                <a:spcPct val="0"/>
              </a:spcAft>
              <a:buClr>
                <a:srgbClr val="00FFCC"/>
              </a:buClr>
              <a:buSzPct val="70000"/>
              <a:buFont typeface="Wingdings" pitchFamily="2" charset="2"/>
              <a:buChar char="n"/>
            </a:pPr>
            <a:r>
              <a:rPr lang="pl-PL" sz="2400">
                <a:solidFill>
                  <a:srgbClr val="FFFFFF"/>
                </a:solidFill>
              </a:rPr>
              <a:t>Liczba wszystkich </a:t>
            </a:r>
            <a:br>
              <a:rPr lang="pl-PL" sz="2400">
                <a:solidFill>
                  <a:srgbClr val="FFFFFF"/>
                </a:solidFill>
              </a:rPr>
            </a:br>
            <a:r>
              <a:rPr lang="pl-PL" sz="2400">
                <a:solidFill>
                  <a:srgbClr val="FFFFFF"/>
                </a:solidFill>
              </a:rPr>
              <a:t>złamań 			– 5444</a:t>
            </a:r>
          </a:p>
          <a:p>
            <a:pPr marL="342900" indent="-342900" eaLnBrk="0" fontAlgn="base" hangingPunct="0">
              <a:lnSpc>
                <a:spcPct val="80000"/>
              </a:lnSpc>
              <a:spcBef>
                <a:spcPct val="20000"/>
              </a:spcBef>
              <a:spcAft>
                <a:spcPct val="0"/>
              </a:spcAft>
              <a:buClr>
                <a:srgbClr val="00FFCC"/>
              </a:buClr>
              <a:buSzPct val="70000"/>
              <a:buFont typeface="Wingdings" pitchFamily="2" charset="2"/>
              <a:buChar char="n"/>
            </a:pPr>
            <a:r>
              <a:rPr lang="pl-PL" sz="2400">
                <a:solidFill>
                  <a:srgbClr val="FFFFFF"/>
                </a:solidFill>
              </a:rPr>
              <a:t>Liczba złamań </a:t>
            </a:r>
            <a:br>
              <a:rPr lang="pl-PL" sz="2400">
                <a:solidFill>
                  <a:srgbClr val="FFFFFF"/>
                </a:solidFill>
              </a:rPr>
            </a:br>
            <a:r>
              <a:rPr lang="pl-PL" sz="2400">
                <a:solidFill>
                  <a:srgbClr val="FFFFFF"/>
                </a:solidFill>
              </a:rPr>
              <a:t>osteoporotycznych 	– 3495</a:t>
            </a:r>
          </a:p>
          <a:p>
            <a:pPr marL="342900" indent="-342900" eaLnBrk="0" fontAlgn="base" hangingPunct="0">
              <a:lnSpc>
                <a:spcPct val="80000"/>
              </a:lnSpc>
              <a:spcBef>
                <a:spcPct val="20000"/>
              </a:spcBef>
              <a:spcAft>
                <a:spcPct val="0"/>
              </a:spcAft>
              <a:buClr>
                <a:srgbClr val="00FFCC"/>
              </a:buClr>
              <a:buSzPct val="70000"/>
              <a:buFont typeface="Wingdings" pitchFamily="2" charset="2"/>
              <a:buChar char="n"/>
            </a:pPr>
            <a:r>
              <a:rPr lang="pl-PL" sz="2400">
                <a:solidFill>
                  <a:srgbClr val="FFFFFF"/>
                </a:solidFill>
              </a:rPr>
              <a:t>Liczba złamań b.n.k.u. 	– 957</a:t>
            </a:r>
          </a:p>
        </p:txBody>
      </p:sp>
      <p:sp>
        <p:nvSpPr>
          <p:cNvPr id="27653" name="AutoShape 5"/>
          <p:cNvSpPr>
            <a:spLocks/>
          </p:cNvSpPr>
          <p:nvPr/>
        </p:nvSpPr>
        <p:spPr bwMode="auto">
          <a:xfrm>
            <a:off x="2916238" y="1016000"/>
            <a:ext cx="431800" cy="5581650"/>
          </a:xfrm>
          <a:prstGeom prst="rightBrace">
            <a:avLst>
              <a:gd name="adj1" fmla="val 107721"/>
              <a:gd name="adj2" fmla="val 49722"/>
            </a:avLst>
          </a:prstGeom>
          <a:noFill/>
          <a:ln w="31750">
            <a:solidFill>
              <a:schemeClr val="tx1"/>
            </a:solidFill>
            <a:round/>
            <a:headEnd/>
            <a:tailEnd/>
          </a:ln>
        </p:spPr>
        <p:txBody>
          <a:bodyPr wrap="none" anchor="ctr"/>
          <a:lstStyle/>
          <a:p>
            <a:pPr fontAlgn="base">
              <a:spcBef>
                <a:spcPct val="0"/>
              </a:spcBef>
              <a:spcAft>
                <a:spcPct val="0"/>
              </a:spcAft>
            </a:pPr>
            <a:endParaRPr lang="pl-PL">
              <a:solidFill>
                <a:srgbClr val="FFFFFF"/>
              </a:solidFill>
              <a:latin typeface="Constantia" pitchFamily="18" charset="0"/>
            </a:endParaRPr>
          </a:p>
        </p:txBody>
      </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rrowheads="1"/>
          </p:cNvSpPr>
          <p:nvPr>
            <p:ph type="title" idx="4294967295"/>
          </p:nvPr>
        </p:nvSpPr>
        <p:spPr>
          <a:xfrm>
            <a:off x="428625" y="115888"/>
            <a:ext cx="8286750" cy="760412"/>
          </a:xfrm>
        </p:spPr>
        <p:txBody>
          <a:bodyPr lIns="0" rIns="0" bIns="0" anchor="b"/>
          <a:lstStyle/>
          <a:p>
            <a:r>
              <a:rPr lang="pl-PL" sz="2900" b="1"/>
              <a:t>Niezależne i samowystarczające czynniki ryzyka złamań bkku</a:t>
            </a:r>
          </a:p>
        </p:txBody>
      </p:sp>
      <p:graphicFrame>
        <p:nvGraphicFramePr>
          <p:cNvPr id="28714" name="Group 42"/>
          <p:cNvGraphicFramePr>
            <a:graphicFrameLocks noGrp="1"/>
          </p:cNvGraphicFramePr>
          <p:nvPr>
            <p:ph idx="4294967295"/>
          </p:nvPr>
        </p:nvGraphicFramePr>
        <p:xfrm>
          <a:off x="285750" y="1000125"/>
          <a:ext cx="8642350" cy="5795963"/>
        </p:xfrm>
        <a:graphic>
          <a:graphicData uri="http://schemas.openxmlformats.org/drawingml/2006/table">
            <a:tbl>
              <a:tblPr/>
              <a:tblGrid>
                <a:gridCol w="3046413"/>
                <a:gridCol w="914400"/>
                <a:gridCol w="4681537"/>
              </a:tblGrid>
              <a:tr h="915988">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8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CZYNNIKI RYZYKA </a:t>
                      </a:r>
                      <a:br>
                        <a:rPr kumimoji="0" lang="pl-PL" sz="18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br>
                      <a:r>
                        <a:rPr kumimoji="0" lang="pl-PL" sz="18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złamania bkku</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8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RW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800" b="1" i="0" u="none" strike="noStrike" cap="none" normalizeH="0" baseline="0" smtClean="0">
                          <a:ln>
                            <a:noFill/>
                          </a:ln>
                          <a:solidFill>
                            <a:schemeClr val="tx1"/>
                          </a:solidFill>
                          <a:effectLst>
                            <a:outerShdw blurRad="38100" dist="38100" dir="2700000" algn="tl">
                              <a:srgbClr val="000000"/>
                            </a:outerShdw>
                          </a:effectLst>
                          <a:latin typeface="Tahoma" pitchFamily="34" charset="0"/>
                        </a:rPr>
                        <a:t>Pismiennictwo</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195"/>
                      </a:schemeClr>
                    </a:solidFill>
                  </a:tcPr>
                </a:tc>
              </a:tr>
              <a:tr h="56515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6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Przebyte złamanie kości </a:t>
                      </a:r>
                      <a:br>
                        <a:rPr kumimoji="0" lang="pl-PL" sz="16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br>
                      <a:r>
                        <a:rPr kumimoji="0" lang="pl-PL" sz="16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po 50 r.ż.  po małym urazie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6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1,8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1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Kanis J.A, Johnell O., De Laet C. et al. A meta analysis of previous fracture and subsequent fracture risk. Bone 35 (2004) 375-382.</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91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6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Przebyte złamanie szyjki kości udowej u rodziców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6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2,27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1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Kanis JA, Johansson H, Oden A, Johnell O, De Laet C, Eisman JA, McCloskey EV, Mellstrom D, Melton LJ, Pols HAP, Reeve J, Silman AJ,Tenenhouse A. A family history of fracture and fracture risk: a meta-analysis. Bone (2004) .Nov 35(5):1029-37</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37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6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Osteoporoza wtórna (reumatoidalne zapalenie stawów)</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6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1,95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1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Kanis J.A., Borgstrom F., De Laet C., Johansson H., Johnell O. et al: Assessment of fracture risk. Osteoporosis Int, 2005, 16, 581-589</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91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6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Przewlekła glikokortykosteroidoterapia</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6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2,07-K 2,60-M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1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Kanis JA, Johansson H, Oden A, Johnell O, De Laet C, Melton LJ, Tenenhouse A, Reeve J, Silman AJ, Pols HAP, Eisman JA, McCloskey EV, Mellstrom D. A meta-analysis of prior corticosteroid use and fracture risk. Journal of Bone and Mineral Research 2004: 19; 893-899.</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5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6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Aktualne palenie papierosów</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6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1,8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1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Kanis JA, Johnell O, Oden A, Johansson H, De Laet C, Eisman JA, Fujiwara S, Kroger H, McCloskey EV, Mellstrom D, Melton LJ, Pols H, Reeve J, Silman AJ, Tenenhouse A. Smoking and fracture risk: a meta-analysis. Osteoporosis International 2005; 16: 155-162.</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27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6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Nadużywanie alkoholu</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6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1.7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1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Kanis JA, Johansson H, Johnell O, Oden A, De Laet C, Eisman JA, Pols H,Tenenhouse A Alcohol intake as a risk factor for fracture. Osteoporos Int. 2005 Jul;16(7):737-42.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5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6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 Spadek BMD o każde 1,0 Z-score </a:t>
                      </a:r>
                      <a:endParaRPr kumimoji="0" lang="pl-PL" sz="1600" b="0" i="0" u="none" strike="noStrike" cap="none" normalizeH="0" baseline="-25000" smtClean="0">
                        <a:ln>
                          <a:noFill/>
                        </a:ln>
                        <a:solidFill>
                          <a:schemeClr val="tx1"/>
                        </a:solidFill>
                        <a:effectLst>
                          <a:outerShdw blurRad="38100" dist="38100" dir="2700000" algn="tl">
                            <a:srgbClr val="000000"/>
                          </a:outerShdw>
                        </a:effectLst>
                        <a:latin typeface="Tahoma" pitchFamily="34"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6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2.6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Arial" pitchFamily="34" charset="0"/>
                        <a:buNone/>
                        <a:tabLst/>
                      </a:pPr>
                      <a:r>
                        <a:rPr kumimoji="0" lang="pl-PL" sz="11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Marshall D. Johnell O. Werdel H. BMJ, 1996, 312: 1254-59</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79388" y="188913"/>
            <a:ext cx="8713787" cy="2087562"/>
          </a:xfrm>
        </p:spPr>
        <p:txBody>
          <a:bodyPr/>
          <a:lstStyle/>
          <a:p>
            <a:r>
              <a:rPr lang="pl-PL" sz="2800"/>
              <a:t>Niezależne i samowystarczające czynniki obniżenia wytrzymałości kości i wzrostu ryzyka złamania po małym urazie (niskoenergetycznego = „osteoporotycznego”)</a:t>
            </a:r>
          </a:p>
        </p:txBody>
      </p:sp>
      <p:sp>
        <p:nvSpPr>
          <p:cNvPr id="13315" name="Text Box 3"/>
          <p:cNvSpPr txBox="1">
            <a:spLocks noChangeArrowheads="1"/>
          </p:cNvSpPr>
          <p:nvPr/>
        </p:nvSpPr>
        <p:spPr bwMode="auto">
          <a:xfrm>
            <a:off x="395288" y="3890963"/>
            <a:ext cx="2447925" cy="660400"/>
          </a:xfrm>
          <a:prstGeom prst="rect">
            <a:avLst/>
          </a:prstGeom>
          <a:solidFill>
            <a:schemeClr val="accent1"/>
          </a:solidFill>
          <a:ln w="19050">
            <a:solidFill>
              <a:schemeClr val="tx1"/>
            </a:solidFill>
            <a:miter lim="800000"/>
            <a:headEnd/>
            <a:tailEnd/>
          </a:ln>
          <a:effectLst/>
        </p:spPr>
        <p:txBody>
          <a:bodyPr anchor="ctr" anchorCtr="1">
            <a:spAutoFit/>
          </a:bodyPr>
          <a:lstStyle/>
          <a:p>
            <a:pPr algn="ctr" fontAlgn="base">
              <a:spcBef>
                <a:spcPct val="50000"/>
              </a:spcBef>
              <a:spcAft>
                <a:spcPct val="0"/>
              </a:spcAft>
            </a:pPr>
            <a:r>
              <a:rPr lang="pl-PL">
                <a:solidFill>
                  <a:srgbClr val="000066"/>
                </a:solidFill>
                <a:latin typeface="Arial" pitchFamily="34" charset="0"/>
              </a:rPr>
              <a:t>Przebyte złamania po 50 r.ż.</a:t>
            </a:r>
          </a:p>
        </p:txBody>
      </p:sp>
      <p:sp>
        <p:nvSpPr>
          <p:cNvPr id="13316" name="Text Box 4"/>
          <p:cNvSpPr txBox="1">
            <a:spLocks noChangeArrowheads="1"/>
          </p:cNvSpPr>
          <p:nvPr/>
        </p:nvSpPr>
        <p:spPr bwMode="auto">
          <a:xfrm>
            <a:off x="3348038" y="2852738"/>
            <a:ext cx="2447925" cy="660400"/>
          </a:xfrm>
          <a:prstGeom prst="rect">
            <a:avLst/>
          </a:prstGeom>
          <a:solidFill>
            <a:schemeClr val="accent1"/>
          </a:solidFill>
          <a:ln w="19050">
            <a:solidFill>
              <a:schemeClr val="tx1"/>
            </a:solidFill>
            <a:miter lim="800000"/>
            <a:headEnd/>
            <a:tailEnd/>
          </a:ln>
          <a:effectLst/>
        </p:spPr>
        <p:txBody>
          <a:bodyPr>
            <a:spAutoFit/>
          </a:bodyPr>
          <a:lstStyle/>
          <a:p>
            <a:pPr algn="ctr" fontAlgn="base">
              <a:spcBef>
                <a:spcPct val="50000"/>
              </a:spcBef>
              <a:spcAft>
                <a:spcPct val="0"/>
              </a:spcAft>
            </a:pPr>
            <a:r>
              <a:rPr lang="pl-PL">
                <a:solidFill>
                  <a:srgbClr val="000066"/>
                </a:solidFill>
                <a:latin typeface="Arial" pitchFamily="34" charset="0"/>
              </a:rPr>
              <a:t>Niski BMI</a:t>
            </a:r>
            <a:br>
              <a:rPr lang="pl-PL">
                <a:solidFill>
                  <a:srgbClr val="000066"/>
                </a:solidFill>
                <a:latin typeface="Arial" pitchFamily="34" charset="0"/>
              </a:rPr>
            </a:br>
            <a:r>
              <a:rPr lang="pl-PL">
                <a:solidFill>
                  <a:srgbClr val="000066"/>
                </a:solidFill>
                <a:latin typeface="Arial" pitchFamily="34" charset="0"/>
              </a:rPr>
              <a:t>&lt;19</a:t>
            </a:r>
          </a:p>
        </p:txBody>
      </p:sp>
      <p:sp>
        <p:nvSpPr>
          <p:cNvPr id="13317" name="Text Box 5"/>
          <p:cNvSpPr txBox="1">
            <a:spLocks noChangeArrowheads="1"/>
          </p:cNvSpPr>
          <p:nvPr/>
        </p:nvSpPr>
        <p:spPr bwMode="auto">
          <a:xfrm>
            <a:off x="6300788" y="2852738"/>
            <a:ext cx="2447925" cy="660400"/>
          </a:xfrm>
          <a:prstGeom prst="rect">
            <a:avLst/>
          </a:prstGeom>
          <a:solidFill>
            <a:schemeClr val="accent1"/>
          </a:solidFill>
          <a:ln w="19050">
            <a:solidFill>
              <a:schemeClr val="tx1"/>
            </a:solidFill>
            <a:miter lim="800000"/>
            <a:headEnd/>
            <a:tailEnd/>
          </a:ln>
          <a:effectLst/>
        </p:spPr>
        <p:txBody>
          <a:bodyPr>
            <a:spAutoFit/>
          </a:bodyPr>
          <a:lstStyle/>
          <a:p>
            <a:pPr algn="ctr" fontAlgn="base">
              <a:spcBef>
                <a:spcPct val="50000"/>
              </a:spcBef>
              <a:spcAft>
                <a:spcPct val="0"/>
              </a:spcAft>
            </a:pPr>
            <a:r>
              <a:rPr lang="pl-PL">
                <a:solidFill>
                  <a:srgbClr val="000066"/>
                </a:solidFill>
                <a:latin typeface="Arial" pitchFamily="34" charset="0"/>
              </a:rPr>
              <a:t>Osteoporoza</a:t>
            </a:r>
            <a:br>
              <a:rPr lang="pl-PL">
                <a:solidFill>
                  <a:srgbClr val="000066"/>
                </a:solidFill>
                <a:latin typeface="Arial" pitchFamily="34" charset="0"/>
              </a:rPr>
            </a:br>
            <a:r>
              <a:rPr lang="pl-PL">
                <a:solidFill>
                  <a:srgbClr val="000066"/>
                </a:solidFill>
                <a:latin typeface="Arial" pitchFamily="34" charset="0"/>
              </a:rPr>
              <a:t>T score -2.5</a:t>
            </a:r>
          </a:p>
        </p:txBody>
      </p:sp>
      <p:sp>
        <p:nvSpPr>
          <p:cNvPr id="13318" name="Text Box 6"/>
          <p:cNvSpPr txBox="1">
            <a:spLocks noChangeArrowheads="1"/>
          </p:cNvSpPr>
          <p:nvPr/>
        </p:nvSpPr>
        <p:spPr bwMode="auto">
          <a:xfrm>
            <a:off x="395288" y="2847975"/>
            <a:ext cx="2447925" cy="660400"/>
          </a:xfrm>
          <a:prstGeom prst="rect">
            <a:avLst/>
          </a:prstGeom>
          <a:solidFill>
            <a:schemeClr val="accent1"/>
          </a:solidFill>
          <a:ln w="19050">
            <a:solidFill>
              <a:schemeClr val="tx1"/>
            </a:solidFill>
            <a:miter lim="800000"/>
            <a:headEnd/>
            <a:tailEnd/>
          </a:ln>
          <a:effectLst/>
        </p:spPr>
        <p:txBody>
          <a:bodyPr anchor="ctr" anchorCtr="1">
            <a:spAutoFit/>
          </a:bodyPr>
          <a:lstStyle/>
          <a:p>
            <a:pPr algn="ctr" fontAlgn="base">
              <a:spcBef>
                <a:spcPct val="50000"/>
              </a:spcBef>
              <a:spcAft>
                <a:spcPct val="0"/>
              </a:spcAft>
            </a:pPr>
            <a:r>
              <a:rPr lang="pl-PL">
                <a:solidFill>
                  <a:srgbClr val="000066"/>
                </a:solidFill>
                <a:latin typeface="Arial" pitchFamily="34" charset="0"/>
              </a:rPr>
              <a:t>Wiek</a:t>
            </a:r>
            <a:br>
              <a:rPr lang="pl-PL">
                <a:solidFill>
                  <a:srgbClr val="000066"/>
                </a:solidFill>
                <a:latin typeface="Arial" pitchFamily="34" charset="0"/>
              </a:rPr>
            </a:br>
            <a:endParaRPr lang="pl-PL">
              <a:solidFill>
                <a:srgbClr val="000066"/>
              </a:solidFill>
              <a:latin typeface="Arial" pitchFamily="34" charset="0"/>
            </a:endParaRPr>
          </a:p>
        </p:txBody>
      </p:sp>
      <p:sp>
        <p:nvSpPr>
          <p:cNvPr id="13319" name="Text Box 7"/>
          <p:cNvSpPr txBox="1">
            <a:spLocks noChangeArrowheads="1"/>
          </p:cNvSpPr>
          <p:nvPr/>
        </p:nvSpPr>
        <p:spPr bwMode="auto">
          <a:xfrm>
            <a:off x="3348038" y="3889375"/>
            <a:ext cx="2447925" cy="660400"/>
          </a:xfrm>
          <a:prstGeom prst="rect">
            <a:avLst/>
          </a:prstGeom>
          <a:solidFill>
            <a:schemeClr val="accent1"/>
          </a:solidFill>
          <a:ln w="19050">
            <a:solidFill>
              <a:schemeClr val="tx1"/>
            </a:solidFill>
            <a:miter lim="800000"/>
            <a:headEnd/>
            <a:tailEnd/>
          </a:ln>
          <a:effectLst/>
        </p:spPr>
        <p:txBody>
          <a:bodyPr anchor="ctr" anchorCtr="1">
            <a:spAutoFit/>
          </a:bodyPr>
          <a:lstStyle/>
          <a:p>
            <a:pPr algn="ctr" fontAlgn="base">
              <a:spcBef>
                <a:spcPct val="50000"/>
              </a:spcBef>
              <a:spcAft>
                <a:spcPct val="0"/>
              </a:spcAft>
            </a:pPr>
            <a:r>
              <a:rPr lang="pl-PL">
                <a:solidFill>
                  <a:srgbClr val="000066"/>
                </a:solidFill>
                <a:latin typeface="Arial" pitchFamily="34" charset="0"/>
              </a:rPr>
              <a:t>Złamania biodra </a:t>
            </a:r>
            <a:br>
              <a:rPr lang="pl-PL">
                <a:solidFill>
                  <a:srgbClr val="000066"/>
                </a:solidFill>
                <a:latin typeface="Arial" pitchFamily="34" charset="0"/>
              </a:rPr>
            </a:br>
            <a:r>
              <a:rPr lang="pl-PL">
                <a:solidFill>
                  <a:srgbClr val="000066"/>
                </a:solidFill>
                <a:latin typeface="Arial" pitchFamily="34" charset="0"/>
              </a:rPr>
              <a:t>u rodziców</a:t>
            </a:r>
          </a:p>
        </p:txBody>
      </p:sp>
      <p:sp>
        <p:nvSpPr>
          <p:cNvPr id="13320" name="Text Box 8"/>
          <p:cNvSpPr txBox="1">
            <a:spLocks noChangeArrowheads="1"/>
          </p:cNvSpPr>
          <p:nvPr/>
        </p:nvSpPr>
        <p:spPr bwMode="auto">
          <a:xfrm>
            <a:off x="6300788" y="3890963"/>
            <a:ext cx="2447925" cy="660400"/>
          </a:xfrm>
          <a:prstGeom prst="rect">
            <a:avLst/>
          </a:prstGeom>
          <a:solidFill>
            <a:schemeClr val="accent1"/>
          </a:solidFill>
          <a:ln w="19050">
            <a:solidFill>
              <a:schemeClr val="tx1"/>
            </a:solidFill>
            <a:miter lim="800000"/>
            <a:headEnd/>
            <a:tailEnd/>
          </a:ln>
          <a:effectLst/>
        </p:spPr>
        <p:txBody>
          <a:bodyPr anchor="ctr" anchorCtr="1">
            <a:spAutoFit/>
          </a:bodyPr>
          <a:lstStyle/>
          <a:p>
            <a:pPr algn="ctr" fontAlgn="base">
              <a:spcBef>
                <a:spcPct val="50000"/>
              </a:spcBef>
              <a:spcAft>
                <a:spcPct val="0"/>
              </a:spcAft>
            </a:pPr>
            <a:r>
              <a:rPr lang="pl-PL">
                <a:solidFill>
                  <a:srgbClr val="000066"/>
                </a:solidFill>
                <a:latin typeface="Arial" pitchFamily="34" charset="0"/>
              </a:rPr>
              <a:t>Glikokortykosteroido-</a:t>
            </a:r>
            <a:br>
              <a:rPr lang="pl-PL">
                <a:solidFill>
                  <a:srgbClr val="000066"/>
                </a:solidFill>
                <a:latin typeface="Arial" pitchFamily="34" charset="0"/>
              </a:rPr>
            </a:br>
            <a:r>
              <a:rPr lang="pl-PL">
                <a:solidFill>
                  <a:srgbClr val="000066"/>
                </a:solidFill>
                <a:latin typeface="Arial" pitchFamily="34" charset="0"/>
              </a:rPr>
              <a:t>terapia</a:t>
            </a:r>
          </a:p>
        </p:txBody>
      </p:sp>
      <p:sp>
        <p:nvSpPr>
          <p:cNvPr id="13321" name="Text Box 9"/>
          <p:cNvSpPr txBox="1">
            <a:spLocks noChangeArrowheads="1"/>
          </p:cNvSpPr>
          <p:nvPr/>
        </p:nvSpPr>
        <p:spPr bwMode="auto">
          <a:xfrm>
            <a:off x="395288" y="4940300"/>
            <a:ext cx="2447925" cy="660400"/>
          </a:xfrm>
          <a:prstGeom prst="rect">
            <a:avLst/>
          </a:prstGeom>
          <a:solidFill>
            <a:schemeClr val="accent1"/>
          </a:solidFill>
          <a:ln w="19050">
            <a:solidFill>
              <a:schemeClr val="tx1"/>
            </a:solidFill>
            <a:miter lim="800000"/>
            <a:headEnd/>
            <a:tailEnd/>
          </a:ln>
          <a:effectLst/>
        </p:spPr>
        <p:txBody>
          <a:bodyPr anchor="ctr" anchorCtr="1">
            <a:spAutoFit/>
          </a:bodyPr>
          <a:lstStyle/>
          <a:p>
            <a:pPr algn="ctr" fontAlgn="base">
              <a:spcBef>
                <a:spcPct val="50000"/>
              </a:spcBef>
              <a:spcAft>
                <a:spcPct val="0"/>
              </a:spcAft>
            </a:pPr>
            <a:r>
              <a:rPr lang="pl-PL">
                <a:solidFill>
                  <a:srgbClr val="000066"/>
                </a:solidFill>
                <a:latin typeface="Arial" pitchFamily="34" charset="0"/>
              </a:rPr>
              <a:t>Reumatoidalne Zapalenie Stawów</a:t>
            </a:r>
          </a:p>
        </p:txBody>
      </p:sp>
      <p:sp>
        <p:nvSpPr>
          <p:cNvPr id="13322" name="Text Box 10"/>
          <p:cNvSpPr txBox="1">
            <a:spLocks noChangeArrowheads="1"/>
          </p:cNvSpPr>
          <p:nvPr/>
        </p:nvSpPr>
        <p:spPr bwMode="auto">
          <a:xfrm>
            <a:off x="3348038" y="4941888"/>
            <a:ext cx="2447925" cy="660400"/>
          </a:xfrm>
          <a:prstGeom prst="rect">
            <a:avLst/>
          </a:prstGeom>
          <a:solidFill>
            <a:schemeClr val="accent1"/>
          </a:solidFill>
          <a:ln w="19050">
            <a:solidFill>
              <a:schemeClr val="tx1"/>
            </a:solidFill>
            <a:miter lim="800000"/>
            <a:headEnd/>
            <a:tailEnd/>
          </a:ln>
          <a:effectLst/>
        </p:spPr>
        <p:txBody>
          <a:bodyPr anchor="ctr" anchorCtr="1">
            <a:spAutoFit/>
          </a:bodyPr>
          <a:lstStyle/>
          <a:p>
            <a:pPr algn="ctr" fontAlgn="base">
              <a:spcBef>
                <a:spcPct val="50000"/>
              </a:spcBef>
              <a:spcAft>
                <a:spcPct val="0"/>
              </a:spcAft>
            </a:pPr>
            <a:r>
              <a:rPr lang="pl-PL">
                <a:solidFill>
                  <a:srgbClr val="000066"/>
                </a:solidFill>
                <a:latin typeface="Arial" pitchFamily="34" charset="0"/>
              </a:rPr>
              <a:t>Nikotynizm</a:t>
            </a:r>
            <a:br>
              <a:rPr lang="pl-PL">
                <a:solidFill>
                  <a:srgbClr val="000066"/>
                </a:solidFill>
                <a:latin typeface="Arial" pitchFamily="34" charset="0"/>
              </a:rPr>
            </a:br>
            <a:endParaRPr lang="pl-PL">
              <a:solidFill>
                <a:srgbClr val="000066"/>
              </a:solidFill>
              <a:latin typeface="Arial" pitchFamily="34" charset="0"/>
            </a:endParaRPr>
          </a:p>
        </p:txBody>
      </p:sp>
      <p:sp>
        <p:nvSpPr>
          <p:cNvPr id="13323" name="Text Box 11"/>
          <p:cNvSpPr txBox="1">
            <a:spLocks noChangeArrowheads="1"/>
          </p:cNvSpPr>
          <p:nvPr/>
        </p:nvSpPr>
        <p:spPr bwMode="auto">
          <a:xfrm>
            <a:off x="6300788" y="4941888"/>
            <a:ext cx="2447925" cy="660400"/>
          </a:xfrm>
          <a:prstGeom prst="rect">
            <a:avLst/>
          </a:prstGeom>
          <a:solidFill>
            <a:schemeClr val="accent1"/>
          </a:solidFill>
          <a:ln w="19050">
            <a:solidFill>
              <a:schemeClr val="tx1"/>
            </a:solidFill>
            <a:miter lim="800000"/>
            <a:headEnd/>
            <a:tailEnd/>
          </a:ln>
          <a:effectLst/>
        </p:spPr>
        <p:txBody>
          <a:bodyPr anchor="ctr" anchorCtr="1">
            <a:spAutoFit/>
          </a:bodyPr>
          <a:lstStyle/>
          <a:p>
            <a:pPr algn="ctr" fontAlgn="base">
              <a:spcBef>
                <a:spcPct val="50000"/>
              </a:spcBef>
              <a:spcAft>
                <a:spcPct val="0"/>
              </a:spcAft>
            </a:pPr>
            <a:r>
              <a:rPr lang="pl-PL">
                <a:solidFill>
                  <a:srgbClr val="000066"/>
                </a:solidFill>
                <a:latin typeface="Arial" pitchFamily="34" charset="0"/>
              </a:rPr>
              <a:t>Alkoholizm</a:t>
            </a:r>
            <a:br>
              <a:rPr lang="pl-PL">
                <a:solidFill>
                  <a:srgbClr val="000066"/>
                </a:solidFill>
                <a:latin typeface="Arial" pitchFamily="34" charset="0"/>
              </a:rPr>
            </a:br>
            <a:endParaRPr lang="pl-PL">
              <a:solidFill>
                <a:srgbClr val="000066"/>
              </a:solidFill>
              <a:latin typeface="Arial" pitchFamily="34" charset="0"/>
            </a:endParaRPr>
          </a:p>
        </p:txBody>
      </p:sp>
      <p:sp>
        <p:nvSpPr>
          <p:cNvPr id="13324" name="Text Box 12"/>
          <p:cNvSpPr txBox="1">
            <a:spLocks noChangeArrowheads="1"/>
          </p:cNvSpPr>
          <p:nvPr/>
        </p:nvSpPr>
        <p:spPr bwMode="auto">
          <a:xfrm>
            <a:off x="395288" y="6008688"/>
            <a:ext cx="2447925" cy="385762"/>
          </a:xfrm>
          <a:prstGeom prst="rect">
            <a:avLst/>
          </a:prstGeom>
          <a:solidFill>
            <a:schemeClr val="accent1"/>
          </a:solidFill>
          <a:ln w="19050">
            <a:solidFill>
              <a:schemeClr val="tx1"/>
            </a:solidFill>
            <a:miter lim="800000"/>
            <a:headEnd/>
            <a:tailEnd/>
          </a:ln>
          <a:effectLst/>
        </p:spPr>
        <p:txBody>
          <a:bodyPr anchor="ctr" anchorCtr="1">
            <a:spAutoFit/>
          </a:bodyPr>
          <a:lstStyle/>
          <a:p>
            <a:pPr algn="ctr" fontAlgn="base">
              <a:spcBef>
                <a:spcPct val="50000"/>
              </a:spcBef>
              <a:spcAft>
                <a:spcPct val="0"/>
              </a:spcAft>
            </a:pPr>
            <a:r>
              <a:rPr lang="pl-PL">
                <a:solidFill>
                  <a:srgbClr val="000066"/>
                </a:solidFill>
                <a:latin typeface="Arial" pitchFamily="34" charset="0"/>
              </a:rPr>
              <a:t>Inne?</a:t>
            </a:r>
          </a:p>
        </p:txBody>
      </p:sp>
      <p:sp>
        <p:nvSpPr>
          <p:cNvPr id="13325" name="Text Box 13"/>
          <p:cNvSpPr txBox="1">
            <a:spLocks noChangeArrowheads="1"/>
          </p:cNvSpPr>
          <p:nvPr/>
        </p:nvSpPr>
        <p:spPr bwMode="auto">
          <a:xfrm>
            <a:off x="3203575" y="5949950"/>
            <a:ext cx="5761038" cy="519113"/>
          </a:xfrm>
          <a:prstGeom prst="rect">
            <a:avLst/>
          </a:prstGeom>
          <a:noFill/>
          <a:ln w="9525" algn="ctr">
            <a:noFill/>
            <a:miter lim="800000"/>
            <a:headEnd/>
            <a:tailEnd/>
          </a:ln>
          <a:effectLst/>
        </p:spPr>
        <p:txBody>
          <a:bodyPr>
            <a:spAutoFit/>
          </a:bodyPr>
          <a:lstStyle/>
          <a:p>
            <a:pPr fontAlgn="base">
              <a:spcBef>
                <a:spcPct val="50000"/>
              </a:spcBef>
              <a:spcAft>
                <a:spcPct val="0"/>
              </a:spcAft>
            </a:pPr>
            <a:r>
              <a:rPr lang="pl-PL" sz="2800" b="1">
                <a:solidFill>
                  <a:srgbClr val="FFFFCC"/>
                </a:solidFill>
                <a:latin typeface="Garamond" pitchFamily="18" charset="0"/>
              </a:rPr>
              <a:t>… „Wzmożona Łamliwość Kości” ?</a:t>
            </a:r>
          </a:p>
        </p:txBody>
      </p:sp>
    </p:spTree>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FRAX-Slides-1"/>
          <p:cNvPicPr>
            <a:picLocks noChangeAspect="1" noChangeArrowheads="1"/>
          </p:cNvPicPr>
          <p:nvPr/>
        </p:nvPicPr>
        <p:blipFill>
          <a:blip r:embed="rId3" cstate="print"/>
          <a:srcRect/>
          <a:stretch>
            <a:fillRect/>
          </a:stretch>
        </p:blipFill>
        <p:spPr bwMode="auto">
          <a:xfrm>
            <a:off x="-4763" y="-4763"/>
            <a:ext cx="9148763" cy="6862763"/>
          </a:xfrm>
          <a:prstGeom prst="rect">
            <a:avLst/>
          </a:prstGeom>
          <a:noFill/>
        </p:spPr>
      </p:pic>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1042988" y="333375"/>
            <a:ext cx="7543800" cy="1431925"/>
          </a:xfrm>
        </p:spPr>
        <p:txBody>
          <a:bodyPr/>
          <a:lstStyle/>
          <a:p>
            <a:pPr algn="ctr"/>
            <a:r>
              <a:rPr lang="pl-PL" sz="4000"/>
              <a:t>10-letnie ryzyko złamania bnku wynikające z wieku i masy kostnej</a:t>
            </a:r>
          </a:p>
        </p:txBody>
      </p:sp>
      <p:graphicFrame>
        <p:nvGraphicFramePr>
          <p:cNvPr id="46083" name="Object 3"/>
          <p:cNvGraphicFramePr>
            <a:graphicFrameLocks noChangeAspect="1"/>
          </p:cNvGraphicFramePr>
          <p:nvPr>
            <p:ph idx="1"/>
          </p:nvPr>
        </p:nvGraphicFramePr>
        <p:xfrm>
          <a:off x="0" y="1341438"/>
          <a:ext cx="8229600" cy="4524375"/>
        </p:xfrm>
        <a:graphic>
          <a:graphicData uri="http://schemas.openxmlformats.org/presentationml/2006/ole">
            <p:oleObj spid="_x0000_s4098" name="Wykres" r:id="rId4" imgW="8229600" imgH="4524375" progId="MSGraph.Chart.8">
              <p:embed followColorScheme="full"/>
            </p:oleObj>
          </a:graphicData>
        </a:graphic>
      </p:graphicFrame>
      <p:sp>
        <p:nvSpPr>
          <p:cNvPr id="46084" name="Text Box 4"/>
          <p:cNvSpPr txBox="1">
            <a:spLocks noChangeArrowheads="1"/>
          </p:cNvSpPr>
          <p:nvPr/>
        </p:nvSpPr>
        <p:spPr bwMode="auto">
          <a:xfrm>
            <a:off x="0" y="1268413"/>
            <a:ext cx="831850" cy="366712"/>
          </a:xfrm>
          <a:prstGeom prst="rect">
            <a:avLst/>
          </a:prstGeom>
          <a:noFill/>
          <a:ln w="9525">
            <a:noFill/>
            <a:miter lim="800000"/>
            <a:headEnd/>
            <a:tailEnd/>
          </a:ln>
          <a:effectLst/>
        </p:spPr>
        <p:txBody>
          <a:bodyPr wrap="none">
            <a:spAutoFit/>
          </a:bodyPr>
          <a:lstStyle/>
          <a:p>
            <a:pPr fontAlgn="base">
              <a:spcBef>
                <a:spcPct val="0"/>
              </a:spcBef>
              <a:spcAft>
                <a:spcPct val="0"/>
              </a:spcAft>
            </a:pPr>
            <a:r>
              <a:rPr lang="pl-PL">
                <a:solidFill>
                  <a:srgbClr val="FFFFFF"/>
                </a:solidFill>
                <a:latin typeface="Arial" pitchFamily="34" charset="0"/>
              </a:rPr>
              <a:t>RB-10</a:t>
            </a:r>
          </a:p>
        </p:txBody>
      </p:sp>
      <p:sp>
        <p:nvSpPr>
          <p:cNvPr id="46085" name="Text Box 5"/>
          <p:cNvSpPr txBox="1">
            <a:spLocks noChangeArrowheads="1"/>
          </p:cNvSpPr>
          <p:nvPr/>
        </p:nvSpPr>
        <p:spPr bwMode="auto">
          <a:xfrm>
            <a:off x="7956550" y="5084763"/>
            <a:ext cx="946150" cy="366712"/>
          </a:xfrm>
          <a:prstGeom prst="rect">
            <a:avLst/>
          </a:prstGeom>
          <a:noFill/>
          <a:ln w="9525">
            <a:noFill/>
            <a:miter lim="800000"/>
            <a:headEnd/>
            <a:tailEnd/>
          </a:ln>
          <a:effectLst/>
        </p:spPr>
        <p:txBody>
          <a:bodyPr wrap="none">
            <a:spAutoFit/>
          </a:bodyPr>
          <a:lstStyle/>
          <a:p>
            <a:pPr fontAlgn="base">
              <a:spcBef>
                <a:spcPct val="0"/>
              </a:spcBef>
              <a:spcAft>
                <a:spcPct val="0"/>
              </a:spcAft>
            </a:pPr>
            <a:r>
              <a:rPr lang="pl-PL">
                <a:solidFill>
                  <a:srgbClr val="FFFFFF"/>
                </a:solidFill>
                <a:latin typeface="Arial" pitchFamily="34" charset="0"/>
              </a:rPr>
              <a:t>T score</a:t>
            </a:r>
          </a:p>
        </p:txBody>
      </p:sp>
      <p:sp>
        <p:nvSpPr>
          <p:cNvPr id="46086" name="Text Box 6"/>
          <p:cNvSpPr txBox="1">
            <a:spLocks noChangeArrowheads="1"/>
          </p:cNvSpPr>
          <p:nvPr/>
        </p:nvSpPr>
        <p:spPr bwMode="auto">
          <a:xfrm>
            <a:off x="179388" y="5805488"/>
            <a:ext cx="2879725" cy="366712"/>
          </a:xfrm>
          <a:prstGeom prst="rect">
            <a:avLst/>
          </a:prstGeom>
          <a:noFill/>
          <a:ln w="9525">
            <a:noFill/>
            <a:miter lim="800000"/>
            <a:headEnd/>
            <a:tailEnd/>
          </a:ln>
          <a:effectLst/>
        </p:spPr>
        <p:txBody>
          <a:bodyPr>
            <a:spAutoFit/>
          </a:bodyPr>
          <a:lstStyle/>
          <a:p>
            <a:pPr fontAlgn="base">
              <a:spcBef>
                <a:spcPct val="50000"/>
              </a:spcBef>
              <a:spcAft>
                <a:spcPct val="0"/>
              </a:spcAft>
            </a:pPr>
            <a:r>
              <a:rPr lang="pl-PL">
                <a:solidFill>
                  <a:srgbClr val="FFFFFF"/>
                </a:solidFill>
                <a:latin typeface="Arial" pitchFamily="34" charset="0"/>
              </a:rPr>
              <a:t>U kobiet w 60 roku życia</a:t>
            </a:r>
          </a:p>
        </p:txBody>
      </p:sp>
      <p:sp>
        <p:nvSpPr>
          <p:cNvPr id="46087" name="Rectangle 7"/>
          <p:cNvSpPr>
            <a:spLocks noChangeArrowheads="1"/>
          </p:cNvSpPr>
          <p:nvPr/>
        </p:nvSpPr>
        <p:spPr bwMode="auto">
          <a:xfrm>
            <a:off x="3276600" y="6491288"/>
            <a:ext cx="5708650" cy="366712"/>
          </a:xfrm>
          <a:prstGeom prst="rect">
            <a:avLst/>
          </a:prstGeom>
          <a:noFill/>
          <a:ln w="9525">
            <a:noFill/>
            <a:miter lim="800000"/>
            <a:headEnd/>
            <a:tailEnd/>
          </a:ln>
          <a:effectLst/>
        </p:spPr>
        <p:txBody>
          <a:bodyPr wrap="none">
            <a:spAutoFit/>
          </a:bodyPr>
          <a:lstStyle/>
          <a:p>
            <a:pPr fontAlgn="base">
              <a:spcBef>
                <a:spcPct val="0"/>
              </a:spcBef>
              <a:spcAft>
                <a:spcPct val="0"/>
              </a:spcAft>
            </a:pPr>
            <a:r>
              <a:rPr lang="pl-PL">
                <a:solidFill>
                  <a:srgbClr val="FFFFFF"/>
                </a:solidFill>
                <a:latin typeface="Arial" pitchFamily="34" charset="0"/>
              </a:rPr>
              <a:t>Kanis  J et co. Fracture Risk Assessment.  Bone 2005.</a:t>
            </a:r>
          </a:p>
        </p:txBody>
      </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5"/>
          <p:cNvPicPr>
            <a:picLocks noChangeAspect="1" noChangeArrowheads="1"/>
          </p:cNvPicPr>
          <p:nvPr/>
        </p:nvPicPr>
        <p:blipFill>
          <a:blip r:embed="rId3" cstate="print"/>
          <a:srcRect/>
          <a:stretch>
            <a:fillRect/>
          </a:stretch>
        </p:blipFill>
        <p:spPr bwMode="auto">
          <a:xfrm>
            <a:off x="4557713" y="0"/>
            <a:ext cx="4349750" cy="6858000"/>
          </a:xfrm>
          <a:prstGeom prst="rect">
            <a:avLst/>
          </a:prstGeom>
          <a:noFill/>
          <a:ln w="9525">
            <a:noFill/>
            <a:miter lim="800000"/>
            <a:headEnd/>
            <a:tailEnd/>
          </a:ln>
        </p:spPr>
      </p:pic>
      <p:pic>
        <p:nvPicPr>
          <p:cNvPr id="14340" name="Picture 7" descr="kregoslup"/>
          <p:cNvPicPr>
            <a:picLocks noChangeAspect="1" noChangeArrowheads="1"/>
          </p:cNvPicPr>
          <p:nvPr/>
        </p:nvPicPr>
        <p:blipFill>
          <a:blip r:embed="rId4" cstate="print"/>
          <a:srcRect/>
          <a:stretch>
            <a:fillRect/>
          </a:stretch>
        </p:blipFill>
        <p:spPr bwMode="auto">
          <a:xfrm>
            <a:off x="214313" y="571500"/>
            <a:ext cx="4171950" cy="5934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a 3"/>
          <p:cNvGraphicFramePr>
            <a:graphicFrameLocks noGrp="1"/>
          </p:cNvGraphicFramePr>
          <p:nvPr/>
        </p:nvGraphicFramePr>
        <p:xfrm>
          <a:off x="357188" y="1000125"/>
          <a:ext cx="8286750" cy="5148263"/>
        </p:xfrm>
        <a:graphic>
          <a:graphicData uri="http://schemas.openxmlformats.org/drawingml/2006/table">
            <a:tbl>
              <a:tblPr/>
              <a:tblGrid>
                <a:gridCol w="952500"/>
                <a:gridCol w="1212850"/>
                <a:gridCol w="1214437"/>
                <a:gridCol w="1216025"/>
                <a:gridCol w="1212850"/>
                <a:gridCol w="1214438"/>
                <a:gridCol w="1212850"/>
                <a:gridCol w="50800"/>
              </a:tblGrid>
              <a:tr h="401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pl-PL" sz="1400" b="1" i="1"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t>Mężczyźni</a:t>
                      </a:r>
                      <a:endParaRPr kumimoji="0" lang="pl-PL" sz="2500" b="1" i="1"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hMerge="1">
                  <a:txBody>
                    <a:bodyPr/>
                    <a:lstStyle/>
                    <a:p>
                      <a:endParaRPr lang="pl-PL"/>
                    </a:p>
                  </a:txBody>
                  <a:tcPr/>
                </a:tc>
                <a:tc hMerge="1">
                  <a:txBody>
                    <a:bodyPr/>
                    <a:lstStyle/>
                    <a:p>
                      <a:endParaRPr lang="pl-PL"/>
                    </a:p>
                  </a:txBody>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t>Kobiety</a:t>
                      </a:r>
                      <a:endParaRPr kumimoji="0" lang="pl-PL" sz="2500" b="1" i="1"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hMerge="1">
                  <a:txBody>
                    <a:bodyPr/>
                    <a:lstStyle/>
                    <a:p>
                      <a:endParaRPr lang="pl-PL"/>
                    </a:p>
                  </a:txBody>
                  <a:tcPr/>
                </a:tc>
                <a:tc hMerge="1">
                  <a:txBody>
                    <a:bodyPr/>
                    <a:lstStyle/>
                    <a:p>
                      <a:endParaRPr lang="pl-PL"/>
                    </a:p>
                  </a:txBody>
                  <a:tcPr/>
                </a:tc>
                <a:tc hMerge="1">
                  <a:txBody>
                    <a:bodyPr/>
                    <a:lstStyle/>
                    <a:p>
                      <a:endParaRPr lang="pl-PL"/>
                    </a:p>
                  </a:txBody>
                  <a:tcPr/>
                </a:tc>
              </a:tr>
              <a:tr h="803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0" u="none" strike="noStrike" cap="none" normalizeH="0" baseline="0" smtClean="0">
                          <a:ln>
                            <a:noFill/>
                          </a:ln>
                          <a:solidFill>
                            <a:schemeClr val="tx1"/>
                          </a:solidFill>
                          <a:effectLst/>
                          <a:latin typeface="Times New Roman" pitchFamily="18" charset="0"/>
                          <a:ea typeface="Andale Sans UI"/>
                          <a:cs typeface="Times New Roman" pitchFamily="18" charset="0"/>
                        </a:rPr>
                        <a:t>Wiek</a:t>
                      </a:r>
                      <a:endParaRPr kumimoji="0" lang="pl-PL" sz="18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t>T-score</a:t>
                      </a:r>
                      <a:b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br>
                      <a: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t>(-1)</a:t>
                      </a:r>
                      <a:endParaRPr kumimoji="0" lang="pl-PL" sz="25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t>T-score</a:t>
                      </a:r>
                      <a:b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br>
                      <a: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t>(-2.5)</a:t>
                      </a:r>
                      <a:endParaRPr kumimoji="0" lang="pl-PL" sz="25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t>T-score</a:t>
                      </a:r>
                      <a:b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br>
                      <a: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t>&lt; -2.5</a:t>
                      </a:r>
                      <a:endParaRPr kumimoji="0" lang="pl-PL" sz="25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t>T-score</a:t>
                      </a:r>
                      <a:b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br>
                      <a: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t>(-1)</a:t>
                      </a:r>
                      <a:endParaRPr kumimoji="0" lang="pl-PL" sz="25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t>T-score</a:t>
                      </a:r>
                      <a:b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br>
                      <a: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t>(-2.5)</a:t>
                      </a:r>
                      <a:endParaRPr kumimoji="0" lang="pl-PL" sz="25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t>T-score</a:t>
                      </a:r>
                      <a:b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br>
                      <a:r>
                        <a:rPr kumimoji="0" lang="en-US" sz="2500" b="1" i="0" u="none" strike="noStrike" cap="none" normalizeH="0" baseline="0" smtClean="0">
                          <a:ln>
                            <a:noFill/>
                          </a:ln>
                          <a:solidFill>
                            <a:schemeClr val="tx1"/>
                          </a:solidFill>
                          <a:effectLst/>
                          <a:latin typeface="Times New Roman" pitchFamily="18" charset="0"/>
                          <a:ea typeface="Andale Sans UI"/>
                          <a:cs typeface="Times New Roman" pitchFamily="18" charset="0"/>
                        </a:rPr>
                        <a:t>&lt;  -2.5</a:t>
                      </a:r>
                      <a:endParaRPr kumimoji="0" lang="pl-PL" sz="25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sz="2500" b="0" i="0" u="none" strike="noStrike" cap="none" normalizeH="0" baseline="0" smtClean="0">
                          <a:ln>
                            <a:noFill/>
                          </a:ln>
                          <a:solidFill>
                            <a:schemeClr val="tx1"/>
                          </a:solidFill>
                          <a:effectLst/>
                          <a:latin typeface="Times New Roman" pitchFamily="18" charset="0"/>
                          <a:cs typeface="Times New Roman" pitchFamily="18" charset="0"/>
                        </a:rPr>
                        <a:t> </a:t>
                      </a:r>
                    </a:p>
                  </a:txBody>
                  <a:tcPr marL="0" marR="0" marT="0"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4381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chemeClr val="tx1"/>
                          </a:solidFill>
                          <a:effectLst/>
                          <a:latin typeface="Times New Roman" pitchFamily="18" charset="0"/>
                          <a:ea typeface="Andale Sans UI"/>
                          <a:cs typeface="Times New Roman" pitchFamily="18" charset="0"/>
                        </a:rPr>
                        <a:t>45</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0,7</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2,2</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3,4</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0,4</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1,4</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2,2</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cs typeface="Times New Roman" pitchFamily="18" charset="0"/>
                        </a:rPr>
                        <a:t> </a:t>
                      </a:r>
                    </a:p>
                  </a:txBody>
                  <a:tcPr marL="0" marR="0" marT="0"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4381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chemeClr val="tx1"/>
                          </a:solidFill>
                          <a:effectLst/>
                          <a:latin typeface="Times New Roman" pitchFamily="18" charset="0"/>
                          <a:ea typeface="Andale Sans UI"/>
                          <a:cs typeface="Times New Roman" pitchFamily="18" charset="0"/>
                        </a:rPr>
                        <a:t>50</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1,1</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3,4</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5,1</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0,5</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1,7</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2,9</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cs typeface="Times New Roman" pitchFamily="18" charset="0"/>
                        </a:rPr>
                        <a:t> </a:t>
                      </a:r>
                    </a:p>
                  </a:txBody>
                  <a:tcPr marL="0" marR="0" marT="0"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4381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smtClean="0">
                          <a:ln>
                            <a:noFill/>
                          </a:ln>
                          <a:solidFill>
                            <a:schemeClr val="tx1"/>
                          </a:solidFill>
                          <a:effectLst/>
                          <a:latin typeface="Times New Roman" pitchFamily="18" charset="0"/>
                          <a:ea typeface="Andale Sans UI"/>
                          <a:cs typeface="Times New Roman" pitchFamily="18" charset="0"/>
                        </a:rPr>
                        <a:t>55</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0,9</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3,1</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4,9</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0,7</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2,9</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4,9</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cs typeface="Times New Roman" pitchFamily="18" charset="0"/>
                        </a:rPr>
                        <a:t> </a:t>
                      </a:r>
                    </a:p>
                  </a:txBody>
                  <a:tcPr marL="0" marR="0" marT="0"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4381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1" i="0" u="none" strike="noStrike" cap="none" normalizeH="0" baseline="0" smtClean="0">
                          <a:ln>
                            <a:noFill/>
                          </a:ln>
                          <a:solidFill>
                            <a:schemeClr val="tx1"/>
                          </a:solidFill>
                          <a:effectLst/>
                          <a:latin typeface="Times New Roman" pitchFamily="18" charset="0"/>
                          <a:ea typeface="Andale Sans UI"/>
                          <a:cs typeface="Times New Roman" pitchFamily="18" charset="0"/>
                        </a:rPr>
                        <a:t>60</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1,2</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3,7</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6</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1,1</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4,4</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7,8</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cs typeface="Times New Roman" pitchFamily="18" charset="0"/>
                        </a:rPr>
                        <a:t> </a:t>
                      </a:r>
                    </a:p>
                  </a:txBody>
                  <a:tcPr marL="0" marR="0" marT="0"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4381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1" i="0" u="none" strike="noStrike" cap="none" normalizeH="0" baseline="0" smtClean="0">
                          <a:ln>
                            <a:noFill/>
                          </a:ln>
                          <a:solidFill>
                            <a:schemeClr val="tx1"/>
                          </a:solidFill>
                          <a:effectLst/>
                          <a:latin typeface="Times New Roman" pitchFamily="18" charset="0"/>
                          <a:ea typeface="Andale Sans UI"/>
                          <a:cs typeface="Times New Roman" pitchFamily="18" charset="0"/>
                        </a:rPr>
                        <a:t>65</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1,9</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5,3</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8,8</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5,9</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11,3</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cs typeface="Times New Roman" pitchFamily="18" charset="0"/>
                        </a:rPr>
                        <a:t> </a:t>
                      </a:r>
                    </a:p>
                  </a:txBody>
                  <a:tcPr marL="0" marR="0" marT="0"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4381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1" i="0" u="none" strike="noStrike" cap="none" normalizeH="0" baseline="0" smtClean="0">
                          <a:ln>
                            <a:noFill/>
                          </a:ln>
                          <a:solidFill>
                            <a:schemeClr val="tx1"/>
                          </a:solidFill>
                          <a:effectLst/>
                          <a:latin typeface="Times New Roman" pitchFamily="18" charset="0"/>
                          <a:ea typeface="Andale Sans UI"/>
                          <a:cs typeface="Times New Roman" pitchFamily="18" charset="0"/>
                        </a:rPr>
                        <a:t>70</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2,7</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8,5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14,3</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2</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8,8</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18,3</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cs typeface="Times New Roman" pitchFamily="18" charset="0"/>
                        </a:rPr>
                        <a:t> </a:t>
                      </a:r>
                    </a:p>
                  </a:txBody>
                  <a:tcPr marL="0" marR="0" marT="0"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4381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1" i="0" u="none" strike="noStrike" cap="none" normalizeH="0" baseline="0" smtClean="0">
                          <a:ln>
                            <a:noFill/>
                          </a:ln>
                          <a:solidFill>
                            <a:schemeClr val="tx1"/>
                          </a:solidFill>
                          <a:effectLst/>
                          <a:latin typeface="Times New Roman" pitchFamily="18" charset="0"/>
                          <a:ea typeface="Andale Sans UI"/>
                          <a:cs typeface="Times New Roman" pitchFamily="18" charset="0"/>
                        </a:rPr>
                        <a:t>75</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4,1</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14,2</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24,2</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2,3</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11,1</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24,6</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cs typeface="Times New Roman" pitchFamily="18" charset="0"/>
                        </a:rPr>
                        <a:t> </a:t>
                      </a:r>
                    </a:p>
                  </a:txBody>
                  <a:tcPr marL="0" marR="0" marT="0"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4381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1" i="0" u="none" strike="noStrike" cap="none" normalizeH="0" baseline="0" smtClean="0">
                          <a:ln>
                            <a:noFill/>
                          </a:ln>
                          <a:solidFill>
                            <a:schemeClr val="tx1"/>
                          </a:solidFill>
                          <a:effectLst/>
                          <a:latin typeface="Times New Roman" pitchFamily="18" charset="0"/>
                          <a:ea typeface="Andale Sans UI"/>
                          <a:cs typeface="Times New Roman" pitchFamily="18" charset="0"/>
                        </a:rPr>
                        <a:t>80</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4,6</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13,7</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24,3</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2,5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11,5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27,9</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cs typeface="Times New Roman" pitchFamily="18" charset="0"/>
                        </a:rPr>
                        <a:t> </a:t>
                      </a:r>
                    </a:p>
                  </a:txBody>
                  <a:tcPr marL="0" marR="0" marT="0"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4381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1" i="0" u="none" strike="noStrike" cap="none" normalizeH="0" baseline="0" smtClean="0">
                          <a:ln>
                            <a:noFill/>
                          </a:ln>
                          <a:solidFill>
                            <a:schemeClr val="tx1"/>
                          </a:solidFill>
                          <a:effectLst/>
                          <a:latin typeface="Times New Roman" pitchFamily="18" charset="0"/>
                          <a:ea typeface="Andale Sans UI"/>
                          <a:cs typeface="Times New Roman" pitchFamily="18" charset="0"/>
                        </a:rPr>
                        <a:t>85</a:t>
                      </a:r>
                      <a:endPar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7,6</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10,5</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19,9</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2,1</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10</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ea typeface="Andale Sans UI"/>
                          <a:cs typeface="Times New Roman" pitchFamily="18" charset="0"/>
                        </a:rPr>
                        <a:t>25,8</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sz="2200" b="0" i="0" u="none" strike="noStrike" cap="none" normalizeH="0" baseline="0" smtClean="0">
                          <a:ln>
                            <a:noFill/>
                          </a:ln>
                          <a:solidFill>
                            <a:schemeClr val="tx1"/>
                          </a:solidFill>
                          <a:effectLst/>
                          <a:latin typeface="Times New Roman" pitchFamily="18" charset="0"/>
                          <a:cs typeface="Times New Roman" pitchFamily="18" charset="0"/>
                        </a:rPr>
                        <a:t> </a:t>
                      </a:r>
                    </a:p>
                  </a:txBody>
                  <a:tcPr marL="0" marR="0" marT="0"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bl>
          </a:graphicData>
        </a:graphic>
      </p:graphicFrame>
      <p:sp>
        <p:nvSpPr>
          <p:cNvPr id="108651" name="pole tekstowe 4"/>
          <p:cNvSpPr txBox="1">
            <a:spLocks noChangeArrowheads="1"/>
          </p:cNvSpPr>
          <p:nvPr/>
        </p:nvSpPr>
        <p:spPr bwMode="auto">
          <a:xfrm>
            <a:off x="201613" y="357188"/>
            <a:ext cx="8942387" cy="461962"/>
          </a:xfrm>
          <a:prstGeom prst="rect">
            <a:avLst/>
          </a:prstGeom>
          <a:noFill/>
          <a:ln w="9525">
            <a:noFill/>
            <a:miter lim="800000"/>
            <a:headEnd/>
            <a:tailEnd/>
          </a:ln>
        </p:spPr>
        <p:txBody>
          <a:bodyPr wrap="none">
            <a:spAutoFit/>
          </a:bodyPr>
          <a:lstStyle/>
          <a:p>
            <a:pPr fontAlgn="base">
              <a:spcBef>
                <a:spcPct val="0"/>
              </a:spcBef>
              <a:spcAft>
                <a:spcPct val="0"/>
              </a:spcAft>
            </a:pPr>
            <a:r>
              <a:rPr lang="pl-PL" sz="2400">
                <a:solidFill>
                  <a:srgbClr val="FFFFFF"/>
                </a:solidFill>
                <a:latin typeface="Constantia" pitchFamily="18" charset="0"/>
              </a:rPr>
              <a:t>10-letnie ryzyko  złamania bkku wynikające z wieku i masy kostnej</a:t>
            </a:r>
          </a:p>
        </p:txBody>
      </p:sp>
      <p:sp>
        <p:nvSpPr>
          <p:cNvPr id="108652" name="pole tekstowe 6"/>
          <p:cNvSpPr txBox="1">
            <a:spLocks noChangeArrowheads="1"/>
          </p:cNvSpPr>
          <p:nvPr/>
        </p:nvSpPr>
        <p:spPr bwMode="auto">
          <a:xfrm>
            <a:off x="3357563" y="6500813"/>
            <a:ext cx="5572125" cy="369887"/>
          </a:xfrm>
          <a:prstGeom prst="rect">
            <a:avLst/>
          </a:prstGeom>
          <a:noFill/>
          <a:ln w="9525">
            <a:noFill/>
            <a:miter lim="800000"/>
            <a:headEnd/>
            <a:tailEnd/>
          </a:ln>
        </p:spPr>
        <p:txBody>
          <a:bodyPr>
            <a:spAutoFit/>
          </a:bodyPr>
          <a:lstStyle/>
          <a:p>
            <a:pPr fontAlgn="base">
              <a:spcBef>
                <a:spcPct val="0"/>
              </a:spcBef>
              <a:spcAft>
                <a:spcPct val="0"/>
              </a:spcAft>
            </a:pPr>
            <a:r>
              <a:rPr lang="pl-PL">
                <a:solidFill>
                  <a:srgbClr val="FFFFFF"/>
                </a:solidFill>
                <a:latin typeface="Constantia" pitchFamily="18" charset="0"/>
              </a:rPr>
              <a:t>Kanis  J et co. Fracture Risk Assessment.  Bone 2005.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pl-PL" sz="4000"/>
              <a:t>Ryzyko względne złamania bnku wynikające z BMI</a:t>
            </a:r>
          </a:p>
        </p:txBody>
      </p:sp>
      <p:graphicFrame>
        <p:nvGraphicFramePr>
          <p:cNvPr id="45059" name="Object 3"/>
          <p:cNvGraphicFramePr>
            <a:graphicFrameLocks noChangeAspect="1"/>
          </p:cNvGraphicFramePr>
          <p:nvPr>
            <p:ph idx="1"/>
          </p:nvPr>
        </p:nvGraphicFramePr>
        <p:xfrm>
          <a:off x="395288" y="1484313"/>
          <a:ext cx="8229600" cy="4524375"/>
        </p:xfrm>
        <a:graphic>
          <a:graphicData uri="http://schemas.openxmlformats.org/presentationml/2006/ole">
            <p:oleObj spid="_x0000_s5122" name="Wykres" r:id="rId4" imgW="8229600" imgH="4524375" progId="MSGraph.Chart.8">
              <p:embed followColorScheme="full"/>
            </p:oleObj>
          </a:graphicData>
        </a:graphic>
      </p:graphicFrame>
      <p:sp>
        <p:nvSpPr>
          <p:cNvPr id="45060" name="Text Box 4"/>
          <p:cNvSpPr txBox="1">
            <a:spLocks noChangeArrowheads="1"/>
          </p:cNvSpPr>
          <p:nvPr/>
        </p:nvSpPr>
        <p:spPr bwMode="auto">
          <a:xfrm>
            <a:off x="539750" y="1268413"/>
            <a:ext cx="565150" cy="366712"/>
          </a:xfrm>
          <a:prstGeom prst="rect">
            <a:avLst/>
          </a:prstGeom>
          <a:noFill/>
          <a:ln w="9525">
            <a:noFill/>
            <a:miter lim="800000"/>
            <a:headEnd/>
            <a:tailEnd/>
          </a:ln>
          <a:effectLst/>
        </p:spPr>
        <p:txBody>
          <a:bodyPr wrap="none">
            <a:spAutoFit/>
          </a:bodyPr>
          <a:lstStyle/>
          <a:p>
            <a:pPr fontAlgn="base">
              <a:spcBef>
                <a:spcPct val="0"/>
              </a:spcBef>
              <a:spcAft>
                <a:spcPct val="0"/>
              </a:spcAft>
            </a:pPr>
            <a:r>
              <a:rPr lang="pl-PL">
                <a:solidFill>
                  <a:srgbClr val="FFFFFF"/>
                </a:solidFill>
                <a:latin typeface="Arial" pitchFamily="34" charset="0"/>
              </a:rPr>
              <a:t>RW</a:t>
            </a:r>
          </a:p>
        </p:txBody>
      </p:sp>
      <p:sp>
        <p:nvSpPr>
          <p:cNvPr id="45061" name="Text Box 5"/>
          <p:cNvSpPr txBox="1">
            <a:spLocks noChangeArrowheads="1"/>
          </p:cNvSpPr>
          <p:nvPr/>
        </p:nvSpPr>
        <p:spPr bwMode="auto">
          <a:xfrm>
            <a:off x="8440738" y="5032375"/>
            <a:ext cx="590550" cy="366713"/>
          </a:xfrm>
          <a:prstGeom prst="rect">
            <a:avLst/>
          </a:prstGeom>
          <a:noFill/>
          <a:ln w="9525">
            <a:noFill/>
            <a:miter lim="800000"/>
            <a:headEnd/>
            <a:tailEnd/>
          </a:ln>
          <a:effectLst/>
        </p:spPr>
        <p:txBody>
          <a:bodyPr wrap="none">
            <a:spAutoFit/>
          </a:bodyPr>
          <a:lstStyle/>
          <a:p>
            <a:pPr fontAlgn="base">
              <a:spcBef>
                <a:spcPct val="0"/>
              </a:spcBef>
              <a:spcAft>
                <a:spcPct val="0"/>
              </a:spcAft>
            </a:pPr>
            <a:r>
              <a:rPr lang="pl-PL">
                <a:solidFill>
                  <a:srgbClr val="FFFFFF"/>
                </a:solidFill>
                <a:latin typeface="Arial" pitchFamily="34" charset="0"/>
              </a:rPr>
              <a:t>BMI</a:t>
            </a:r>
          </a:p>
        </p:txBody>
      </p:sp>
      <p:sp>
        <p:nvSpPr>
          <p:cNvPr id="45062" name="Rectangle 6"/>
          <p:cNvSpPr>
            <a:spLocks noChangeArrowheads="1"/>
          </p:cNvSpPr>
          <p:nvPr/>
        </p:nvSpPr>
        <p:spPr bwMode="auto">
          <a:xfrm>
            <a:off x="250825" y="6092825"/>
            <a:ext cx="8497888" cy="639763"/>
          </a:xfrm>
          <a:prstGeom prst="rect">
            <a:avLst/>
          </a:prstGeom>
          <a:noFill/>
          <a:ln w="9525">
            <a:noFill/>
            <a:miter lim="800000"/>
            <a:headEnd/>
            <a:tailEnd/>
          </a:ln>
          <a:effectLst/>
        </p:spPr>
        <p:txBody>
          <a:bodyPr>
            <a:spAutoFit/>
          </a:bodyPr>
          <a:lstStyle/>
          <a:p>
            <a:pPr fontAlgn="base">
              <a:spcBef>
                <a:spcPct val="0"/>
              </a:spcBef>
              <a:spcAft>
                <a:spcPct val="0"/>
              </a:spcAft>
            </a:pPr>
            <a:r>
              <a:rPr lang="pl-PL" sz="1200">
                <a:solidFill>
                  <a:srgbClr val="FFFFFF"/>
                </a:solidFill>
                <a:latin typeface="Arial" pitchFamily="34" charset="0"/>
              </a:rPr>
              <a:t>De Laet C, Kanis JA, Oden A, Johansson H, Johnell O, Delmas P, Eisman JA, Kroger H, Fujiwara S, Garnero P, McCloskey EV, Mellstrom D, Melton LJ III, Meunier PJ, Pols H, Reeve J, Silman A, Tenenhouse A. Body mass index as a predictor of fracture risk: a meta-analysis. Osteoporosis International 2005; 16: 1330-1338. </a:t>
            </a:r>
          </a:p>
        </p:txBody>
      </p:sp>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71"/>
          <p:cNvSpPr txBox="1">
            <a:spLocks noChangeArrowheads="1"/>
          </p:cNvSpPr>
          <p:nvPr/>
        </p:nvSpPr>
        <p:spPr bwMode="auto">
          <a:xfrm>
            <a:off x="323850" y="357188"/>
            <a:ext cx="8496300" cy="946150"/>
          </a:xfrm>
          <a:prstGeom prst="rect">
            <a:avLst/>
          </a:prstGeom>
          <a:noFill/>
          <a:ln w="9525">
            <a:noFill/>
            <a:miter lim="800000"/>
            <a:headEnd/>
            <a:tailEnd/>
          </a:ln>
        </p:spPr>
        <p:txBody>
          <a:bodyPr>
            <a:spAutoFit/>
          </a:bodyPr>
          <a:lstStyle/>
          <a:p>
            <a:pPr algn="ctr" fontAlgn="base">
              <a:spcBef>
                <a:spcPct val="50000"/>
              </a:spcBef>
              <a:spcAft>
                <a:spcPct val="0"/>
              </a:spcAft>
            </a:pPr>
            <a:r>
              <a:rPr lang="en-US" sz="2800">
                <a:solidFill>
                  <a:srgbClr val="FFFFFF"/>
                </a:solidFill>
                <a:latin typeface="Arial" pitchFamily="34" charset="0"/>
              </a:rPr>
              <a:t>10</a:t>
            </a:r>
            <a:r>
              <a:rPr lang="pl-PL" sz="2800">
                <a:solidFill>
                  <a:srgbClr val="FFFFFF"/>
                </a:solidFill>
                <a:latin typeface="Arial" pitchFamily="34" charset="0"/>
              </a:rPr>
              <a:t>–letnie ryzyko złamania w zależności </a:t>
            </a:r>
            <a:br>
              <a:rPr lang="pl-PL" sz="2800">
                <a:solidFill>
                  <a:srgbClr val="FFFFFF"/>
                </a:solidFill>
                <a:latin typeface="Arial" pitchFamily="34" charset="0"/>
              </a:rPr>
            </a:br>
            <a:r>
              <a:rPr lang="pl-PL" sz="2800">
                <a:solidFill>
                  <a:srgbClr val="FFFFFF"/>
                </a:solidFill>
                <a:latin typeface="Arial" pitchFamily="34" charset="0"/>
              </a:rPr>
              <a:t>od wieku i BMI</a:t>
            </a:r>
          </a:p>
        </p:txBody>
      </p:sp>
      <p:sp>
        <p:nvSpPr>
          <p:cNvPr id="28675" name="Text Box 72"/>
          <p:cNvSpPr txBox="1">
            <a:spLocks noChangeArrowheads="1"/>
          </p:cNvSpPr>
          <p:nvPr/>
        </p:nvSpPr>
        <p:spPr bwMode="auto">
          <a:xfrm>
            <a:off x="322263" y="5392738"/>
            <a:ext cx="8210550" cy="942975"/>
          </a:xfrm>
          <a:prstGeom prst="rect">
            <a:avLst/>
          </a:prstGeom>
          <a:noFill/>
          <a:ln w="9525">
            <a:noFill/>
            <a:miter lim="800000"/>
            <a:headEnd/>
            <a:tailEnd/>
          </a:ln>
        </p:spPr>
        <p:txBody>
          <a:bodyPr>
            <a:spAutoFit/>
          </a:bodyPr>
          <a:lstStyle/>
          <a:p>
            <a:pPr fontAlgn="base">
              <a:spcBef>
                <a:spcPct val="0"/>
              </a:spcBef>
              <a:spcAft>
                <a:spcPct val="0"/>
              </a:spcAft>
            </a:pPr>
            <a:r>
              <a:rPr lang="pl-PL" sz="1400">
                <a:solidFill>
                  <a:srgbClr val="FFFFFF"/>
                </a:solidFill>
                <a:latin typeface="Constantia" pitchFamily="18" charset="0"/>
              </a:rPr>
              <a:t>De Laet C, Kanis JA, Oden A, Johansson H, Johnell O, Delmas P, Eisman JA, Kroger H, Fujiwara S, Garnero P, McCloskey EV, Mellstrom D, Melton LJ III, Meunier PJ, Pols H, Reeve J, Silman A, Tenenhouse A. Body mass index as a predictor of fracture risk: a meta-analysis. Osteoporosis International 2005; 16: 1330-1338. </a:t>
            </a:r>
          </a:p>
        </p:txBody>
      </p:sp>
      <p:sp>
        <p:nvSpPr>
          <p:cNvPr id="28676" name="Text Box 77"/>
          <p:cNvSpPr txBox="1">
            <a:spLocks noChangeArrowheads="1"/>
          </p:cNvSpPr>
          <p:nvPr/>
        </p:nvSpPr>
        <p:spPr bwMode="auto">
          <a:xfrm>
            <a:off x="863600" y="1484313"/>
            <a:ext cx="7416800" cy="366712"/>
          </a:xfrm>
          <a:prstGeom prst="rect">
            <a:avLst/>
          </a:prstGeom>
          <a:noFill/>
          <a:ln w="9525">
            <a:noFill/>
            <a:miter lim="800000"/>
            <a:headEnd/>
            <a:tailEnd/>
          </a:ln>
        </p:spPr>
        <p:txBody>
          <a:bodyPr>
            <a:spAutoFit/>
          </a:bodyPr>
          <a:lstStyle/>
          <a:p>
            <a:pPr algn="ctr" fontAlgn="base">
              <a:spcBef>
                <a:spcPct val="50000"/>
              </a:spcBef>
              <a:spcAft>
                <a:spcPct val="0"/>
              </a:spcAft>
            </a:pPr>
            <a:r>
              <a:rPr lang="pl-PL">
                <a:solidFill>
                  <a:srgbClr val="FFFFFF"/>
                </a:solidFill>
                <a:latin typeface="Constantia" pitchFamily="18" charset="0"/>
              </a:rPr>
              <a:t>BMI= waga [kg]/(wzrost [m])</a:t>
            </a:r>
            <a:r>
              <a:rPr lang="pl-PL" baseline="30000">
                <a:solidFill>
                  <a:srgbClr val="FFFFFF"/>
                </a:solidFill>
                <a:latin typeface="Constantia" pitchFamily="18" charset="0"/>
              </a:rPr>
              <a:t>2</a:t>
            </a:r>
          </a:p>
        </p:txBody>
      </p:sp>
      <p:graphicFrame>
        <p:nvGraphicFramePr>
          <p:cNvPr id="28677" name="Group 5"/>
          <p:cNvGraphicFramePr>
            <a:graphicFrameLocks noGrp="1"/>
          </p:cNvGraphicFramePr>
          <p:nvPr/>
        </p:nvGraphicFramePr>
        <p:xfrm>
          <a:off x="179388" y="2133600"/>
          <a:ext cx="8353425" cy="2608263"/>
        </p:xfrm>
        <a:graphic>
          <a:graphicData uri="http://schemas.openxmlformats.org/drawingml/2006/table">
            <a:tbl>
              <a:tblPr/>
              <a:tblGrid>
                <a:gridCol w="792162"/>
                <a:gridCol w="576263"/>
                <a:gridCol w="544512"/>
                <a:gridCol w="714375"/>
                <a:gridCol w="715963"/>
                <a:gridCol w="715962"/>
                <a:gridCol w="715963"/>
                <a:gridCol w="715962"/>
                <a:gridCol w="715963"/>
                <a:gridCol w="714375"/>
                <a:gridCol w="715962"/>
                <a:gridCol w="715963"/>
              </a:tblGrid>
              <a:tr h="2746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BMI mężczyźni</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rowSpan="6">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BMI kobiety</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r>
              <a:tr h="7794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Wiek</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15</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20</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25</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30</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35</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vMerge="1">
                  <a:txBody>
                    <a:bodyPr/>
                    <a:lstStyle/>
                    <a:p>
                      <a:endParaRPr lang="pl-PL"/>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15</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20</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25</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30</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35</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50</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2,8</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2,8</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2,7</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2,4</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2,1</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pl-PL"/>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3,9</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3,6</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3,4</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3,0</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2,6</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60</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4,2</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4,0</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3,9</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3,4</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2,9</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pl-PL"/>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7,4</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6,5</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6,0</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5,2</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4,6</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70</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6,0</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5,8</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5,6</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4,8</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4,1</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pl-PL"/>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14</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12</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11</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9,5</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8,2</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80</a:t>
                      </a:r>
                      <a:endParaRPr kumimoji="0" lang="pl-PL" sz="18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B3B3B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7,8</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7,4</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7,2</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5,9</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4,8</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pl-PL"/>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22</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19</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17</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15</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pl-PL" sz="18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12</a:t>
                      </a:r>
                      <a:endParaRPr kumimoji="0" lang="pl-PL" sz="1800" b="1"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body" sz="half" idx="1"/>
          </p:nvPr>
        </p:nvSpPr>
        <p:spPr>
          <a:xfrm>
            <a:off x="1258888" y="1557338"/>
            <a:ext cx="6600825" cy="4970462"/>
          </a:xfrm>
        </p:spPr>
        <p:txBody>
          <a:bodyPr/>
          <a:lstStyle/>
          <a:p>
            <a:pPr algn="ctr">
              <a:buFont typeface="Wingdings" pitchFamily="2" charset="2"/>
              <a:buNone/>
            </a:pPr>
            <a:r>
              <a:rPr lang="pl-PL" sz="6000">
                <a:latin typeface="Arial" pitchFamily="34" charset="0"/>
              </a:rPr>
              <a:t>Wzrost BMI </a:t>
            </a:r>
            <a:br>
              <a:rPr lang="pl-PL" sz="6000">
                <a:latin typeface="Arial" pitchFamily="34" charset="0"/>
              </a:rPr>
            </a:br>
            <a:r>
              <a:rPr lang="pl-PL" sz="6000">
                <a:latin typeface="Arial" pitchFamily="34" charset="0"/>
              </a:rPr>
              <a:t>o </a:t>
            </a:r>
            <a:r>
              <a:rPr lang="pl-PL" sz="6000">
                <a:solidFill>
                  <a:srgbClr val="FFFF00"/>
                </a:solidFill>
                <a:latin typeface="Arial" pitchFamily="34" charset="0"/>
              </a:rPr>
              <a:t>1 kg/m</a:t>
            </a:r>
            <a:r>
              <a:rPr lang="pl-PL" sz="6000" baseline="30000">
                <a:solidFill>
                  <a:srgbClr val="FFFF00"/>
                </a:solidFill>
                <a:latin typeface="Arial" pitchFamily="34" charset="0"/>
              </a:rPr>
              <a:t>2</a:t>
            </a:r>
            <a:r>
              <a:rPr lang="pl-PL" sz="6000">
                <a:latin typeface="Arial" pitchFamily="34" charset="0"/>
              </a:rPr>
              <a:t> </a:t>
            </a:r>
            <a:br>
              <a:rPr lang="pl-PL" sz="6000">
                <a:latin typeface="Arial" pitchFamily="34" charset="0"/>
              </a:rPr>
            </a:br>
            <a:r>
              <a:rPr lang="pl-PL" sz="6000">
                <a:latin typeface="Arial" pitchFamily="34" charset="0"/>
              </a:rPr>
              <a:t>powoduje spadek </a:t>
            </a:r>
            <a:br>
              <a:rPr lang="pl-PL" sz="6000">
                <a:latin typeface="Arial" pitchFamily="34" charset="0"/>
              </a:rPr>
            </a:br>
            <a:r>
              <a:rPr lang="pl-PL" sz="6000">
                <a:latin typeface="Arial" pitchFamily="34" charset="0"/>
              </a:rPr>
              <a:t>RB-10 o </a:t>
            </a:r>
            <a:r>
              <a:rPr lang="pl-PL" sz="6000">
                <a:solidFill>
                  <a:srgbClr val="FFFF00"/>
                </a:solidFill>
                <a:latin typeface="Arial" pitchFamily="34" charset="0"/>
              </a:rPr>
              <a:t>8%</a:t>
            </a:r>
            <a:r>
              <a:rPr lang="pl-PL" sz="6000">
                <a:latin typeface="Arial" pitchFamily="34" charset="0"/>
              </a:rPr>
              <a:t> !</a:t>
            </a:r>
            <a:r>
              <a:rPr lang="pl-PL" sz="6000"/>
              <a:t> </a:t>
            </a:r>
          </a:p>
        </p:txBody>
      </p:sp>
      <p:graphicFrame>
        <p:nvGraphicFramePr>
          <p:cNvPr id="37891" name="Object 7"/>
          <p:cNvGraphicFramePr>
            <a:graphicFrameLocks noChangeAspect="1"/>
          </p:cNvGraphicFramePr>
          <p:nvPr>
            <p:ph sz="half" idx="2"/>
          </p:nvPr>
        </p:nvGraphicFramePr>
        <p:xfrm>
          <a:off x="179388" y="260350"/>
          <a:ext cx="1052512" cy="1144588"/>
        </p:xfrm>
        <a:graphic>
          <a:graphicData uri="http://schemas.openxmlformats.org/presentationml/2006/ole">
            <p:oleObj spid="_x0000_s6146" name="CorelDRAW" r:id="rId4" imgW="2044080" imgH="2224080" progId="">
              <p:embed/>
            </p:oleObj>
          </a:graphicData>
        </a:graphic>
      </p:graphicFrame>
      <p:pic>
        <p:nvPicPr>
          <p:cNvPr id="37894" name="Picture 6"/>
          <p:cNvPicPr>
            <a:picLocks noChangeAspect="1" noChangeArrowheads="1"/>
          </p:cNvPicPr>
          <p:nvPr/>
        </p:nvPicPr>
        <p:blipFill>
          <a:blip r:embed="rId5" cstate="print"/>
          <a:srcRect/>
          <a:stretch>
            <a:fillRect/>
          </a:stretch>
        </p:blipFill>
        <p:spPr bwMode="auto">
          <a:xfrm>
            <a:off x="7956550" y="115888"/>
            <a:ext cx="1058863" cy="1531937"/>
          </a:xfrm>
          <a:prstGeom prst="rect">
            <a:avLst/>
          </a:prstGeom>
          <a:noFill/>
          <a:ln w="9525">
            <a:noFill/>
            <a:miter lim="800000"/>
            <a:headEnd/>
            <a:tailEnd/>
          </a:ln>
        </p:spPr>
      </p:pic>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ytuł 1"/>
          <p:cNvSpPr>
            <a:spLocks noGrp="1"/>
          </p:cNvSpPr>
          <p:nvPr>
            <p:ph type="title" idx="4294967295"/>
          </p:nvPr>
        </p:nvSpPr>
        <p:spPr>
          <a:xfrm>
            <a:off x="323850" y="0"/>
            <a:ext cx="8358188" cy="1089025"/>
          </a:xfrm>
        </p:spPr>
        <p:txBody>
          <a:bodyPr lIns="0" rIns="0" bIns="0" anchor="b"/>
          <a:lstStyle/>
          <a:p>
            <a:r>
              <a:rPr lang="pl-PL" sz="1700"/>
              <a:t>10-LETNIE RYZYKO </a:t>
            </a:r>
            <a:r>
              <a:rPr lang="pl-PL" sz="1700" b="0"/>
              <a:t>ZŁAMANIA OSTEOPOROTYCZNEGO </a:t>
            </a:r>
            <a:r>
              <a:rPr lang="pl-PL" sz="1700"/>
              <a:t>(%) </a:t>
            </a:r>
            <a:br>
              <a:rPr lang="pl-PL" sz="1700"/>
            </a:br>
            <a:r>
              <a:rPr lang="pl-PL" sz="1700"/>
              <a:t>OCENIONE METODĄ </a:t>
            </a:r>
            <a:r>
              <a:rPr lang="pl-PL" sz="1700">
                <a:solidFill>
                  <a:srgbClr val="FF0000"/>
                </a:solidFill>
              </a:rPr>
              <a:t>FRAX </a:t>
            </a:r>
            <a:r>
              <a:rPr lang="pl-PL" sz="1700" b="0">
                <a:solidFill>
                  <a:srgbClr val="FF0000"/>
                </a:solidFill>
              </a:rPr>
              <a:t>Z BMI</a:t>
            </a:r>
            <a:r>
              <a:rPr lang="pl-PL" sz="1700" b="0"/>
              <a:t> </a:t>
            </a:r>
            <a:r>
              <a:rPr lang="pl-PL" sz="1700"/>
              <a:t>(BEZ BMD) W POPULACJI KOBIET UK</a:t>
            </a:r>
          </a:p>
        </p:txBody>
      </p:sp>
      <p:graphicFrame>
        <p:nvGraphicFramePr>
          <p:cNvPr id="4" name="Symbol zastępczy zawartości 3"/>
          <p:cNvGraphicFramePr>
            <a:graphicFrameLocks noGrp="1"/>
          </p:cNvGraphicFramePr>
          <p:nvPr>
            <p:ph idx="4294967295"/>
          </p:nvPr>
        </p:nvGraphicFramePr>
        <p:xfrm>
          <a:off x="428596" y="1428736"/>
          <a:ext cx="8229600" cy="5191760"/>
        </p:xfrm>
        <a:graphic>
          <a:graphicData uri="http://schemas.openxmlformats.org/drawingml/2006/table">
            <a:tbl>
              <a:tblPr firstRow="1" bandRow="1">
                <a:tableStyleId>{3C2FFA5D-87B4-456A-9821-1D502468CF0F}</a:tableStyleId>
              </a:tblPr>
              <a:tblGrid>
                <a:gridCol w="1028700"/>
                <a:gridCol w="1028700"/>
                <a:gridCol w="1028700"/>
                <a:gridCol w="1028700"/>
                <a:gridCol w="1028700"/>
                <a:gridCol w="1028700"/>
                <a:gridCol w="1028700"/>
                <a:gridCol w="1028700"/>
              </a:tblGrid>
              <a:tr h="370840">
                <a:tc rowSpan="2">
                  <a:txBody>
                    <a:bodyPr/>
                    <a:lstStyle/>
                    <a:p>
                      <a:pPr algn="ctr"/>
                      <a:r>
                        <a:rPr lang="pl-PL" dirty="0" smtClean="0"/>
                        <a:t>Liczba</a:t>
                      </a:r>
                    </a:p>
                    <a:p>
                      <a:pPr algn="ctr"/>
                      <a:r>
                        <a:rPr lang="pl-PL" dirty="0" err="1" smtClean="0"/>
                        <a:t>k.cz.r</a:t>
                      </a:r>
                      <a:r>
                        <a:rPr lang="pl-PL" dirty="0" smtClean="0"/>
                        <a:t>.</a:t>
                      </a:r>
                      <a:endParaRPr lang="pl-PL" dirty="0"/>
                    </a:p>
                  </a:txBody>
                  <a:tcPr anchor="ctr"/>
                </a:tc>
                <a:tc gridSpan="7">
                  <a:txBody>
                    <a:bodyPr/>
                    <a:lstStyle/>
                    <a:p>
                      <a:pPr algn="ctr"/>
                      <a:r>
                        <a:rPr lang="pl-PL" dirty="0" smtClean="0"/>
                        <a:t>BMI</a:t>
                      </a: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r>
              <a:tr h="370840">
                <a:tc vMerge="1">
                  <a:txBody>
                    <a:bodyPr/>
                    <a:lstStyle/>
                    <a:p>
                      <a:pPr algn="ctr"/>
                      <a:endParaRPr lang="pl-PL" dirty="0"/>
                    </a:p>
                  </a:txBody>
                  <a:tcPr anchor="ctr"/>
                </a:tc>
                <a:tc>
                  <a:txBody>
                    <a:bodyPr/>
                    <a:lstStyle/>
                    <a:p>
                      <a:pPr algn="ctr"/>
                      <a:r>
                        <a:rPr lang="pl-PL" b="1" dirty="0" smtClean="0"/>
                        <a:t>15</a:t>
                      </a:r>
                      <a:endParaRPr lang="pl-PL" b="1" dirty="0"/>
                    </a:p>
                  </a:txBody>
                  <a:tcPr anchor="ctr"/>
                </a:tc>
                <a:tc>
                  <a:txBody>
                    <a:bodyPr/>
                    <a:lstStyle/>
                    <a:p>
                      <a:pPr algn="ctr"/>
                      <a:r>
                        <a:rPr lang="pl-PL" b="1" dirty="0" smtClean="0"/>
                        <a:t>20</a:t>
                      </a:r>
                      <a:endParaRPr lang="pl-PL" b="1" dirty="0"/>
                    </a:p>
                  </a:txBody>
                  <a:tcPr anchor="ctr"/>
                </a:tc>
                <a:tc>
                  <a:txBody>
                    <a:bodyPr/>
                    <a:lstStyle/>
                    <a:p>
                      <a:pPr algn="ctr"/>
                      <a:r>
                        <a:rPr lang="pl-PL" b="1" dirty="0" smtClean="0"/>
                        <a:t>25</a:t>
                      </a:r>
                      <a:endParaRPr lang="pl-PL" b="1" dirty="0"/>
                    </a:p>
                  </a:txBody>
                  <a:tcPr anchor="ctr"/>
                </a:tc>
                <a:tc>
                  <a:txBody>
                    <a:bodyPr/>
                    <a:lstStyle/>
                    <a:p>
                      <a:pPr algn="ctr"/>
                      <a:r>
                        <a:rPr lang="pl-PL" b="1" dirty="0" smtClean="0"/>
                        <a:t>30</a:t>
                      </a:r>
                      <a:endParaRPr lang="pl-PL" b="1" dirty="0"/>
                    </a:p>
                  </a:txBody>
                  <a:tcPr anchor="ctr"/>
                </a:tc>
                <a:tc>
                  <a:txBody>
                    <a:bodyPr/>
                    <a:lstStyle/>
                    <a:p>
                      <a:pPr algn="ctr"/>
                      <a:r>
                        <a:rPr lang="pl-PL" b="1" dirty="0" smtClean="0"/>
                        <a:t>35</a:t>
                      </a:r>
                      <a:endParaRPr lang="pl-PL" b="1" dirty="0"/>
                    </a:p>
                  </a:txBody>
                  <a:tcPr anchor="ctr"/>
                </a:tc>
                <a:tc>
                  <a:txBody>
                    <a:bodyPr/>
                    <a:lstStyle/>
                    <a:p>
                      <a:pPr algn="ctr"/>
                      <a:r>
                        <a:rPr lang="pl-PL" b="1" dirty="0" smtClean="0"/>
                        <a:t>40</a:t>
                      </a:r>
                      <a:endParaRPr lang="pl-PL" b="1" dirty="0"/>
                    </a:p>
                  </a:txBody>
                  <a:tcPr anchor="ctr"/>
                </a:tc>
                <a:tc>
                  <a:txBody>
                    <a:bodyPr/>
                    <a:lstStyle/>
                    <a:p>
                      <a:pPr algn="ctr"/>
                      <a:r>
                        <a:rPr lang="pl-PL" b="1" dirty="0" smtClean="0"/>
                        <a:t>45</a:t>
                      </a:r>
                      <a:endParaRPr lang="pl-PL" b="1" dirty="0"/>
                    </a:p>
                  </a:txBody>
                  <a:tcPr anchor="ctr"/>
                </a:tc>
              </a:tr>
              <a:tr h="370840">
                <a:tc gridSpan="8">
                  <a:txBody>
                    <a:bodyPr/>
                    <a:lstStyle/>
                    <a:p>
                      <a:pPr algn="ctr"/>
                      <a:r>
                        <a:rPr lang="pl-PL" b="1" spc="300" dirty="0" smtClean="0"/>
                        <a:t>Wiek 70 lat</a:t>
                      </a:r>
                      <a:endParaRPr lang="pl-PL" b="1" spc="300"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r>
              <a:tr h="370840">
                <a:tc>
                  <a:txBody>
                    <a:bodyPr/>
                    <a:lstStyle/>
                    <a:p>
                      <a:pPr algn="ctr"/>
                      <a:r>
                        <a:rPr lang="pl-PL" b="1" dirty="0" smtClean="0"/>
                        <a:t>0</a:t>
                      </a:r>
                      <a:endParaRPr lang="pl-PL" b="1" dirty="0"/>
                    </a:p>
                  </a:txBody>
                  <a:tcPr/>
                </a:tc>
                <a:tc>
                  <a:txBody>
                    <a:bodyPr/>
                    <a:lstStyle/>
                    <a:p>
                      <a:pPr algn="ctr"/>
                      <a:r>
                        <a:rPr lang="pl-PL" dirty="0" smtClean="0"/>
                        <a:t>14</a:t>
                      </a:r>
                      <a:endParaRPr lang="pl-PL" dirty="0"/>
                    </a:p>
                  </a:txBody>
                  <a:tcPr/>
                </a:tc>
                <a:tc>
                  <a:txBody>
                    <a:bodyPr/>
                    <a:lstStyle/>
                    <a:p>
                      <a:pPr algn="ctr"/>
                      <a:r>
                        <a:rPr lang="pl-PL" dirty="0" smtClean="0"/>
                        <a:t>12</a:t>
                      </a:r>
                      <a:endParaRPr lang="pl-PL" dirty="0"/>
                    </a:p>
                  </a:txBody>
                  <a:tcPr/>
                </a:tc>
                <a:tc>
                  <a:txBody>
                    <a:bodyPr/>
                    <a:lstStyle/>
                    <a:p>
                      <a:pPr algn="ctr"/>
                      <a:r>
                        <a:rPr lang="pl-PL" dirty="0" smtClean="0"/>
                        <a:t>11</a:t>
                      </a:r>
                      <a:endParaRPr lang="pl-PL" dirty="0"/>
                    </a:p>
                  </a:txBody>
                  <a:tcPr/>
                </a:tc>
                <a:tc>
                  <a:txBody>
                    <a:bodyPr/>
                    <a:lstStyle/>
                    <a:p>
                      <a:pPr algn="ctr"/>
                      <a:r>
                        <a:rPr lang="pl-PL" dirty="0" smtClean="0"/>
                        <a:t>9,5</a:t>
                      </a:r>
                      <a:endParaRPr lang="pl-PL" dirty="0"/>
                    </a:p>
                  </a:txBody>
                  <a:tcPr/>
                </a:tc>
                <a:tc>
                  <a:txBody>
                    <a:bodyPr/>
                    <a:lstStyle/>
                    <a:p>
                      <a:pPr algn="ctr"/>
                      <a:r>
                        <a:rPr lang="pl-PL" dirty="0" smtClean="0"/>
                        <a:t>8,2</a:t>
                      </a:r>
                      <a:endParaRPr lang="pl-PL" dirty="0"/>
                    </a:p>
                  </a:txBody>
                  <a:tcPr/>
                </a:tc>
                <a:tc>
                  <a:txBody>
                    <a:bodyPr/>
                    <a:lstStyle/>
                    <a:p>
                      <a:pPr algn="ctr"/>
                      <a:r>
                        <a:rPr lang="pl-PL" dirty="0" smtClean="0"/>
                        <a:t>7,1</a:t>
                      </a:r>
                      <a:endParaRPr lang="pl-PL" dirty="0"/>
                    </a:p>
                  </a:txBody>
                  <a:tcPr/>
                </a:tc>
                <a:tc>
                  <a:txBody>
                    <a:bodyPr/>
                    <a:lstStyle/>
                    <a:p>
                      <a:pPr algn="ctr"/>
                      <a:r>
                        <a:rPr lang="pl-PL" dirty="0" smtClean="0"/>
                        <a:t>6,2</a:t>
                      </a:r>
                      <a:endParaRPr lang="pl-PL" dirty="0"/>
                    </a:p>
                  </a:txBody>
                  <a:tcPr/>
                </a:tc>
              </a:tr>
              <a:tr h="370840">
                <a:tc>
                  <a:txBody>
                    <a:bodyPr/>
                    <a:lstStyle/>
                    <a:p>
                      <a:pPr algn="ctr"/>
                      <a:r>
                        <a:rPr lang="pl-PL" b="1" dirty="0" smtClean="0"/>
                        <a:t>1</a:t>
                      </a:r>
                      <a:endParaRPr lang="pl-PL" b="1" dirty="0"/>
                    </a:p>
                  </a:txBody>
                  <a:tcPr/>
                </a:tc>
                <a:tc>
                  <a:txBody>
                    <a:bodyPr/>
                    <a:lstStyle/>
                    <a:p>
                      <a:pPr algn="ctr"/>
                      <a:r>
                        <a:rPr lang="pl-PL" sz="1800" dirty="0" smtClean="0"/>
                        <a:t>21</a:t>
                      </a:r>
                      <a:endParaRPr lang="pl-PL" sz="1800" dirty="0"/>
                    </a:p>
                  </a:txBody>
                  <a:tcPr/>
                </a:tc>
                <a:tc>
                  <a:txBody>
                    <a:bodyPr/>
                    <a:lstStyle/>
                    <a:p>
                      <a:pPr algn="ctr"/>
                      <a:r>
                        <a:rPr lang="pl-PL" dirty="0" smtClean="0"/>
                        <a:t>18</a:t>
                      </a:r>
                      <a:endParaRPr lang="pl-PL" dirty="0"/>
                    </a:p>
                  </a:txBody>
                  <a:tcPr/>
                </a:tc>
                <a:tc>
                  <a:txBody>
                    <a:bodyPr/>
                    <a:lstStyle/>
                    <a:p>
                      <a:pPr algn="ctr"/>
                      <a:r>
                        <a:rPr lang="pl-PL" dirty="0" smtClean="0"/>
                        <a:t>16</a:t>
                      </a:r>
                      <a:endParaRPr lang="pl-PL" dirty="0"/>
                    </a:p>
                  </a:txBody>
                  <a:tcPr/>
                </a:tc>
                <a:tc>
                  <a:txBody>
                    <a:bodyPr/>
                    <a:lstStyle/>
                    <a:p>
                      <a:pPr algn="ctr"/>
                      <a:r>
                        <a:rPr lang="pl-PL" dirty="0" smtClean="0"/>
                        <a:t>14</a:t>
                      </a:r>
                      <a:endParaRPr lang="pl-PL" dirty="0"/>
                    </a:p>
                  </a:txBody>
                  <a:tcPr/>
                </a:tc>
                <a:tc>
                  <a:txBody>
                    <a:bodyPr/>
                    <a:lstStyle/>
                    <a:p>
                      <a:pPr algn="ctr"/>
                      <a:r>
                        <a:rPr lang="pl-PL" dirty="0" smtClean="0"/>
                        <a:t>12</a:t>
                      </a:r>
                      <a:endParaRPr lang="pl-PL" dirty="0"/>
                    </a:p>
                  </a:txBody>
                  <a:tcPr/>
                </a:tc>
                <a:tc>
                  <a:txBody>
                    <a:bodyPr/>
                    <a:lstStyle/>
                    <a:p>
                      <a:pPr algn="ctr"/>
                      <a:r>
                        <a:rPr lang="pl-PL" dirty="0" smtClean="0"/>
                        <a:t>10</a:t>
                      </a:r>
                      <a:endParaRPr lang="pl-PL" dirty="0"/>
                    </a:p>
                  </a:txBody>
                  <a:tcPr/>
                </a:tc>
                <a:tc>
                  <a:txBody>
                    <a:bodyPr/>
                    <a:lstStyle/>
                    <a:p>
                      <a:pPr algn="ctr"/>
                      <a:r>
                        <a:rPr lang="pl-PL" dirty="0" smtClean="0"/>
                        <a:t>8,9</a:t>
                      </a:r>
                      <a:endParaRPr lang="pl-PL" dirty="0"/>
                    </a:p>
                  </a:txBody>
                  <a:tcPr/>
                </a:tc>
              </a:tr>
              <a:tr h="370840">
                <a:tc>
                  <a:txBody>
                    <a:bodyPr/>
                    <a:lstStyle/>
                    <a:p>
                      <a:pPr algn="ctr"/>
                      <a:r>
                        <a:rPr lang="pl-PL" b="1" dirty="0" smtClean="0"/>
                        <a:t>2</a:t>
                      </a:r>
                      <a:endParaRPr lang="pl-PL" b="1" dirty="0"/>
                    </a:p>
                  </a:txBody>
                  <a:tcPr/>
                </a:tc>
                <a:tc>
                  <a:txBody>
                    <a:bodyPr/>
                    <a:lstStyle/>
                    <a:p>
                      <a:pPr algn="ctr"/>
                      <a:r>
                        <a:rPr lang="pl-PL" dirty="0" smtClean="0"/>
                        <a:t>31</a:t>
                      </a:r>
                      <a:endParaRPr lang="pl-PL" dirty="0"/>
                    </a:p>
                  </a:txBody>
                  <a:tcPr/>
                </a:tc>
                <a:tc>
                  <a:txBody>
                    <a:bodyPr/>
                    <a:lstStyle/>
                    <a:p>
                      <a:pPr algn="ctr"/>
                      <a:r>
                        <a:rPr lang="pl-PL" dirty="0" smtClean="0"/>
                        <a:t>26</a:t>
                      </a:r>
                      <a:endParaRPr lang="pl-PL" dirty="0"/>
                    </a:p>
                  </a:txBody>
                  <a:tcPr/>
                </a:tc>
                <a:tc>
                  <a:txBody>
                    <a:bodyPr/>
                    <a:lstStyle/>
                    <a:p>
                      <a:pPr algn="ctr"/>
                      <a:r>
                        <a:rPr lang="pl-PL" dirty="0" smtClean="0"/>
                        <a:t>23</a:t>
                      </a:r>
                      <a:endParaRPr lang="pl-PL" dirty="0"/>
                    </a:p>
                  </a:txBody>
                  <a:tcPr/>
                </a:tc>
                <a:tc>
                  <a:txBody>
                    <a:bodyPr/>
                    <a:lstStyle/>
                    <a:p>
                      <a:pPr algn="ctr"/>
                      <a:r>
                        <a:rPr lang="pl-PL" dirty="0" smtClean="0"/>
                        <a:t>20</a:t>
                      </a:r>
                      <a:endParaRPr lang="pl-PL" dirty="0"/>
                    </a:p>
                  </a:txBody>
                  <a:tcPr/>
                </a:tc>
                <a:tc>
                  <a:txBody>
                    <a:bodyPr/>
                    <a:lstStyle/>
                    <a:p>
                      <a:pPr algn="ctr"/>
                      <a:r>
                        <a:rPr lang="pl-PL" dirty="0" smtClean="0"/>
                        <a:t>17</a:t>
                      </a:r>
                      <a:endParaRPr lang="pl-PL" dirty="0"/>
                    </a:p>
                  </a:txBody>
                  <a:tcPr/>
                </a:tc>
                <a:tc>
                  <a:txBody>
                    <a:bodyPr/>
                    <a:lstStyle/>
                    <a:p>
                      <a:pPr algn="ctr"/>
                      <a:r>
                        <a:rPr lang="pl-PL" dirty="0" smtClean="0"/>
                        <a:t>15</a:t>
                      </a:r>
                      <a:endParaRPr lang="pl-PL" dirty="0"/>
                    </a:p>
                  </a:txBody>
                  <a:tcPr/>
                </a:tc>
                <a:tc>
                  <a:txBody>
                    <a:bodyPr/>
                    <a:lstStyle/>
                    <a:p>
                      <a:pPr algn="ctr"/>
                      <a:r>
                        <a:rPr lang="pl-PL" dirty="0" smtClean="0"/>
                        <a:t>13</a:t>
                      </a:r>
                      <a:endParaRPr lang="pl-PL" dirty="0"/>
                    </a:p>
                  </a:txBody>
                  <a:tcPr/>
                </a:tc>
              </a:tr>
              <a:tr h="370840">
                <a:tc>
                  <a:txBody>
                    <a:bodyPr/>
                    <a:lstStyle/>
                    <a:p>
                      <a:pPr algn="ctr"/>
                      <a:r>
                        <a:rPr lang="pl-PL" b="1" dirty="0" smtClean="0"/>
                        <a:t>3</a:t>
                      </a:r>
                      <a:endParaRPr lang="pl-PL" b="1" dirty="0"/>
                    </a:p>
                  </a:txBody>
                  <a:tcPr/>
                </a:tc>
                <a:tc>
                  <a:txBody>
                    <a:bodyPr/>
                    <a:lstStyle/>
                    <a:p>
                      <a:pPr algn="ctr"/>
                      <a:r>
                        <a:rPr lang="pl-PL" dirty="0" smtClean="0"/>
                        <a:t>44</a:t>
                      </a:r>
                    </a:p>
                  </a:txBody>
                  <a:tcPr/>
                </a:tc>
                <a:tc>
                  <a:txBody>
                    <a:bodyPr/>
                    <a:lstStyle/>
                    <a:p>
                      <a:pPr algn="ctr"/>
                      <a:r>
                        <a:rPr lang="pl-PL" dirty="0" smtClean="0"/>
                        <a:t>37</a:t>
                      </a:r>
                      <a:endParaRPr lang="pl-PL" dirty="0"/>
                    </a:p>
                  </a:txBody>
                  <a:tcPr/>
                </a:tc>
                <a:tc>
                  <a:txBody>
                    <a:bodyPr/>
                    <a:lstStyle/>
                    <a:p>
                      <a:pPr algn="ctr"/>
                      <a:r>
                        <a:rPr lang="pl-PL" dirty="0" smtClean="0"/>
                        <a:t>32</a:t>
                      </a:r>
                      <a:endParaRPr lang="pl-PL" dirty="0"/>
                    </a:p>
                  </a:txBody>
                  <a:tcPr/>
                </a:tc>
                <a:tc>
                  <a:txBody>
                    <a:bodyPr/>
                    <a:lstStyle/>
                    <a:p>
                      <a:pPr algn="ctr"/>
                      <a:r>
                        <a:rPr lang="pl-PL" dirty="0" smtClean="0"/>
                        <a:t>28</a:t>
                      </a:r>
                      <a:endParaRPr lang="pl-PL" dirty="0"/>
                    </a:p>
                  </a:txBody>
                  <a:tcPr/>
                </a:tc>
                <a:tc>
                  <a:txBody>
                    <a:bodyPr/>
                    <a:lstStyle/>
                    <a:p>
                      <a:pPr algn="ctr"/>
                      <a:r>
                        <a:rPr lang="pl-PL" dirty="0" smtClean="0"/>
                        <a:t>24</a:t>
                      </a:r>
                      <a:endParaRPr lang="pl-PL" dirty="0"/>
                    </a:p>
                  </a:txBody>
                  <a:tcPr/>
                </a:tc>
                <a:tc>
                  <a:txBody>
                    <a:bodyPr/>
                    <a:lstStyle/>
                    <a:p>
                      <a:pPr algn="ctr"/>
                      <a:r>
                        <a:rPr lang="pl-PL" dirty="0" smtClean="0"/>
                        <a:t>21</a:t>
                      </a:r>
                      <a:endParaRPr lang="pl-PL" dirty="0"/>
                    </a:p>
                  </a:txBody>
                  <a:tcPr/>
                </a:tc>
                <a:tc>
                  <a:txBody>
                    <a:bodyPr/>
                    <a:lstStyle/>
                    <a:p>
                      <a:pPr algn="ctr"/>
                      <a:r>
                        <a:rPr lang="pl-PL" dirty="0" smtClean="0"/>
                        <a:t>18</a:t>
                      </a:r>
                      <a:endParaRPr lang="pl-PL" dirty="0"/>
                    </a:p>
                  </a:txBody>
                  <a:tcPr/>
                </a:tc>
              </a:tr>
              <a:tr h="370840">
                <a:tc>
                  <a:txBody>
                    <a:bodyPr/>
                    <a:lstStyle/>
                    <a:p>
                      <a:pPr algn="ctr"/>
                      <a:r>
                        <a:rPr lang="pl-PL" b="1" dirty="0" smtClean="0"/>
                        <a:t>4</a:t>
                      </a:r>
                      <a:endParaRPr lang="pl-PL" b="1" dirty="0"/>
                    </a:p>
                  </a:txBody>
                  <a:tcPr/>
                </a:tc>
                <a:tc>
                  <a:txBody>
                    <a:bodyPr/>
                    <a:lstStyle/>
                    <a:p>
                      <a:pPr algn="ctr"/>
                      <a:r>
                        <a:rPr lang="pl-PL" dirty="0" smtClean="0"/>
                        <a:t>58</a:t>
                      </a:r>
                      <a:endParaRPr lang="pl-PL" dirty="0"/>
                    </a:p>
                  </a:txBody>
                  <a:tcPr/>
                </a:tc>
                <a:tc>
                  <a:txBody>
                    <a:bodyPr/>
                    <a:lstStyle/>
                    <a:p>
                      <a:pPr algn="ctr"/>
                      <a:r>
                        <a:rPr lang="pl-PL" dirty="0" smtClean="0"/>
                        <a:t>51</a:t>
                      </a:r>
                      <a:endParaRPr lang="pl-PL" dirty="0"/>
                    </a:p>
                  </a:txBody>
                  <a:tcPr/>
                </a:tc>
                <a:tc>
                  <a:txBody>
                    <a:bodyPr/>
                    <a:lstStyle/>
                    <a:p>
                      <a:pPr algn="ctr"/>
                      <a:r>
                        <a:rPr lang="pl-PL" dirty="0" smtClean="0"/>
                        <a:t>44</a:t>
                      </a:r>
                      <a:endParaRPr lang="pl-PL" dirty="0"/>
                    </a:p>
                  </a:txBody>
                  <a:tcPr/>
                </a:tc>
                <a:tc>
                  <a:txBody>
                    <a:bodyPr/>
                    <a:lstStyle/>
                    <a:p>
                      <a:pPr algn="ctr"/>
                      <a:r>
                        <a:rPr lang="pl-PL" dirty="0" smtClean="0"/>
                        <a:t>39</a:t>
                      </a:r>
                      <a:endParaRPr lang="pl-PL" dirty="0"/>
                    </a:p>
                  </a:txBody>
                  <a:tcPr/>
                </a:tc>
                <a:tc>
                  <a:txBody>
                    <a:bodyPr/>
                    <a:lstStyle/>
                    <a:p>
                      <a:pPr algn="ctr"/>
                      <a:r>
                        <a:rPr lang="pl-PL" dirty="0" smtClean="0"/>
                        <a:t>34</a:t>
                      </a:r>
                      <a:endParaRPr lang="pl-PL" dirty="0"/>
                    </a:p>
                  </a:txBody>
                  <a:tcPr/>
                </a:tc>
                <a:tc>
                  <a:txBody>
                    <a:bodyPr/>
                    <a:lstStyle/>
                    <a:p>
                      <a:pPr algn="ctr"/>
                      <a:r>
                        <a:rPr lang="pl-PL" dirty="0" smtClean="0"/>
                        <a:t>29</a:t>
                      </a:r>
                      <a:endParaRPr lang="pl-PL" dirty="0"/>
                    </a:p>
                  </a:txBody>
                  <a:tcPr/>
                </a:tc>
                <a:tc>
                  <a:txBody>
                    <a:bodyPr/>
                    <a:lstStyle/>
                    <a:p>
                      <a:pPr algn="ctr"/>
                      <a:r>
                        <a:rPr lang="pl-PL" dirty="0" smtClean="0"/>
                        <a:t>25</a:t>
                      </a:r>
                      <a:endParaRPr lang="pl-PL" dirty="0"/>
                    </a:p>
                  </a:txBody>
                  <a:tcPr/>
                </a:tc>
              </a:tr>
              <a:tr h="370840">
                <a:tc gridSpan="8">
                  <a:txBody>
                    <a:bodyPr/>
                    <a:lstStyle/>
                    <a:p>
                      <a:pPr algn="ctr"/>
                      <a:r>
                        <a:rPr lang="pl-PL" b="1" spc="300" dirty="0" smtClean="0"/>
                        <a:t>Wiek 80 lat</a:t>
                      </a:r>
                      <a:endParaRPr lang="pl-PL" b="1" spc="300" dirty="0"/>
                    </a:p>
                  </a:txBody>
                  <a:tcPr/>
                </a:tc>
                <a:tc hMerge="1">
                  <a:txBody>
                    <a:bodyPr/>
                    <a:lstStyle/>
                    <a:p>
                      <a:pPr algn="ctr"/>
                      <a:endParaRPr lang="pl-PL" dirty="0"/>
                    </a:p>
                  </a:txBody>
                  <a:tcPr/>
                </a:tc>
                <a:tc hMerge="1">
                  <a:txBody>
                    <a:bodyPr/>
                    <a:lstStyle/>
                    <a:p>
                      <a:pPr algn="ctr"/>
                      <a:endParaRPr lang="pl-PL" dirty="0"/>
                    </a:p>
                  </a:txBody>
                  <a:tcPr/>
                </a:tc>
                <a:tc hMerge="1">
                  <a:txBody>
                    <a:bodyPr/>
                    <a:lstStyle/>
                    <a:p>
                      <a:pPr algn="ctr"/>
                      <a:endParaRPr lang="pl-PL" dirty="0"/>
                    </a:p>
                  </a:txBody>
                  <a:tcPr/>
                </a:tc>
                <a:tc hMerge="1">
                  <a:txBody>
                    <a:bodyPr/>
                    <a:lstStyle/>
                    <a:p>
                      <a:pPr algn="ctr"/>
                      <a:endParaRPr lang="pl-PL" dirty="0"/>
                    </a:p>
                  </a:txBody>
                  <a:tcPr/>
                </a:tc>
                <a:tc hMerge="1">
                  <a:txBody>
                    <a:bodyPr/>
                    <a:lstStyle/>
                    <a:p>
                      <a:pPr algn="ctr"/>
                      <a:endParaRPr lang="pl-PL" dirty="0"/>
                    </a:p>
                  </a:txBody>
                  <a:tcPr/>
                </a:tc>
                <a:tc hMerge="1">
                  <a:txBody>
                    <a:bodyPr/>
                    <a:lstStyle/>
                    <a:p>
                      <a:pPr algn="ctr"/>
                      <a:endParaRPr lang="pl-PL" dirty="0"/>
                    </a:p>
                  </a:txBody>
                  <a:tcPr/>
                </a:tc>
                <a:tc hMerge="1">
                  <a:txBody>
                    <a:bodyPr/>
                    <a:lstStyle/>
                    <a:p>
                      <a:pPr algn="ctr"/>
                      <a:endParaRPr lang="pl-PL" dirty="0"/>
                    </a:p>
                  </a:txBody>
                  <a:tcPr/>
                </a:tc>
              </a:tr>
              <a:tr h="370840">
                <a:tc>
                  <a:txBody>
                    <a:bodyPr/>
                    <a:lstStyle/>
                    <a:p>
                      <a:pPr algn="ctr"/>
                      <a:r>
                        <a:rPr lang="pl-PL" b="1" dirty="0" smtClean="0"/>
                        <a:t>0</a:t>
                      </a:r>
                      <a:endParaRPr lang="pl-PL" b="1" dirty="0"/>
                    </a:p>
                  </a:txBody>
                  <a:tcPr/>
                </a:tc>
                <a:tc>
                  <a:txBody>
                    <a:bodyPr/>
                    <a:lstStyle/>
                    <a:p>
                      <a:pPr algn="ctr"/>
                      <a:r>
                        <a:rPr lang="pl-PL" dirty="0" smtClean="0"/>
                        <a:t>22</a:t>
                      </a:r>
                      <a:endParaRPr lang="pl-PL" dirty="0"/>
                    </a:p>
                  </a:txBody>
                  <a:tcPr/>
                </a:tc>
                <a:tc>
                  <a:txBody>
                    <a:bodyPr/>
                    <a:lstStyle/>
                    <a:p>
                      <a:pPr algn="ctr"/>
                      <a:r>
                        <a:rPr lang="pl-PL" dirty="0" smtClean="0"/>
                        <a:t>19</a:t>
                      </a:r>
                      <a:endParaRPr lang="pl-PL" dirty="0"/>
                    </a:p>
                  </a:txBody>
                  <a:tcPr/>
                </a:tc>
                <a:tc>
                  <a:txBody>
                    <a:bodyPr/>
                    <a:lstStyle/>
                    <a:p>
                      <a:pPr algn="ctr"/>
                      <a:r>
                        <a:rPr lang="pl-PL" dirty="0" smtClean="0"/>
                        <a:t>17</a:t>
                      </a:r>
                      <a:endParaRPr lang="pl-PL" dirty="0"/>
                    </a:p>
                  </a:txBody>
                  <a:tcPr/>
                </a:tc>
                <a:tc>
                  <a:txBody>
                    <a:bodyPr/>
                    <a:lstStyle/>
                    <a:p>
                      <a:pPr algn="ctr"/>
                      <a:r>
                        <a:rPr lang="pl-PL" dirty="0" smtClean="0"/>
                        <a:t>15</a:t>
                      </a:r>
                      <a:endParaRPr lang="pl-PL" dirty="0"/>
                    </a:p>
                  </a:txBody>
                  <a:tcPr/>
                </a:tc>
                <a:tc>
                  <a:txBody>
                    <a:bodyPr/>
                    <a:lstStyle/>
                    <a:p>
                      <a:pPr algn="ctr"/>
                      <a:r>
                        <a:rPr lang="pl-PL" dirty="0" smtClean="0"/>
                        <a:t>12</a:t>
                      </a:r>
                      <a:endParaRPr lang="pl-PL" dirty="0"/>
                    </a:p>
                  </a:txBody>
                  <a:tcPr/>
                </a:tc>
                <a:tc>
                  <a:txBody>
                    <a:bodyPr/>
                    <a:lstStyle/>
                    <a:p>
                      <a:pPr algn="ctr"/>
                      <a:r>
                        <a:rPr lang="pl-PL" dirty="0" smtClean="0"/>
                        <a:t>11</a:t>
                      </a:r>
                      <a:endParaRPr lang="pl-PL" dirty="0"/>
                    </a:p>
                  </a:txBody>
                  <a:tcPr/>
                </a:tc>
                <a:tc>
                  <a:txBody>
                    <a:bodyPr/>
                    <a:lstStyle/>
                    <a:p>
                      <a:pPr algn="ctr"/>
                      <a:r>
                        <a:rPr lang="pl-PL" dirty="0" smtClean="0"/>
                        <a:t>8,9</a:t>
                      </a:r>
                      <a:endParaRPr lang="pl-PL" dirty="0"/>
                    </a:p>
                  </a:txBody>
                  <a:tcPr/>
                </a:tc>
              </a:tr>
              <a:tr h="370840">
                <a:tc>
                  <a:txBody>
                    <a:bodyPr/>
                    <a:lstStyle/>
                    <a:p>
                      <a:pPr algn="ctr"/>
                      <a:r>
                        <a:rPr lang="pl-PL" b="1" dirty="0" smtClean="0"/>
                        <a:t>1</a:t>
                      </a:r>
                      <a:endParaRPr lang="pl-PL" b="1" dirty="0"/>
                    </a:p>
                  </a:txBody>
                  <a:tcPr/>
                </a:tc>
                <a:tc>
                  <a:txBody>
                    <a:bodyPr/>
                    <a:lstStyle/>
                    <a:p>
                      <a:pPr algn="ctr"/>
                      <a:r>
                        <a:rPr lang="pl-PL" dirty="0" smtClean="0"/>
                        <a:t>32</a:t>
                      </a:r>
                      <a:endParaRPr lang="pl-PL" dirty="0"/>
                    </a:p>
                  </a:txBody>
                  <a:tcPr/>
                </a:tc>
                <a:tc>
                  <a:txBody>
                    <a:bodyPr/>
                    <a:lstStyle/>
                    <a:p>
                      <a:pPr algn="ctr"/>
                      <a:r>
                        <a:rPr lang="pl-PL" dirty="0" smtClean="0"/>
                        <a:t>28</a:t>
                      </a:r>
                      <a:endParaRPr lang="pl-PL" dirty="0"/>
                    </a:p>
                  </a:txBody>
                  <a:tcPr/>
                </a:tc>
                <a:tc>
                  <a:txBody>
                    <a:bodyPr/>
                    <a:lstStyle/>
                    <a:p>
                      <a:pPr algn="ctr"/>
                      <a:r>
                        <a:rPr lang="pl-PL" dirty="0" smtClean="0"/>
                        <a:t>25</a:t>
                      </a:r>
                      <a:endParaRPr lang="pl-PL" dirty="0"/>
                    </a:p>
                  </a:txBody>
                  <a:tcPr/>
                </a:tc>
                <a:tc>
                  <a:txBody>
                    <a:bodyPr/>
                    <a:lstStyle/>
                    <a:p>
                      <a:pPr algn="ctr"/>
                      <a:r>
                        <a:rPr lang="pl-PL" dirty="0" smtClean="0"/>
                        <a:t>21</a:t>
                      </a:r>
                      <a:endParaRPr lang="pl-PL" dirty="0"/>
                    </a:p>
                  </a:txBody>
                  <a:tcPr/>
                </a:tc>
                <a:tc>
                  <a:txBody>
                    <a:bodyPr/>
                    <a:lstStyle/>
                    <a:p>
                      <a:pPr algn="ctr"/>
                      <a:r>
                        <a:rPr lang="pl-PL" dirty="0" smtClean="0"/>
                        <a:t>18</a:t>
                      </a:r>
                      <a:endParaRPr lang="pl-PL" dirty="0"/>
                    </a:p>
                  </a:txBody>
                  <a:tcPr/>
                </a:tc>
                <a:tc>
                  <a:txBody>
                    <a:bodyPr/>
                    <a:lstStyle/>
                    <a:p>
                      <a:pPr algn="ctr"/>
                      <a:r>
                        <a:rPr lang="pl-PL" dirty="0" smtClean="0"/>
                        <a:t>15</a:t>
                      </a:r>
                      <a:endParaRPr lang="pl-PL" dirty="0"/>
                    </a:p>
                  </a:txBody>
                  <a:tcPr/>
                </a:tc>
                <a:tc>
                  <a:txBody>
                    <a:bodyPr/>
                    <a:lstStyle/>
                    <a:p>
                      <a:pPr algn="ctr"/>
                      <a:r>
                        <a:rPr lang="pl-PL" dirty="0" smtClean="0"/>
                        <a:t>13</a:t>
                      </a:r>
                      <a:endParaRPr lang="pl-PL" dirty="0"/>
                    </a:p>
                  </a:txBody>
                  <a:tcPr/>
                </a:tc>
              </a:tr>
              <a:tr h="370840">
                <a:tc>
                  <a:txBody>
                    <a:bodyPr/>
                    <a:lstStyle/>
                    <a:p>
                      <a:pPr algn="ctr"/>
                      <a:r>
                        <a:rPr lang="pl-PL" b="1" dirty="0" smtClean="0"/>
                        <a:t>2</a:t>
                      </a:r>
                      <a:endParaRPr lang="pl-PL" b="1" dirty="0"/>
                    </a:p>
                  </a:txBody>
                  <a:tcPr/>
                </a:tc>
                <a:tc>
                  <a:txBody>
                    <a:bodyPr/>
                    <a:lstStyle/>
                    <a:p>
                      <a:pPr algn="ctr"/>
                      <a:r>
                        <a:rPr lang="pl-PL" dirty="0" smtClean="0"/>
                        <a:t>44</a:t>
                      </a:r>
                      <a:endParaRPr lang="pl-PL" dirty="0"/>
                    </a:p>
                  </a:txBody>
                  <a:tcPr/>
                </a:tc>
                <a:tc>
                  <a:txBody>
                    <a:bodyPr/>
                    <a:lstStyle/>
                    <a:p>
                      <a:pPr algn="ctr"/>
                      <a:r>
                        <a:rPr lang="pl-PL" dirty="0" smtClean="0"/>
                        <a:t>40</a:t>
                      </a:r>
                      <a:endParaRPr lang="pl-PL" dirty="0"/>
                    </a:p>
                  </a:txBody>
                  <a:tcPr/>
                </a:tc>
                <a:tc>
                  <a:txBody>
                    <a:bodyPr/>
                    <a:lstStyle/>
                    <a:p>
                      <a:pPr algn="ctr"/>
                      <a:r>
                        <a:rPr lang="pl-PL" dirty="0" smtClean="0"/>
                        <a:t>35</a:t>
                      </a:r>
                      <a:endParaRPr lang="pl-PL" dirty="0"/>
                    </a:p>
                  </a:txBody>
                  <a:tcPr/>
                </a:tc>
                <a:tc>
                  <a:txBody>
                    <a:bodyPr/>
                    <a:lstStyle/>
                    <a:p>
                      <a:pPr algn="ctr"/>
                      <a:r>
                        <a:rPr lang="pl-PL" dirty="0" smtClean="0"/>
                        <a:t>30</a:t>
                      </a:r>
                      <a:endParaRPr lang="pl-PL" dirty="0"/>
                    </a:p>
                  </a:txBody>
                  <a:tcPr/>
                </a:tc>
                <a:tc>
                  <a:txBody>
                    <a:bodyPr/>
                    <a:lstStyle/>
                    <a:p>
                      <a:pPr algn="ctr"/>
                      <a:r>
                        <a:rPr lang="pl-PL" dirty="0" smtClean="0"/>
                        <a:t>25</a:t>
                      </a:r>
                      <a:endParaRPr lang="pl-PL" dirty="0"/>
                    </a:p>
                  </a:txBody>
                  <a:tcPr/>
                </a:tc>
                <a:tc>
                  <a:txBody>
                    <a:bodyPr/>
                    <a:lstStyle/>
                    <a:p>
                      <a:pPr algn="ctr"/>
                      <a:r>
                        <a:rPr lang="pl-PL" dirty="0" smtClean="0"/>
                        <a:t>21</a:t>
                      </a:r>
                      <a:endParaRPr lang="pl-PL" dirty="0"/>
                    </a:p>
                  </a:txBody>
                  <a:tcPr/>
                </a:tc>
                <a:tc>
                  <a:txBody>
                    <a:bodyPr/>
                    <a:lstStyle/>
                    <a:p>
                      <a:pPr algn="ctr"/>
                      <a:r>
                        <a:rPr lang="pl-PL" dirty="0" smtClean="0"/>
                        <a:t>18</a:t>
                      </a:r>
                      <a:endParaRPr lang="pl-PL" dirty="0"/>
                    </a:p>
                  </a:txBody>
                  <a:tcPr/>
                </a:tc>
              </a:tr>
              <a:tr h="370840">
                <a:tc>
                  <a:txBody>
                    <a:bodyPr/>
                    <a:lstStyle/>
                    <a:p>
                      <a:pPr algn="ctr"/>
                      <a:r>
                        <a:rPr lang="pl-PL" b="1" dirty="0" smtClean="0"/>
                        <a:t>3</a:t>
                      </a:r>
                      <a:endParaRPr lang="pl-PL" b="1" dirty="0"/>
                    </a:p>
                  </a:txBody>
                  <a:tcPr/>
                </a:tc>
                <a:tc>
                  <a:txBody>
                    <a:bodyPr/>
                    <a:lstStyle/>
                    <a:p>
                      <a:pPr algn="ctr"/>
                      <a:r>
                        <a:rPr lang="pl-PL" dirty="0" smtClean="0"/>
                        <a:t>56</a:t>
                      </a:r>
                      <a:endParaRPr lang="pl-PL" dirty="0"/>
                    </a:p>
                  </a:txBody>
                  <a:tcPr/>
                </a:tc>
                <a:tc>
                  <a:txBody>
                    <a:bodyPr/>
                    <a:lstStyle/>
                    <a:p>
                      <a:pPr algn="ctr"/>
                      <a:r>
                        <a:rPr lang="pl-PL" dirty="0" smtClean="0"/>
                        <a:t>52</a:t>
                      </a:r>
                      <a:endParaRPr lang="pl-PL" dirty="0"/>
                    </a:p>
                  </a:txBody>
                  <a:tcPr/>
                </a:tc>
                <a:tc>
                  <a:txBody>
                    <a:bodyPr/>
                    <a:lstStyle/>
                    <a:p>
                      <a:pPr algn="ctr"/>
                      <a:r>
                        <a:rPr lang="pl-PL" dirty="0" smtClean="0"/>
                        <a:t>47</a:t>
                      </a:r>
                      <a:endParaRPr lang="pl-PL" dirty="0"/>
                    </a:p>
                  </a:txBody>
                  <a:tcPr/>
                </a:tc>
                <a:tc>
                  <a:txBody>
                    <a:bodyPr/>
                    <a:lstStyle/>
                    <a:p>
                      <a:pPr algn="ctr"/>
                      <a:r>
                        <a:rPr lang="pl-PL" dirty="0" smtClean="0"/>
                        <a:t>41</a:t>
                      </a:r>
                      <a:endParaRPr lang="pl-PL" dirty="0"/>
                    </a:p>
                  </a:txBody>
                  <a:tcPr/>
                </a:tc>
                <a:tc>
                  <a:txBody>
                    <a:bodyPr/>
                    <a:lstStyle/>
                    <a:p>
                      <a:pPr algn="ctr"/>
                      <a:r>
                        <a:rPr lang="pl-PL" dirty="0" smtClean="0"/>
                        <a:t>35</a:t>
                      </a:r>
                      <a:endParaRPr lang="pl-PL" dirty="0"/>
                    </a:p>
                  </a:txBody>
                  <a:tcPr/>
                </a:tc>
                <a:tc>
                  <a:txBody>
                    <a:bodyPr/>
                    <a:lstStyle/>
                    <a:p>
                      <a:pPr algn="ctr"/>
                      <a:r>
                        <a:rPr lang="pl-PL" dirty="0" smtClean="0"/>
                        <a:t>30</a:t>
                      </a:r>
                      <a:endParaRPr lang="pl-PL" dirty="0"/>
                    </a:p>
                  </a:txBody>
                  <a:tcPr/>
                </a:tc>
                <a:tc>
                  <a:txBody>
                    <a:bodyPr/>
                    <a:lstStyle/>
                    <a:p>
                      <a:pPr algn="ctr"/>
                      <a:r>
                        <a:rPr lang="pl-PL" dirty="0" smtClean="0"/>
                        <a:t>25</a:t>
                      </a:r>
                      <a:endParaRPr lang="pl-PL" dirty="0"/>
                    </a:p>
                  </a:txBody>
                  <a:tcPr/>
                </a:tc>
              </a:tr>
              <a:tr h="370840">
                <a:tc>
                  <a:txBody>
                    <a:bodyPr/>
                    <a:lstStyle/>
                    <a:p>
                      <a:pPr algn="ctr"/>
                      <a:r>
                        <a:rPr lang="pl-PL" b="1" dirty="0" smtClean="0"/>
                        <a:t>4</a:t>
                      </a:r>
                      <a:endParaRPr lang="pl-PL" b="1" dirty="0"/>
                    </a:p>
                  </a:txBody>
                  <a:tcPr/>
                </a:tc>
                <a:tc>
                  <a:txBody>
                    <a:bodyPr/>
                    <a:lstStyle/>
                    <a:p>
                      <a:pPr algn="ctr"/>
                      <a:r>
                        <a:rPr lang="pl-PL" dirty="0" smtClean="0"/>
                        <a:t>67</a:t>
                      </a:r>
                      <a:endParaRPr lang="pl-PL" dirty="0"/>
                    </a:p>
                  </a:txBody>
                  <a:tcPr/>
                </a:tc>
                <a:tc>
                  <a:txBody>
                    <a:bodyPr/>
                    <a:lstStyle/>
                    <a:p>
                      <a:pPr algn="ctr"/>
                      <a:r>
                        <a:rPr lang="pl-PL" dirty="0" smtClean="0"/>
                        <a:t>64</a:t>
                      </a:r>
                      <a:endParaRPr lang="pl-PL" dirty="0"/>
                    </a:p>
                  </a:txBody>
                  <a:tcPr/>
                </a:tc>
                <a:tc>
                  <a:txBody>
                    <a:bodyPr/>
                    <a:lstStyle/>
                    <a:p>
                      <a:pPr algn="ctr"/>
                      <a:r>
                        <a:rPr lang="pl-PL" dirty="0" smtClean="0"/>
                        <a:t>60</a:t>
                      </a:r>
                      <a:endParaRPr lang="pl-PL" dirty="0"/>
                    </a:p>
                  </a:txBody>
                  <a:tcPr/>
                </a:tc>
                <a:tc>
                  <a:txBody>
                    <a:bodyPr/>
                    <a:lstStyle/>
                    <a:p>
                      <a:pPr algn="ctr"/>
                      <a:r>
                        <a:rPr lang="pl-PL" dirty="0" smtClean="0"/>
                        <a:t>54</a:t>
                      </a:r>
                      <a:endParaRPr lang="pl-PL" dirty="0"/>
                    </a:p>
                  </a:txBody>
                  <a:tcPr/>
                </a:tc>
                <a:tc>
                  <a:txBody>
                    <a:bodyPr/>
                    <a:lstStyle/>
                    <a:p>
                      <a:pPr algn="ctr"/>
                      <a:r>
                        <a:rPr lang="pl-PL" dirty="0" smtClean="0"/>
                        <a:t>47</a:t>
                      </a:r>
                      <a:endParaRPr lang="pl-PL" dirty="0"/>
                    </a:p>
                  </a:txBody>
                  <a:tcPr/>
                </a:tc>
                <a:tc>
                  <a:txBody>
                    <a:bodyPr/>
                    <a:lstStyle/>
                    <a:p>
                      <a:pPr algn="ctr"/>
                      <a:r>
                        <a:rPr lang="pl-PL" dirty="0" smtClean="0"/>
                        <a:t>41</a:t>
                      </a:r>
                      <a:endParaRPr lang="pl-PL" dirty="0"/>
                    </a:p>
                  </a:txBody>
                  <a:tcPr/>
                </a:tc>
                <a:tc>
                  <a:txBody>
                    <a:bodyPr/>
                    <a:lstStyle/>
                    <a:p>
                      <a:pPr algn="ctr"/>
                      <a:r>
                        <a:rPr lang="pl-PL" dirty="0" smtClean="0"/>
                        <a:t>35</a:t>
                      </a:r>
                      <a:endParaRPr lang="pl-PL" dirty="0"/>
                    </a:p>
                  </a:txBody>
                  <a:tcPr/>
                </a:tc>
              </a:tr>
            </a:tbl>
          </a:graphicData>
        </a:graphic>
      </p:graphicFrame>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ytuł 1"/>
          <p:cNvSpPr>
            <a:spLocks noGrp="1"/>
          </p:cNvSpPr>
          <p:nvPr>
            <p:ph type="title" idx="4294967295"/>
          </p:nvPr>
        </p:nvSpPr>
        <p:spPr>
          <a:xfrm>
            <a:off x="323850" y="0"/>
            <a:ext cx="8358188" cy="1089025"/>
          </a:xfrm>
        </p:spPr>
        <p:txBody>
          <a:bodyPr lIns="0" rIns="0" bIns="0" anchor="b"/>
          <a:lstStyle/>
          <a:p>
            <a:r>
              <a:rPr lang="pl-PL" sz="1700"/>
              <a:t>10-LETNIE RYZYKO </a:t>
            </a:r>
            <a:r>
              <a:rPr lang="pl-PL" sz="1700" b="0"/>
              <a:t>ZŁAMANIA OSTEOPOROTYCZNEGO </a:t>
            </a:r>
            <a:r>
              <a:rPr lang="pl-PL" sz="1700"/>
              <a:t>(%) </a:t>
            </a:r>
            <a:br>
              <a:rPr lang="pl-PL" sz="1700"/>
            </a:br>
            <a:r>
              <a:rPr lang="pl-PL" sz="1700"/>
              <a:t>OCENIONE METODĄ </a:t>
            </a:r>
            <a:r>
              <a:rPr lang="pl-PL" sz="1700">
                <a:solidFill>
                  <a:srgbClr val="FF0000"/>
                </a:solidFill>
              </a:rPr>
              <a:t>FRAX </a:t>
            </a:r>
            <a:r>
              <a:rPr lang="pl-PL" sz="1700" b="0">
                <a:solidFill>
                  <a:srgbClr val="FF0000"/>
                </a:solidFill>
              </a:rPr>
              <a:t>Z BMD </a:t>
            </a:r>
            <a:r>
              <a:rPr lang="pl-PL" sz="1700"/>
              <a:t>(BEZ BMI) W POPULACJI KOBIET UK</a:t>
            </a:r>
          </a:p>
        </p:txBody>
      </p:sp>
      <p:graphicFrame>
        <p:nvGraphicFramePr>
          <p:cNvPr id="4" name="Symbol zastępczy zawartości 3"/>
          <p:cNvGraphicFramePr>
            <a:graphicFrameLocks noGrp="1"/>
          </p:cNvGraphicFramePr>
          <p:nvPr>
            <p:ph idx="4294967295"/>
          </p:nvPr>
        </p:nvGraphicFramePr>
        <p:xfrm>
          <a:off x="428596" y="1428736"/>
          <a:ext cx="8229600" cy="5191760"/>
        </p:xfrm>
        <a:graphic>
          <a:graphicData uri="http://schemas.openxmlformats.org/drawingml/2006/table">
            <a:tbl>
              <a:tblPr firstRow="1" bandRow="1">
                <a:tableStyleId>{284E427A-3D55-4303-BF80-6455036E1DE7}</a:tableStyleId>
              </a:tblPr>
              <a:tblGrid>
                <a:gridCol w="1028700"/>
                <a:gridCol w="1028700"/>
                <a:gridCol w="1028700"/>
                <a:gridCol w="1028700"/>
                <a:gridCol w="1028700"/>
                <a:gridCol w="1028700"/>
                <a:gridCol w="1028700"/>
                <a:gridCol w="1028700"/>
              </a:tblGrid>
              <a:tr h="370840">
                <a:tc rowSpan="2">
                  <a:txBody>
                    <a:bodyPr/>
                    <a:lstStyle/>
                    <a:p>
                      <a:pPr algn="ctr"/>
                      <a:r>
                        <a:rPr lang="pl-PL" dirty="0" smtClean="0"/>
                        <a:t>Liczba </a:t>
                      </a:r>
                      <a:r>
                        <a:rPr lang="pl-PL" dirty="0" err="1" smtClean="0"/>
                        <a:t>k.cz.r</a:t>
                      </a:r>
                      <a:r>
                        <a:rPr lang="pl-PL" dirty="0" smtClean="0"/>
                        <a:t>.</a:t>
                      </a:r>
                      <a:endParaRPr lang="pl-PL" dirty="0"/>
                    </a:p>
                  </a:txBody>
                  <a:tcPr anchor="ctr"/>
                </a:tc>
                <a:tc gridSpan="7">
                  <a:txBody>
                    <a:bodyPr/>
                    <a:lstStyle/>
                    <a:p>
                      <a:pPr algn="ctr"/>
                      <a:r>
                        <a:rPr lang="pl-PL" dirty="0" smtClean="0"/>
                        <a:t>BMD  </a:t>
                      </a:r>
                      <a:r>
                        <a:rPr lang="pl-PL" dirty="0" err="1" smtClean="0"/>
                        <a:t>T-score</a:t>
                      </a:r>
                      <a:r>
                        <a:rPr lang="pl-PL" dirty="0" smtClean="0"/>
                        <a:t> (</a:t>
                      </a:r>
                      <a:r>
                        <a:rPr lang="pl-PL" dirty="0" err="1" smtClean="0"/>
                        <a:t>femoral</a:t>
                      </a:r>
                      <a:r>
                        <a:rPr lang="pl-PL" dirty="0" smtClean="0"/>
                        <a:t> </a:t>
                      </a:r>
                      <a:r>
                        <a:rPr lang="pl-PL" dirty="0" err="1" smtClean="0"/>
                        <a:t>neck</a:t>
                      </a:r>
                      <a:r>
                        <a:rPr lang="pl-PL" dirty="0" smtClean="0"/>
                        <a:t>)</a:t>
                      </a: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r>
              <a:tr h="370840">
                <a:tc vMerge="1">
                  <a:txBody>
                    <a:bodyPr/>
                    <a:lstStyle/>
                    <a:p>
                      <a:pPr algn="ctr"/>
                      <a:endParaRPr lang="pl-PL" dirty="0"/>
                    </a:p>
                  </a:txBody>
                  <a:tcPr anchor="ctr"/>
                </a:tc>
                <a:tc>
                  <a:txBody>
                    <a:bodyPr/>
                    <a:lstStyle/>
                    <a:p>
                      <a:pPr algn="ctr"/>
                      <a:r>
                        <a:rPr lang="pl-PL" b="1" dirty="0" smtClean="0"/>
                        <a:t>-4,0</a:t>
                      </a:r>
                      <a:endParaRPr lang="pl-PL" b="1" dirty="0"/>
                    </a:p>
                  </a:txBody>
                  <a:tcPr anchor="ctr"/>
                </a:tc>
                <a:tc>
                  <a:txBody>
                    <a:bodyPr/>
                    <a:lstStyle/>
                    <a:p>
                      <a:pPr algn="ctr"/>
                      <a:r>
                        <a:rPr lang="pl-PL" b="1" dirty="0" smtClean="0"/>
                        <a:t>-3,0</a:t>
                      </a:r>
                      <a:endParaRPr lang="pl-PL" b="1" dirty="0"/>
                    </a:p>
                  </a:txBody>
                  <a:tcPr anchor="ctr"/>
                </a:tc>
                <a:tc>
                  <a:txBody>
                    <a:bodyPr/>
                    <a:lstStyle/>
                    <a:p>
                      <a:pPr algn="ctr"/>
                      <a:r>
                        <a:rPr lang="pl-PL" b="1" dirty="0" smtClean="0"/>
                        <a:t>-2,5</a:t>
                      </a:r>
                      <a:endParaRPr lang="pl-PL" b="1" dirty="0"/>
                    </a:p>
                  </a:txBody>
                  <a:tcPr anchor="ctr"/>
                </a:tc>
                <a:tc>
                  <a:txBody>
                    <a:bodyPr/>
                    <a:lstStyle/>
                    <a:p>
                      <a:pPr algn="ctr"/>
                      <a:r>
                        <a:rPr lang="pl-PL" b="1" dirty="0" smtClean="0"/>
                        <a:t>-2,0</a:t>
                      </a:r>
                      <a:endParaRPr lang="pl-PL" b="1" dirty="0"/>
                    </a:p>
                  </a:txBody>
                  <a:tcPr anchor="ctr"/>
                </a:tc>
                <a:tc>
                  <a:txBody>
                    <a:bodyPr/>
                    <a:lstStyle/>
                    <a:p>
                      <a:pPr algn="ctr"/>
                      <a:r>
                        <a:rPr lang="pl-PL" b="1" dirty="0" smtClean="0"/>
                        <a:t>-1,0</a:t>
                      </a:r>
                      <a:endParaRPr lang="pl-PL" b="1" dirty="0"/>
                    </a:p>
                  </a:txBody>
                  <a:tcPr anchor="ctr"/>
                </a:tc>
                <a:tc>
                  <a:txBody>
                    <a:bodyPr/>
                    <a:lstStyle/>
                    <a:p>
                      <a:pPr algn="ctr"/>
                      <a:r>
                        <a:rPr lang="pl-PL" b="1" dirty="0" smtClean="0"/>
                        <a:t>0,0</a:t>
                      </a:r>
                      <a:endParaRPr lang="pl-PL" b="1" dirty="0"/>
                    </a:p>
                  </a:txBody>
                  <a:tcPr anchor="ctr"/>
                </a:tc>
                <a:tc>
                  <a:txBody>
                    <a:bodyPr/>
                    <a:lstStyle/>
                    <a:p>
                      <a:pPr algn="ctr"/>
                      <a:r>
                        <a:rPr lang="pl-PL" b="1" dirty="0" smtClean="0"/>
                        <a:t>1,0</a:t>
                      </a:r>
                      <a:endParaRPr lang="pl-PL" b="1" dirty="0"/>
                    </a:p>
                  </a:txBody>
                  <a:tcPr anchor="ctr"/>
                </a:tc>
              </a:tr>
              <a:tr h="370840">
                <a:tc gridSpan="8">
                  <a:txBody>
                    <a:bodyPr/>
                    <a:lstStyle/>
                    <a:p>
                      <a:pPr algn="ctr"/>
                      <a:r>
                        <a:rPr lang="pl-PL" b="1" spc="300" dirty="0" smtClean="0"/>
                        <a:t>Wiek 70 lat</a:t>
                      </a:r>
                      <a:endParaRPr lang="pl-PL" b="1" spc="300"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c hMerge="1">
                  <a:txBody>
                    <a:bodyPr/>
                    <a:lstStyle/>
                    <a:p>
                      <a:pPr algn="ctr"/>
                      <a:endParaRPr lang="pl-PL" dirty="0"/>
                    </a:p>
                  </a:txBody>
                  <a:tcPr anchor="ctr"/>
                </a:tc>
              </a:tr>
              <a:tr h="370840">
                <a:tc>
                  <a:txBody>
                    <a:bodyPr/>
                    <a:lstStyle/>
                    <a:p>
                      <a:pPr algn="ctr"/>
                      <a:r>
                        <a:rPr lang="pl-PL" b="1" dirty="0" smtClean="0"/>
                        <a:t>0</a:t>
                      </a:r>
                      <a:endParaRPr lang="pl-PL" b="1" dirty="0"/>
                    </a:p>
                  </a:txBody>
                  <a:tcPr/>
                </a:tc>
                <a:tc>
                  <a:txBody>
                    <a:bodyPr/>
                    <a:lstStyle/>
                    <a:p>
                      <a:pPr algn="ctr"/>
                      <a:r>
                        <a:rPr lang="pl-PL" dirty="0" smtClean="0"/>
                        <a:t>30</a:t>
                      </a:r>
                      <a:endParaRPr lang="pl-PL" dirty="0"/>
                    </a:p>
                  </a:txBody>
                  <a:tcPr/>
                </a:tc>
                <a:tc>
                  <a:txBody>
                    <a:bodyPr/>
                    <a:lstStyle/>
                    <a:p>
                      <a:pPr algn="ctr"/>
                      <a:r>
                        <a:rPr lang="pl-PL" dirty="0" smtClean="0"/>
                        <a:t>18</a:t>
                      </a:r>
                      <a:endParaRPr lang="pl-PL" dirty="0"/>
                    </a:p>
                  </a:txBody>
                  <a:tcPr/>
                </a:tc>
                <a:tc>
                  <a:txBody>
                    <a:bodyPr/>
                    <a:lstStyle/>
                    <a:p>
                      <a:pPr algn="ctr"/>
                      <a:r>
                        <a:rPr lang="pl-PL" dirty="0" smtClean="0"/>
                        <a:t>14</a:t>
                      </a:r>
                      <a:endParaRPr lang="pl-PL" dirty="0"/>
                    </a:p>
                  </a:txBody>
                  <a:tcPr/>
                </a:tc>
                <a:tc>
                  <a:txBody>
                    <a:bodyPr/>
                    <a:lstStyle/>
                    <a:p>
                      <a:pPr algn="ctr"/>
                      <a:r>
                        <a:rPr lang="pl-PL" dirty="0" smtClean="0"/>
                        <a:t>11</a:t>
                      </a:r>
                      <a:endParaRPr lang="pl-PL" dirty="0"/>
                    </a:p>
                  </a:txBody>
                  <a:tcPr/>
                </a:tc>
                <a:tc>
                  <a:txBody>
                    <a:bodyPr/>
                    <a:lstStyle/>
                    <a:p>
                      <a:pPr algn="ctr"/>
                      <a:r>
                        <a:rPr lang="pl-PL" dirty="0" smtClean="0"/>
                        <a:t>8,2</a:t>
                      </a:r>
                      <a:endParaRPr lang="pl-PL" dirty="0"/>
                    </a:p>
                  </a:txBody>
                  <a:tcPr/>
                </a:tc>
                <a:tc>
                  <a:txBody>
                    <a:bodyPr/>
                    <a:lstStyle/>
                    <a:p>
                      <a:pPr algn="ctr"/>
                      <a:r>
                        <a:rPr lang="pl-PL" dirty="0" smtClean="0"/>
                        <a:t>6,6</a:t>
                      </a:r>
                      <a:endParaRPr lang="pl-PL" dirty="0"/>
                    </a:p>
                  </a:txBody>
                  <a:tcPr/>
                </a:tc>
                <a:tc>
                  <a:txBody>
                    <a:bodyPr/>
                    <a:lstStyle/>
                    <a:p>
                      <a:pPr algn="ctr"/>
                      <a:r>
                        <a:rPr lang="pl-PL" dirty="0" smtClean="0"/>
                        <a:t>5,4</a:t>
                      </a:r>
                      <a:endParaRPr lang="pl-PL" dirty="0"/>
                    </a:p>
                  </a:txBody>
                  <a:tcPr/>
                </a:tc>
              </a:tr>
              <a:tr h="370840">
                <a:tc>
                  <a:txBody>
                    <a:bodyPr/>
                    <a:lstStyle/>
                    <a:p>
                      <a:pPr algn="ctr"/>
                      <a:r>
                        <a:rPr lang="pl-PL" b="1" dirty="0" smtClean="0"/>
                        <a:t>1</a:t>
                      </a:r>
                      <a:endParaRPr lang="pl-PL" b="1" dirty="0"/>
                    </a:p>
                  </a:txBody>
                  <a:tcPr/>
                </a:tc>
                <a:tc>
                  <a:txBody>
                    <a:bodyPr/>
                    <a:lstStyle/>
                    <a:p>
                      <a:pPr algn="ctr"/>
                      <a:r>
                        <a:rPr lang="pl-PL" sz="1800" dirty="0" smtClean="0"/>
                        <a:t>41</a:t>
                      </a:r>
                      <a:endParaRPr lang="pl-PL" sz="1800" dirty="0"/>
                    </a:p>
                  </a:txBody>
                  <a:tcPr/>
                </a:tc>
                <a:tc>
                  <a:txBody>
                    <a:bodyPr/>
                    <a:lstStyle/>
                    <a:p>
                      <a:pPr algn="ctr"/>
                      <a:r>
                        <a:rPr lang="pl-PL" dirty="0" smtClean="0"/>
                        <a:t>25</a:t>
                      </a:r>
                      <a:endParaRPr lang="pl-PL" dirty="0"/>
                    </a:p>
                  </a:txBody>
                  <a:tcPr/>
                </a:tc>
                <a:tc>
                  <a:txBody>
                    <a:bodyPr/>
                    <a:lstStyle/>
                    <a:p>
                      <a:pPr algn="ctr"/>
                      <a:r>
                        <a:rPr lang="pl-PL" dirty="0" smtClean="0"/>
                        <a:t>19</a:t>
                      </a:r>
                      <a:endParaRPr lang="pl-PL" dirty="0"/>
                    </a:p>
                  </a:txBody>
                  <a:tcPr/>
                </a:tc>
                <a:tc>
                  <a:txBody>
                    <a:bodyPr/>
                    <a:lstStyle/>
                    <a:p>
                      <a:pPr algn="ctr"/>
                      <a:r>
                        <a:rPr lang="pl-PL" dirty="0" smtClean="0"/>
                        <a:t>15</a:t>
                      </a:r>
                      <a:endParaRPr lang="pl-PL" dirty="0"/>
                    </a:p>
                  </a:txBody>
                  <a:tcPr/>
                </a:tc>
                <a:tc>
                  <a:txBody>
                    <a:bodyPr/>
                    <a:lstStyle/>
                    <a:p>
                      <a:pPr algn="ctr"/>
                      <a:r>
                        <a:rPr lang="pl-PL" dirty="0" smtClean="0"/>
                        <a:t>11</a:t>
                      </a:r>
                      <a:endParaRPr lang="pl-PL" dirty="0"/>
                    </a:p>
                  </a:txBody>
                  <a:tcPr/>
                </a:tc>
                <a:tc>
                  <a:txBody>
                    <a:bodyPr/>
                    <a:lstStyle/>
                    <a:p>
                      <a:pPr algn="ctr"/>
                      <a:r>
                        <a:rPr lang="pl-PL" dirty="0" smtClean="0"/>
                        <a:t>8,9</a:t>
                      </a:r>
                      <a:endParaRPr lang="pl-PL" dirty="0"/>
                    </a:p>
                  </a:txBody>
                  <a:tcPr/>
                </a:tc>
                <a:tc>
                  <a:txBody>
                    <a:bodyPr/>
                    <a:lstStyle/>
                    <a:p>
                      <a:pPr algn="ctr"/>
                      <a:r>
                        <a:rPr lang="pl-PL" dirty="0" smtClean="0"/>
                        <a:t>7,3</a:t>
                      </a:r>
                      <a:endParaRPr lang="pl-PL" dirty="0"/>
                    </a:p>
                  </a:txBody>
                  <a:tcPr/>
                </a:tc>
              </a:tr>
              <a:tr h="370840">
                <a:tc>
                  <a:txBody>
                    <a:bodyPr/>
                    <a:lstStyle/>
                    <a:p>
                      <a:pPr algn="ctr"/>
                      <a:r>
                        <a:rPr lang="pl-PL" b="1" dirty="0" smtClean="0"/>
                        <a:t>2</a:t>
                      </a:r>
                      <a:endParaRPr lang="pl-PL" b="1" dirty="0"/>
                    </a:p>
                  </a:txBody>
                  <a:tcPr/>
                </a:tc>
                <a:tc>
                  <a:txBody>
                    <a:bodyPr/>
                    <a:lstStyle/>
                    <a:p>
                      <a:pPr algn="ctr"/>
                      <a:r>
                        <a:rPr lang="pl-PL" dirty="0" smtClean="0"/>
                        <a:t>45</a:t>
                      </a:r>
                      <a:endParaRPr lang="pl-PL" dirty="0"/>
                    </a:p>
                  </a:txBody>
                  <a:tcPr/>
                </a:tc>
                <a:tc>
                  <a:txBody>
                    <a:bodyPr/>
                    <a:lstStyle/>
                    <a:p>
                      <a:pPr algn="ctr"/>
                      <a:r>
                        <a:rPr lang="pl-PL" dirty="0" smtClean="0"/>
                        <a:t>34</a:t>
                      </a:r>
                      <a:endParaRPr lang="pl-PL" dirty="0"/>
                    </a:p>
                  </a:txBody>
                  <a:tcPr/>
                </a:tc>
                <a:tc>
                  <a:txBody>
                    <a:bodyPr/>
                    <a:lstStyle/>
                    <a:p>
                      <a:pPr algn="ctr"/>
                      <a:r>
                        <a:rPr lang="pl-PL" dirty="0" smtClean="0"/>
                        <a:t>27</a:t>
                      </a:r>
                      <a:endParaRPr lang="pl-PL" dirty="0"/>
                    </a:p>
                  </a:txBody>
                  <a:tcPr/>
                </a:tc>
                <a:tc>
                  <a:txBody>
                    <a:bodyPr/>
                    <a:lstStyle/>
                    <a:p>
                      <a:pPr algn="ctr"/>
                      <a:r>
                        <a:rPr lang="pl-PL" dirty="0" smtClean="0"/>
                        <a:t>21</a:t>
                      </a:r>
                      <a:endParaRPr lang="pl-PL" dirty="0"/>
                    </a:p>
                  </a:txBody>
                  <a:tcPr/>
                </a:tc>
                <a:tc>
                  <a:txBody>
                    <a:bodyPr/>
                    <a:lstStyle/>
                    <a:p>
                      <a:pPr algn="ctr"/>
                      <a:r>
                        <a:rPr lang="pl-PL" dirty="0" smtClean="0"/>
                        <a:t>15</a:t>
                      </a:r>
                      <a:endParaRPr lang="pl-PL" dirty="0"/>
                    </a:p>
                  </a:txBody>
                  <a:tcPr/>
                </a:tc>
                <a:tc>
                  <a:txBody>
                    <a:bodyPr/>
                    <a:lstStyle/>
                    <a:p>
                      <a:pPr algn="ctr"/>
                      <a:r>
                        <a:rPr lang="pl-PL" dirty="0" smtClean="0"/>
                        <a:t>12</a:t>
                      </a:r>
                      <a:endParaRPr lang="pl-PL" dirty="0"/>
                    </a:p>
                  </a:txBody>
                  <a:tcPr/>
                </a:tc>
                <a:tc>
                  <a:txBody>
                    <a:bodyPr/>
                    <a:lstStyle/>
                    <a:p>
                      <a:pPr algn="ctr"/>
                      <a:r>
                        <a:rPr lang="pl-PL" dirty="0" smtClean="0"/>
                        <a:t>9,9</a:t>
                      </a:r>
                      <a:endParaRPr lang="pl-PL" dirty="0"/>
                    </a:p>
                  </a:txBody>
                  <a:tcPr/>
                </a:tc>
              </a:tr>
              <a:tr h="370840">
                <a:tc>
                  <a:txBody>
                    <a:bodyPr/>
                    <a:lstStyle/>
                    <a:p>
                      <a:pPr algn="ctr"/>
                      <a:r>
                        <a:rPr lang="pl-PL" b="1" dirty="0" smtClean="0"/>
                        <a:t>3</a:t>
                      </a:r>
                      <a:endParaRPr lang="pl-PL" b="1" dirty="0"/>
                    </a:p>
                  </a:txBody>
                  <a:tcPr/>
                </a:tc>
                <a:tc>
                  <a:txBody>
                    <a:bodyPr/>
                    <a:lstStyle/>
                    <a:p>
                      <a:pPr algn="ctr"/>
                      <a:r>
                        <a:rPr lang="pl-PL" dirty="0" smtClean="0"/>
                        <a:t>67</a:t>
                      </a:r>
                    </a:p>
                  </a:txBody>
                  <a:tcPr/>
                </a:tc>
                <a:tc>
                  <a:txBody>
                    <a:bodyPr/>
                    <a:lstStyle/>
                    <a:p>
                      <a:pPr algn="ctr"/>
                      <a:r>
                        <a:rPr lang="pl-PL" dirty="0" smtClean="0"/>
                        <a:t>45</a:t>
                      </a:r>
                      <a:endParaRPr lang="pl-PL" dirty="0"/>
                    </a:p>
                  </a:txBody>
                  <a:tcPr/>
                </a:tc>
                <a:tc>
                  <a:txBody>
                    <a:bodyPr/>
                    <a:lstStyle/>
                    <a:p>
                      <a:pPr algn="ctr"/>
                      <a:r>
                        <a:rPr lang="pl-PL" dirty="0" smtClean="0"/>
                        <a:t>36</a:t>
                      </a:r>
                      <a:endParaRPr lang="pl-PL" dirty="0"/>
                    </a:p>
                  </a:txBody>
                  <a:tcPr/>
                </a:tc>
                <a:tc>
                  <a:txBody>
                    <a:bodyPr/>
                    <a:lstStyle/>
                    <a:p>
                      <a:pPr algn="ctr"/>
                      <a:r>
                        <a:rPr lang="pl-PL" dirty="0" smtClean="0"/>
                        <a:t>29</a:t>
                      </a:r>
                      <a:endParaRPr lang="pl-PL" dirty="0"/>
                    </a:p>
                  </a:txBody>
                  <a:tcPr/>
                </a:tc>
                <a:tc>
                  <a:txBody>
                    <a:bodyPr/>
                    <a:lstStyle/>
                    <a:p>
                      <a:pPr algn="ctr"/>
                      <a:r>
                        <a:rPr lang="pl-PL" dirty="0" smtClean="0"/>
                        <a:t>20</a:t>
                      </a:r>
                      <a:endParaRPr lang="pl-PL" dirty="0"/>
                    </a:p>
                  </a:txBody>
                  <a:tcPr/>
                </a:tc>
                <a:tc>
                  <a:txBody>
                    <a:bodyPr/>
                    <a:lstStyle/>
                    <a:p>
                      <a:pPr algn="ctr"/>
                      <a:r>
                        <a:rPr lang="pl-PL" dirty="0" smtClean="0"/>
                        <a:t>16</a:t>
                      </a:r>
                      <a:endParaRPr lang="pl-PL" dirty="0"/>
                    </a:p>
                  </a:txBody>
                  <a:tcPr/>
                </a:tc>
                <a:tc>
                  <a:txBody>
                    <a:bodyPr/>
                    <a:lstStyle/>
                    <a:p>
                      <a:pPr algn="ctr"/>
                      <a:r>
                        <a:rPr lang="pl-PL" dirty="0" smtClean="0"/>
                        <a:t>13</a:t>
                      </a:r>
                      <a:endParaRPr lang="pl-PL" dirty="0"/>
                    </a:p>
                  </a:txBody>
                  <a:tcPr/>
                </a:tc>
              </a:tr>
              <a:tr h="370840">
                <a:tc>
                  <a:txBody>
                    <a:bodyPr/>
                    <a:lstStyle/>
                    <a:p>
                      <a:pPr algn="ctr"/>
                      <a:r>
                        <a:rPr lang="pl-PL" b="1" dirty="0" smtClean="0"/>
                        <a:t>4</a:t>
                      </a:r>
                      <a:endParaRPr lang="pl-PL" b="1" dirty="0"/>
                    </a:p>
                  </a:txBody>
                  <a:tcPr/>
                </a:tc>
                <a:tc>
                  <a:txBody>
                    <a:bodyPr/>
                    <a:lstStyle/>
                    <a:p>
                      <a:pPr algn="ctr"/>
                      <a:r>
                        <a:rPr lang="pl-PL" dirty="0" smtClean="0"/>
                        <a:t>78</a:t>
                      </a:r>
                      <a:endParaRPr lang="pl-PL" dirty="0"/>
                    </a:p>
                  </a:txBody>
                  <a:tcPr/>
                </a:tc>
                <a:tc>
                  <a:txBody>
                    <a:bodyPr/>
                    <a:lstStyle/>
                    <a:p>
                      <a:pPr algn="ctr"/>
                      <a:r>
                        <a:rPr lang="pl-PL" dirty="0" smtClean="0"/>
                        <a:t>57</a:t>
                      </a:r>
                      <a:endParaRPr lang="pl-PL" dirty="0"/>
                    </a:p>
                  </a:txBody>
                  <a:tcPr/>
                </a:tc>
                <a:tc>
                  <a:txBody>
                    <a:bodyPr/>
                    <a:lstStyle/>
                    <a:p>
                      <a:pPr algn="ctr"/>
                      <a:r>
                        <a:rPr lang="pl-PL" dirty="0" smtClean="0"/>
                        <a:t>47</a:t>
                      </a:r>
                      <a:endParaRPr lang="pl-PL" dirty="0"/>
                    </a:p>
                  </a:txBody>
                  <a:tcPr/>
                </a:tc>
                <a:tc>
                  <a:txBody>
                    <a:bodyPr/>
                    <a:lstStyle/>
                    <a:p>
                      <a:pPr algn="ctr"/>
                      <a:r>
                        <a:rPr lang="pl-PL" dirty="0" smtClean="0"/>
                        <a:t>38</a:t>
                      </a:r>
                      <a:endParaRPr lang="pl-PL" dirty="0"/>
                    </a:p>
                  </a:txBody>
                  <a:tcPr/>
                </a:tc>
                <a:tc>
                  <a:txBody>
                    <a:bodyPr/>
                    <a:lstStyle/>
                    <a:p>
                      <a:pPr algn="ctr"/>
                      <a:r>
                        <a:rPr lang="pl-PL" dirty="0" smtClean="0"/>
                        <a:t>27</a:t>
                      </a:r>
                      <a:endParaRPr lang="pl-PL" dirty="0"/>
                    </a:p>
                  </a:txBody>
                  <a:tcPr/>
                </a:tc>
                <a:tc>
                  <a:txBody>
                    <a:bodyPr/>
                    <a:lstStyle/>
                    <a:p>
                      <a:pPr algn="ctr"/>
                      <a:r>
                        <a:rPr lang="pl-PL" dirty="0" smtClean="0"/>
                        <a:t>21</a:t>
                      </a:r>
                      <a:endParaRPr lang="pl-PL" dirty="0"/>
                    </a:p>
                  </a:txBody>
                  <a:tcPr/>
                </a:tc>
                <a:tc>
                  <a:txBody>
                    <a:bodyPr/>
                    <a:lstStyle/>
                    <a:p>
                      <a:pPr algn="ctr"/>
                      <a:r>
                        <a:rPr lang="pl-PL" dirty="0" smtClean="0"/>
                        <a:t>17</a:t>
                      </a:r>
                      <a:endParaRPr lang="pl-PL" dirty="0"/>
                    </a:p>
                  </a:txBody>
                  <a:tcPr/>
                </a:tc>
              </a:tr>
              <a:tr h="370840">
                <a:tc gridSpan="8">
                  <a:txBody>
                    <a:bodyPr/>
                    <a:lstStyle/>
                    <a:p>
                      <a:pPr algn="ctr"/>
                      <a:r>
                        <a:rPr lang="pl-PL" b="1" spc="300" dirty="0" smtClean="0"/>
                        <a:t>Wiek 80 lat</a:t>
                      </a:r>
                      <a:endParaRPr lang="pl-PL" b="1" spc="300" dirty="0"/>
                    </a:p>
                  </a:txBody>
                  <a:tcPr/>
                </a:tc>
                <a:tc hMerge="1">
                  <a:txBody>
                    <a:bodyPr/>
                    <a:lstStyle/>
                    <a:p>
                      <a:pPr algn="ctr"/>
                      <a:endParaRPr lang="pl-PL" dirty="0"/>
                    </a:p>
                  </a:txBody>
                  <a:tcPr/>
                </a:tc>
                <a:tc hMerge="1">
                  <a:txBody>
                    <a:bodyPr/>
                    <a:lstStyle/>
                    <a:p>
                      <a:pPr algn="ctr"/>
                      <a:endParaRPr lang="pl-PL" dirty="0"/>
                    </a:p>
                  </a:txBody>
                  <a:tcPr/>
                </a:tc>
                <a:tc hMerge="1">
                  <a:txBody>
                    <a:bodyPr/>
                    <a:lstStyle/>
                    <a:p>
                      <a:pPr algn="ctr"/>
                      <a:endParaRPr lang="pl-PL" dirty="0"/>
                    </a:p>
                  </a:txBody>
                  <a:tcPr/>
                </a:tc>
                <a:tc hMerge="1">
                  <a:txBody>
                    <a:bodyPr/>
                    <a:lstStyle/>
                    <a:p>
                      <a:pPr algn="ctr"/>
                      <a:endParaRPr lang="pl-PL" dirty="0"/>
                    </a:p>
                  </a:txBody>
                  <a:tcPr/>
                </a:tc>
                <a:tc hMerge="1">
                  <a:txBody>
                    <a:bodyPr/>
                    <a:lstStyle/>
                    <a:p>
                      <a:pPr algn="ctr"/>
                      <a:endParaRPr lang="pl-PL" dirty="0"/>
                    </a:p>
                  </a:txBody>
                  <a:tcPr/>
                </a:tc>
                <a:tc hMerge="1">
                  <a:txBody>
                    <a:bodyPr/>
                    <a:lstStyle/>
                    <a:p>
                      <a:pPr algn="ctr"/>
                      <a:endParaRPr lang="pl-PL" dirty="0"/>
                    </a:p>
                  </a:txBody>
                  <a:tcPr/>
                </a:tc>
                <a:tc hMerge="1">
                  <a:txBody>
                    <a:bodyPr/>
                    <a:lstStyle/>
                    <a:p>
                      <a:pPr algn="ctr"/>
                      <a:endParaRPr lang="pl-PL" dirty="0"/>
                    </a:p>
                  </a:txBody>
                  <a:tcPr/>
                </a:tc>
              </a:tr>
              <a:tr h="370840">
                <a:tc>
                  <a:txBody>
                    <a:bodyPr/>
                    <a:lstStyle/>
                    <a:p>
                      <a:pPr algn="ctr"/>
                      <a:r>
                        <a:rPr lang="pl-PL" b="1" dirty="0" smtClean="0"/>
                        <a:t>0</a:t>
                      </a:r>
                      <a:endParaRPr lang="pl-PL" b="1" dirty="0"/>
                    </a:p>
                  </a:txBody>
                  <a:tcPr/>
                </a:tc>
                <a:tc>
                  <a:txBody>
                    <a:bodyPr/>
                    <a:lstStyle/>
                    <a:p>
                      <a:pPr algn="ctr"/>
                      <a:r>
                        <a:rPr lang="pl-PL" dirty="0" smtClean="0"/>
                        <a:t>33</a:t>
                      </a:r>
                      <a:endParaRPr lang="pl-PL" dirty="0"/>
                    </a:p>
                  </a:txBody>
                  <a:tcPr/>
                </a:tc>
                <a:tc>
                  <a:txBody>
                    <a:bodyPr/>
                    <a:lstStyle/>
                    <a:p>
                      <a:pPr algn="ctr"/>
                      <a:r>
                        <a:rPr lang="pl-PL" dirty="0" smtClean="0"/>
                        <a:t>21</a:t>
                      </a:r>
                      <a:endParaRPr lang="pl-PL" dirty="0"/>
                    </a:p>
                  </a:txBody>
                  <a:tcPr/>
                </a:tc>
                <a:tc>
                  <a:txBody>
                    <a:bodyPr/>
                    <a:lstStyle/>
                    <a:p>
                      <a:pPr algn="ctr"/>
                      <a:r>
                        <a:rPr lang="pl-PL" dirty="0" smtClean="0"/>
                        <a:t>16</a:t>
                      </a:r>
                      <a:endParaRPr lang="pl-PL" dirty="0"/>
                    </a:p>
                  </a:txBody>
                  <a:tcPr/>
                </a:tc>
                <a:tc>
                  <a:txBody>
                    <a:bodyPr/>
                    <a:lstStyle/>
                    <a:p>
                      <a:pPr algn="ctr"/>
                      <a:r>
                        <a:rPr lang="pl-PL" dirty="0" smtClean="0"/>
                        <a:t>13</a:t>
                      </a:r>
                      <a:endParaRPr lang="pl-PL" dirty="0"/>
                    </a:p>
                  </a:txBody>
                  <a:tcPr/>
                </a:tc>
                <a:tc>
                  <a:txBody>
                    <a:bodyPr/>
                    <a:lstStyle/>
                    <a:p>
                      <a:pPr algn="ctr"/>
                      <a:r>
                        <a:rPr lang="pl-PL" dirty="0" smtClean="0"/>
                        <a:t>9,6</a:t>
                      </a:r>
                      <a:endParaRPr lang="pl-PL" dirty="0"/>
                    </a:p>
                  </a:txBody>
                  <a:tcPr/>
                </a:tc>
                <a:tc>
                  <a:txBody>
                    <a:bodyPr/>
                    <a:lstStyle/>
                    <a:p>
                      <a:pPr algn="ctr"/>
                      <a:r>
                        <a:rPr lang="pl-PL" dirty="0" smtClean="0"/>
                        <a:t>7,2</a:t>
                      </a:r>
                      <a:endParaRPr lang="pl-PL" dirty="0"/>
                    </a:p>
                  </a:txBody>
                  <a:tcPr/>
                </a:tc>
                <a:tc>
                  <a:txBody>
                    <a:bodyPr/>
                    <a:lstStyle/>
                    <a:p>
                      <a:pPr algn="ctr"/>
                      <a:r>
                        <a:rPr lang="pl-PL" dirty="0" smtClean="0"/>
                        <a:t>5,5</a:t>
                      </a:r>
                      <a:endParaRPr lang="pl-PL" dirty="0"/>
                    </a:p>
                  </a:txBody>
                  <a:tcPr/>
                </a:tc>
              </a:tr>
              <a:tr h="370840">
                <a:tc>
                  <a:txBody>
                    <a:bodyPr/>
                    <a:lstStyle/>
                    <a:p>
                      <a:pPr algn="ctr"/>
                      <a:r>
                        <a:rPr lang="pl-PL" b="1" dirty="0" smtClean="0"/>
                        <a:t>1</a:t>
                      </a:r>
                      <a:endParaRPr lang="pl-PL" b="1" dirty="0"/>
                    </a:p>
                  </a:txBody>
                  <a:tcPr/>
                </a:tc>
                <a:tc>
                  <a:txBody>
                    <a:bodyPr/>
                    <a:lstStyle/>
                    <a:p>
                      <a:pPr algn="ctr"/>
                      <a:r>
                        <a:rPr lang="pl-PL" dirty="0" smtClean="0"/>
                        <a:t>45</a:t>
                      </a:r>
                      <a:endParaRPr lang="pl-PL" dirty="0"/>
                    </a:p>
                  </a:txBody>
                  <a:tcPr/>
                </a:tc>
                <a:tc>
                  <a:txBody>
                    <a:bodyPr/>
                    <a:lstStyle/>
                    <a:p>
                      <a:pPr algn="ctr"/>
                      <a:r>
                        <a:rPr lang="pl-PL" dirty="0" smtClean="0"/>
                        <a:t>29</a:t>
                      </a:r>
                      <a:endParaRPr lang="pl-PL" dirty="0"/>
                    </a:p>
                  </a:txBody>
                  <a:tcPr/>
                </a:tc>
                <a:tc>
                  <a:txBody>
                    <a:bodyPr/>
                    <a:lstStyle/>
                    <a:p>
                      <a:pPr algn="ctr"/>
                      <a:r>
                        <a:rPr lang="pl-PL" dirty="0" smtClean="0"/>
                        <a:t>23</a:t>
                      </a:r>
                      <a:endParaRPr lang="pl-PL" dirty="0"/>
                    </a:p>
                  </a:txBody>
                  <a:tcPr/>
                </a:tc>
                <a:tc>
                  <a:txBody>
                    <a:bodyPr/>
                    <a:lstStyle/>
                    <a:p>
                      <a:pPr algn="ctr"/>
                      <a:r>
                        <a:rPr lang="pl-PL" dirty="0" smtClean="0"/>
                        <a:t>19</a:t>
                      </a:r>
                      <a:endParaRPr lang="pl-PL" dirty="0"/>
                    </a:p>
                  </a:txBody>
                  <a:tcPr/>
                </a:tc>
                <a:tc>
                  <a:txBody>
                    <a:bodyPr/>
                    <a:lstStyle/>
                    <a:p>
                      <a:pPr algn="ctr"/>
                      <a:r>
                        <a:rPr lang="pl-PL" dirty="0" smtClean="0"/>
                        <a:t>13</a:t>
                      </a:r>
                      <a:endParaRPr lang="pl-PL" dirty="0"/>
                    </a:p>
                  </a:txBody>
                  <a:tcPr/>
                </a:tc>
                <a:tc>
                  <a:txBody>
                    <a:bodyPr/>
                    <a:lstStyle/>
                    <a:p>
                      <a:pPr algn="ctr"/>
                      <a:r>
                        <a:rPr lang="pl-PL" dirty="0" smtClean="0"/>
                        <a:t>9,6</a:t>
                      </a:r>
                      <a:endParaRPr lang="pl-PL" dirty="0"/>
                    </a:p>
                  </a:txBody>
                  <a:tcPr/>
                </a:tc>
                <a:tc>
                  <a:txBody>
                    <a:bodyPr/>
                    <a:lstStyle/>
                    <a:p>
                      <a:pPr algn="ctr"/>
                      <a:r>
                        <a:rPr lang="pl-PL" dirty="0" smtClean="0"/>
                        <a:t>7,2</a:t>
                      </a:r>
                      <a:endParaRPr lang="pl-PL" dirty="0"/>
                    </a:p>
                  </a:txBody>
                  <a:tcPr/>
                </a:tc>
              </a:tr>
              <a:tr h="370840">
                <a:tc>
                  <a:txBody>
                    <a:bodyPr/>
                    <a:lstStyle/>
                    <a:p>
                      <a:pPr algn="ctr"/>
                      <a:r>
                        <a:rPr lang="pl-PL" b="1" dirty="0" smtClean="0"/>
                        <a:t>2</a:t>
                      </a:r>
                      <a:endParaRPr lang="pl-PL" b="1" dirty="0"/>
                    </a:p>
                  </a:txBody>
                  <a:tcPr/>
                </a:tc>
                <a:tc>
                  <a:txBody>
                    <a:bodyPr/>
                    <a:lstStyle/>
                    <a:p>
                      <a:pPr algn="ctr"/>
                      <a:r>
                        <a:rPr lang="pl-PL" dirty="0" smtClean="0"/>
                        <a:t>57</a:t>
                      </a:r>
                      <a:endParaRPr lang="pl-PL" dirty="0"/>
                    </a:p>
                  </a:txBody>
                  <a:tcPr/>
                </a:tc>
                <a:tc>
                  <a:txBody>
                    <a:bodyPr/>
                    <a:lstStyle/>
                    <a:p>
                      <a:pPr algn="ctr"/>
                      <a:r>
                        <a:rPr lang="pl-PL" dirty="0" smtClean="0"/>
                        <a:t>40</a:t>
                      </a:r>
                      <a:endParaRPr lang="pl-PL" dirty="0"/>
                    </a:p>
                  </a:txBody>
                  <a:tcPr/>
                </a:tc>
                <a:tc>
                  <a:txBody>
                    <a:bodyPr/>
                    <a:lstStyle/>
                    <a:p>
                      <a:pPr algn="ctr"/>
                      <a:r>
                        <a:rPr lang="pl-PL" dirty="0" smtClean="0"/>
                        <a:t>32</a:t>
                      </a:r>
                      <a:endParaRPr lang="pl-PL" dirty="0"/>
                    </a:p>
                  </a:txBody>
                  <a:tcPr/>
                </a:tc>
                <a:tc>
                  <a:txBody>
                    <a:bodyPr/>
                    <a:lstStyle/>
                    <a:p>
                      <a:pPr algn="ctr"/>
                      <a:r>
                        <a:rPr lang="pl-PL" dirty="0" smtClean="0"/>
                        <a:t>26</a:t>
                      </a:r>
                      <a:endParaRPr lang="pl-PL" dirty="0"/>
                    </a:p>
                  </a:txBody>
                  <a:tcPr/>
                </a:tc>
                <a:tc>
                  <a:txBody>
                    <a:bodyPr/>
                    <a:lstStyle/>
                    <a:p>
                      <a:pPr algn="ctr"/>
                      <a:r>
                        <a:rPr lang="pl-PL" dirty="0" smtClean="0"/>
                        <a:t>18</a:t>
                      </a:r>
                      <a:endParaRPr lang="pl-PL" dirty="0"/>
                    </a:p>
                  </a:txBody>
                  <a:tcPr/>
                </a:tc>
                <a:tc>
                  <a:txBody>
                    <a:bodyPr/>
                    <a:lstStyle/>
                    <a:p>
                      <a:pPr algn="ctr"/>
                      <a:r>
                        <a:rPr lang="pl-PL" dirty="0" smtClean="0"/>
                        <a:t>13</a:t>
                      </a:r>
                      <a:endParaRPr lang="pl-PL" dirty="0"/>
                    </a:p>
                  </a:txBody>
                  <a:tcPr/>
                </a:tc>
                <a:tc>
                  <a:txBody>
                    <a:bodyPr/>
                    <a:lstStyle/>
                    <a:p>
                      <a:pPr algn="ctr"/>
                      <a:r>
                        <a:rPr lang="pl-PL" dirty="0" smtClean="0"/>
                        <a:t>9,5</a:t>
                      </a:r>
                      <a:endParaRPr lang="pl-PL" dirty="0"/>
                    </a:p>
                  </a:txBody>
                  <a:tcPr/>
                </a:tc>
              </a:tr>
              <a:tr h="370840">
                <a:tc>
                  <a:txBody>
                    <a:bodyPr/>
                    <a:lstStyle/>
                    <a:p>
                      <a:pPr algn="ctr"/>
                      <a:r>
                        <a:rPr lang="pl-PL" b="1" dirty="0" smtClean="0"/>
                        <a:t>3</a:t>
                      </a:r>
                      <a:endParaRPr lang="pl-PL" b="1" dirty="0"/>
                    </a:p>
                  </a:txBody>
                  <a:tcPr/>
                </a:tc>
                <a:tc>
                  <a:txBody>
                    <a:bodyPr/>
                    <a:lstStyle/>
                    <a:p>
                      <a:pPr algn="ctr"/>
                      <a:r>
                        <a:rPr lang="pl-PL" dirty="0" smtClean="0"/>
                        <a:t>67</a:t>
                      </a:r>
                      <a:endParaRPr lang="pl-PL" dirty="0"/>
                    </a:p>
                  </a:txBody>
                  <a:tcPr/>
                </a:tc>
                <a:tc>
                  <a:txBody>
                    <a:bodyPr/>
                    <a:lstStyle/>
                    <a:p>
                      <a:pPr algn="ctr"/>
                      <a:r>
                        <a:rPr lang="pl-PL" dirty="0" smtClean="0"/>
                        <a:t>51</a:t>
                      </a:r>
                      <a:endParaRPr lang="pl-PL" dirty="0"/>
                    </a:p>
                  </a:txBody>
                  <a:tcPr/>
                </a:tc>
                <a:tc>
                  <a:txBody>
                    <a:bodyPr/>
                    <a:lstStyle/>
                    <a:p>
                      <a:pPr algn="ctr"/>
                      <a:r>
                        <a:rPr lang="pl-PL" dirty="0" smtClean="0"/>
                        <a:t>43</a:t>
                      </a:r>
                      <a:endParaRPr lang="pl-PL" dirty="0"/>
                    </a:p>
                  </a:txBody>
                  <a:tcPr/>
                </a:tc>
                <a:tc>
                  <a:txBody>
                    <a:bodyPr/>
                    <a:lstStyle/>
                    <a:p>
                      <a:pPr algn="ctr"/>
                      <a:r>
                        <a:rPr lang="pl-PL" dirty="0" smtClean="0"/>
                        <a:t>25</a:t>
                      </a:r>
                      <a:endParaRPr lang="pl-PL" dirty="0"/>
                    </a:p>
                  </a:txBody>
                  <a:tcPr/>
                </a:tc>
                <a:tc>
                  <a:txBody>
                    <a:bodyPr/>
                    <a:lstStyle/>
                    <a:p>
                      <a:pPr algn="ctr"/>
                      <a:r>
                        <a:rPr lang="pl-PL" dirty="0" smtClean="0"/>
                        <a:t>25</a:t>
                      </a:r>
                      <a:endParaRPr lang="pl-PL" dirty="0"/>
                    </a:p>
                  </a:txBody>
                  <a:tcPr/>
                </a:tc>
                <a:tc>
                  <a:txBody>
                    <a:bodyPr/>
                    <a:lstStyle/>
                    <a:p>
                      <a:pPr algn="ctr"/>
                      <a:r>
                        <a:rPr lang="pl-PL" dirty="0" smtClean="0"/>
                        <a:t>17</a:t>
                      </a:r>
                      <a:endParaRPr lang="pl-PL" dirty="0"/>
                    </a:p>
                  </a:txBody>
                  <a:tcPr/>
                </a:tc>
                <a:tc>
                  <a:txBody>
                    <a:bodyPr/>
                    <a:lstStyle/>
                    <a:p>
                      <a:pPr algn="ctr"/>
                      <a:r>
                        <a:rPr lang="pl-PL" dirty="0" smtClean="0"/>
                        <a:t>12</a:t>
                      </a:r>
                      <a:endParaRPr lang="pl-PL" dirty="0"/>
                    </a:p>
                  </a:txBody>
                  <a:tcPr/>
                </a:tc>
              </a:tr>
              <a:tr h="370840">
                <a:tc>
                  <a:txBody>
                    <a:bodyPr/>
                    <a:lstStyle/>
                    <a:p>
                      <a:pPr algn="ctr"/>
                      <a:r>
                        <a:rPr lang="pl-PL" b="1" dirty="0" smtClean="0"/>
                        <a:t>4</a:t>
                      </a:r>
                      <a:endParaRPr lang="pl-PL" b="1" dirty="0"/>
                    </a:p>
                  </a:txBody>
                  <a:tcPr/>
                </a:tc>
                <a:tc>
                  <a:txBody>
                    <a:bodyPr/>
                    <a:lstStyle/>
                    <a:p>
                      <a:pPr algn="ctr"/>
                      <a:r>
                        <a:rPr lang="pl-PL" dirty="0" smtClean="0"/>
                        <a:t>76</a:t>
                      </a:r>
                      <a:endParaRPr lang="pl-PL" dirty="0"/>
                    </a:p>
                  </a:txBody>
                  <a:tcPr/>
                </a:tc>
                <a:tc>
                  <a:txBody>
                    <a:bodyPr/>
                    <a:lstStyle/>
                    <a:p>
                      <a:pPr algn="ctr"/>
                      <a:r>
                        <a:rPr lang="pl-PL" dirty="0" smtClean="0"/>
                        <a:t>63</a:t>
                      </a:r>
                      <a:endParaRPr lang="pl-PL" dirty="0"/>
                    </a:p>
                  </a:txBody>
                  <a:tcPr/>
                </a:tc>
                <a:tc>
                  <a:txBody>
                    <a:bodyPr/>
                    <a:lstStyle/>
                    <a:p>
                      <a:pPr algn="ctr"/>
                      <a:r>
                        <a:rPr lang="pl-PL" dirty="0" smtClean="0"/>
                        <a:t>55</a:t>
                      </a:r>
                      <a:endParaRPr lang="pl-PL" dirty="0"/>
                    </a:p>
                  </a:txBody>
                  <a:tcPr/>
                </a:tc>
                <a:tc>
                  <a:txBody>
                    <a:bodyPr/>
                    <a:lstStyle/>
                    <a:p>
                      <a:pPr algn="ctr"/>
                      <a:r>
                        <a:rPr lang="pl-PL" dirty="0" smtClean="0"/>
                        <a:t>46</a:t>
                      </a:r>
                      <a:endParaRPr lang="pl-PL" dirty="0"/>
                    </a:p>
                  </a:txBody>
                  <a:tcPr/>
                </a:tc>
                <a:tc>
                  <a:txBody>
                    <a:bodyPr/>
                    <a:lstStyle/>
                    <a:p>
                      <a:pPr algn="ctr"/>
                      <a:r>
                        <a:rPr lang="pl-PL" dirty="0" smtClean="0"/>
                        <a:t>33</a:t>
                      </a:r>
                      <a:endParaRPr lang="pl-PL" dirty="0"/>
                    </a:p>
                  </a:txBody>
                  <a:tcPr/>
                </a:tc>
                <a:tc>
                  <a:txBody>
                    <a:bodyPr/>
                    <a:lstStyle/>
                    <a:p>
                      <a:pPr algn="ctr"/>
                      <a:r>
                        <a:rPr lang="pl-PL" dirty="0" smtClean="0"/>
                        <a:t>23</a:t>
                      </a:r>
                      <a:endParaRPr lang="pl-PL" dirty="0"/>
                    </a:p>
                  </a:txBody>
                  <a:tcPr/>
                </a:tc>
                <a:tc>
                  <a:txBody>
                    <a:bodyPr/>
                    <a:lstStyle/>
                    <a:p>
                      <a:pPr algn="ctr"/>
                      <a:r>
                        <a:rPr lang="pl-PL" dirty="0" smtClean="0"/>
                        <a:t>16</a:t>
                      </a:r>
                      <a:endParaRPr lang="pl-PL" dirty="0"/>
                    </a:p>
                  </a:txBody>
                  <a:tcPr/>
                </a:tc>
              </a:tr>
            </a:tbl>
          </a:graphicData>
        </a:graphic>
      </p:graphicFrame>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rrowheads="1"/>
          </p:cNvSpPr>
          <p:nvPr>
            <p:ph type="title" idx="4294967295"/>
          </p:nvPr>
        </p:nvSpPr>
        <p:spPr>
          <a:xfrm>
            <a:off x="457200" y="274638"/>
            <a:ext cx="8686800" cy="1143000"/>
          </a:xfrm>
        </p:spPr>
        <p:txBody>
          <a:bodyPr lIns="0" rIns="0" bIns="0" anchor="b">
            <a:normAutofit/>
          </a:bodyPr>
          <a:lstStyle/>
          <a:p>
            <a:r>
              <a:rPr lang="pl-PL" sz="3100">
                <a:solidFill>
                  <a:schemeClr val="hlink"/>
                </a:solidFill>
              </a:rPr>
              <a:t>INTER HEART:</a:t>
            </a:r>
            <a:br>
              <a:rPr lang="pl-PL" sz="3100">
                <a:solidFill>
                  <a:schemeClr val="hlink"/>
                </a:solidFill>
              </a:rPr>
            </a:br>
            <a:r>
              <a:rPr lang="pl-PL" sz="3100"/>
              <a:t>Ryzyko zawału serca</a:t>
            </a:r>
          </a:p>
        </p:txBody>
      </p:sp>
      <p:sp>
        <p:nvSpPr>
          <p:cNvPr id="110595" name="Rectangle 3"/>
          <p:cNvSpPr>
            <a:spLocks noGrp="1" noChangeArrowheads="1"/>
          </p:cNvSpPr>
          <p:nvPr>
            <p:ph type="body" idx="4294967295"/>
          </p:nvPr>
        </p:nvSpPr>
        <p:spPr/>
        <p:txBody>
          <a:bodyPr/>
          <a:lstStyle/>
          <a:p>
            <a:pPr marL="273050" indent="-273050">
              <a:buFont typeface="Wingdings" pitchFamily="2" charset="2"/>
              <a:buNone/>
            </a:pPr>
            <a:r>
              <a:rPr lang="pl-PL" sz="3300"/>
              <a:t>	</a:t>
            </a:r>
            <a:r>
              <a:rPr lang="pl-PL" sz="3300" b="1">
                <a:solidFill>
                  <a:srgbClr val="FFFF66"/>
                </a:solidFill>
              </a:rPr>
              <a:t>Czynniki ryzyka				RW</a:t>
            </a:r>
          </a:p>
          <a:p>
            <a:pPr marL="273050" indent="-273050"/>
            <a:r>
              <a:rPr lang="pl-PL" sz="3300"/>
              <a:t>Cukrzyca					3.02</a:t>
            </a:r>
          </a:p>
          <a:p>
            <a:pPr marL="273050" indent="-273050"/>
            <a:r>
              <a:rPr lang="pl-PL" sz="3300"/>
              <a:t>Nadciśnienie					2.68</a:t>
            </a:r>
          </a:p>
          <a:p>
            <a:pPr marL="273050" indent="-273050"/>
            <a:r>
              <a:rPr lang="pl-PL" sz="3300"/>
              <a:t>Otyłość brzuszna 				2.09</a:t>
            </a:r>
          </a:p>
          <a:p>
            <a:pPr marL="273050" indent="-273050"/>
            <a:r>
              <a:rPr lang="pl-PL" sz="3300"/>
              <a:t>Depresja					1.55</a:t>
            </a:r>
          </a:p>
          <a:p>
            <a:pPr marL="273050" indent="-273050"/>
            <a:r>
              <a:rPr lang="pl-PL" sz="3300"/>
              <a:t>BMI powyżej 30				1.23</a:t>
            </a:r>
          </a:p>
          <a:p>
            <a:pPr marL="273050" indent="-273050"/>
            <a:r>
              <a:rPr lang="pl-PL" sz="3300"/>
              <a:t>Wysiłek fizyczny 				0.72</a:t>
            </a:r>
          </a:p>
          <a:p>
            <a:pPr marL="273050" indent="-273050"/>
            <a:r>
              <a:rPr lang="pl-PL" sz="3300"/>
              <a:t>Alkohol 1 drink/tydzień			0.78</a:t>
            </a:r>
          </a:p>
        </p:txBody>
      </p:sp>
      <p:sp>
        <p:nvSpPr>
          <p:cNvPr id="110596" name="Line 4"/>
          <p:cNvSpPr>
            <a:spLocks noChangeShapeType="1"/>
          </p:cNvSpPr>
          <p:nvPr/>
        </p:nvSpPr>
        <p:spPr bwMode="auto">
          <a:xfrm>
            <a:off x="179388" y="5229225"/>
            <a:ext cx="8353425" cy="0"/>
          </a:xfrm>
          <a:prstGeom prst="line">
            <a:avLst/>
          </a:prstGeom>
          <a:noFill/>
          <a:ln w="50800">
            <a:solidFill>
              <a:schemeClr val="tx1"/>
            </a:solidFill>
            <a:round/>
            <a:headEnd/>
            <a:tailEnd/>
          </a:ln>
        </p:spPr>
        <p:txBody>
          <a:bodyPr/>
          <a:lstStyle/>
          <a:p>
            <a:pPr fontAlgn="base">
              <a:spcBef>
                <a:spcPct val="0"/>
              </a:spcBef>
              <a:spcAft>
                <a:spcPct val="0"/>
              </a:spcAft>
            </a:pPr>
            <a:endParaRPr lang="pl-PL">
              <a:solidFill>
                <a:srgbClr val="FFFFFF"/>
              </a:solidFill>
            </a:endParaRPr>
          </a:p>
        </p:txBody>
      </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rrowheads="1"/>
          </p:cNvSpPr>
          <p:nvPr>
            <p:ph type="title" idx="4294967295"/>
          </p:nvPr>
        </p:nvSpPr>
        <p:spPr>
          <a:xfrm>
            <a:off x="457200" y="357188"/>
            <a:ext cx="8229600" cy="857250"/>
          </a:xfrm>
        </p:spPr>
        <p:txBody>
          <a:bodyPr lIns="0" rIns="0" bIns="0" anchor="b"/>
          <a:lstStyle/>
          <a:p>
            <a:r>
              <a:rPr lang="pl-PL" sz="2700">
                <a:solidFill>
                  <a:schemeClr val="tx1"/>
                </a:solidFill>
              </a:rPr>
              <a:t>Ryzyko związane z dawką papierosów</a:t>
            </a:r>
          </a:p>
        </p:txBody>
      </p:sp>
      <p:sp>
        <p:nvSpPr>
          <p:cNvPr id="111619" name="Rectangle 3"/>
          <p:cNvSpPr>
            <a:spLocks noGrp="1" noChangeArrowheads="1"/>
          </p:cNvSpPr>
          <p:nvPr>
            <p:ph type="body" idx="4294967295"/>
          </p:nvPr>
        </p:nvSpPr>
        <p:spPr>
          <a:xfrm>
            <a:off x="468313" y="1628775"/>
            <a:ext cx="8229600" cy="4525963"/>
          </a:xfrm>
        </p:spPr>
        <p:txBody>
          <a:bodyPr/>
          <a:lstStyle/>
          <a:p>
            <a:pPr marL="273050" indent="-273050">
              <a:buFont typeface="Wingdings" pitchFamily="2" charset="2"/>
              <a:buNone/>
            </a:pPr>
            <a:r>
              <a:rPr lang="pl-PL" b="1">
                <a:solidFill>
                  <a:srgbClr val="FFFF66"/>
                </a:solidFill>
              </a:rPr>
              <a:t>Obciążenie paleniem 		Iloraz ryzyka</a:t>
            </a:r>
          </a:p>
          <a:p>
            <a:pPr marL="273050" indent="-273050">
              <a:buFont typeface="Wingdings" pitchFamily="2" charset="2"/>
              <a:buNone/>
            </a:pPr>
            <a:endParaRPr lang="pl-PL" b="1">
              <a:solidFill>
                <a:srgbClr val="FFFF66"/>
              </a:solidFill>
            </a:endParaRPr>
          </a:p>
          <a:p>
            <a:pPr marL="273050" indent="-273050">
              <a:buFont typeface="Wingdings" pitchFamily="2" charset="2"/>
              <a:buNone/>
            </a:pPr>
            <a:r>
              <a:rPr lang="pl-PL" b="1"/>
              <a:t>Ogólnie 	 					3.02</a:t>
            </a:r>
          </a:p>
          <a:p>
            <a:pPr marL="273050" indent="-273050">
              <a:buFont typeface="Wingdings" pitchFamily="2" charset="2"/>
              <a:buNone/>
            </a:pPr>
            <a:r>
              <a:rPr lang="pl-PL" b="1"/>
              <a:t>10 - 19 papierosów/dzień		2.68</a:t>
            </a:r>
          </a:p>
          <a:p>
            <a:pPr marL="273050" indent="-273050">
              <a:buFont typeface="Wingdings" pitchFamily="2" charset="2"/>
              <a:buNone/>
            </a:pPr>
            <a:r>
              <a:rPr lang="pl-PL" b="1"/>
              <a:t>20+ papierosów/dzień			4.71</a:t>
            </a:r>
          </a:p>
          <a:p>
            <a:pPr marL="273050" indent="-273050">
              <a:buFont typeface="Wingdings" pitchFamily="2" charset="2"/>
              <a:buNone/>
            </a:pPr>
            <a:endParaRPr lang="pl-PL" b="1"/>
          </a:p>
          <a:p>
            <a:pPr marL="273050" indent="-273050">
              <a:buFont typeface="Wingdings" pitchFamily="2" charset="2"/>
              <a:buNone/>
            </a:pPr>
            <a:endParaRPr lang="pl-PL" b="1"/>
          </a:p>
          <a:p>
            <a:pPr marL="273050" indent="-273050">
              <a:buFont typeface="Wingdings" pitchFamily="2" charset="2"/>
              <a:buNone/>
            </a:pPr>
            <a:endParaRPr lang="pl-PL" b="1"/>
          </a:p>
          <a:p>
            <a:pPr marL="273050" indent="-273050">
              <a:buFont typeface="Wingdings" pitchFamily="2" charset="2"/>
              <a:buNone/>
            </a:pPr>
            <a:endParaRPr lang="pl-PL" b="1"/>
          </a:p>
        </p:txBody>
      </p:sp>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FRAX-Slides-3"/>
          <p:cNvPicPr>
            <a:picLocks noChangeAspect="1" noChangeArrowheads="1"/>
          </p:cNvPicPr>
          <p:nvPr/>
        </p:nvPicPr>
        <p:blipFill>
          <a:blip r:embed="rId3" cstate="print"/>
          <a:srcRect/>
          <a:stretch>
            <a:fillRect/>
          </a:stretch>
        </p:blipFill>
        <p:spPr bwMode="auto">
          <a:xfrm>
            <a:off x="-3175" y="-3175"/>
            <a:ext cx="9148763" cy="6862763"/>
          </a:xfrm>
          <a:prstGeom prst="rect">
            <a:avLst/>
          </a:prstGeom>
          <a:noFill/>
        </p:spPr>
      </p:pic>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FRAX-Slides-13"/>
          <p:cNvPicPr>
            <a:picLocks noChangeAspect="1" noChangeArrowheads="1"/>
          </p:cNvPicPr>
          <p:nvPr/>
        </p:nvPicPr>
        <p:blipFill>
          <a:blip r:embed="rId3" cstate="print"/>
          <a:srcRect/>
          <a:stretch>
            <a:fillRect/>
          </a:stretch>
        </p:blipFill>
        <p:spPr bwMode="auto">
          <a:xfrm>
            <a:off x="-3175" y="-3175"/>
            <a:ext cx="9148763" cy="6862763"/>
          </a:xfrm>
          <a:prstGeom prst="rect">
            <a:avLst/>
          </a:prstGeom>
          <a:noFill/>
        </p:spPr>
      </p:pic>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ytuł 1"/>
          <p:cNvSpPr>
            <a:spLocks noGrp="1"/>
          </p:cNvSpPr>
          <p:nvPr>
            <p:ph type="title" idx="4294967295"/>
          </p:nvPr>
        </p:nvSpPr>
        <p:spPr/>
        <p:txBody>
          <a:bodyPr lIns="0" rIns="0" bIns="0" anchor="b"/>
          <a:lstStyle/>
          <a:p>
            <a:endParaRPr lang="pl-PL"/>
          </a:p>
        </p:txBody>
      </p:sp>
      <p:sp>
        <p:nvSpPr>
          <p:cNvPr id="15363" name="Symbol zastępczy zawartości 2"/>
          <p:cNvSpPr>
            <a:spLocks noGrp="1"/>
          </p:cNvSpPr>
          <p:nvPr>
            <p:ph idx="4294967295"/>
          </p:nvPr>
        </p:nvSpPr>
        <p:spPr/>
        <p:txBody>
          <a:bodyPr/>
          <a:lstStyle/>
          <a:p>
            <a:pPr marL="273050" indent="-273050"/>
            <a:endParaRPr lang="pl-PL"/>
          </a:p>
        </p:txBody>
      </p:sp>
      <p:pic>
        <p:nvPicPr>
          <p:cNvPr id="15364" name="Picture 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FRAX-Slides-14"/>
          <p:cNvPicPr>
            <a:picLocks noChangeAspect="1" noChangeArrowheads="1"/>
          </p:cNvPicPr>
          <p:nvPr/>
        </p:nvPicPr>
        <p:blipFill>
          <a:blip r:embed="rId3" cstate="print"/>
          <a:srcRect/>
          <a:stretch>
            <a:fillRect/>
          </a:stretch>
        </p:blipFill>
        <p:spPr bwMode="auto">
          <a:xfrm>
            <a:off x="-3175" y="-3175"/>
            <a:ext cx="9148763" cy="6862763"/>
          </a:xfrm>
          <a:prstGeom prst="rect">
            <a:avLst/>
          </a:prstGeom>
          <a:noFill/>
        </p:spPr>
      </p:pic>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331913" y="0"/>
            <a:ext cx="7543800" cy="1431925"/>
          </a:xfrm>
        </p:spPr>
        <p:txBody>
          <a:bodyPr/>
          <a:lstStyle/>
          <a:p>
            <a:r>
              <a:rPr lang="pl-PL" sz="2800"/>
              <a:t>Dolegliwości okresu przejściowego</a:t>
            </a:r>
            <a:br>
              <a:rPr lang="pl-PL" sz="2800"/>
            </a:br>
            <a:r>
              <a:rPr lang="pl-PL" sz="2800"/>
              <a:t>W jakim punkcie jesteśmy</a:t>
            </a:r>
            <a:r>
              <a:rPr lang="en-US" sz="2800"/>
              <a:t> – w 2009?</a:t>
            </a:r>
            <a:endParaRPr lang="pl-PL" sz="2800"/>
          </a:p>
        </p:txBody>
      </p:sp>
      <p:grpSp>
        <p:nvGrpSpPr>
          <p:cNvPr id="2" name="Group 3"/>
          <p:cNvGrpSpPr>
            <a:grpSpLocks/>
          </p:cNvGrpSpPr>
          <p:nvPr/>
        </p:nvGrpSpPr>
        <p:grpSpPr bwMode="auto">
          <a:xfrm>
            <a:off x="755650" y="3716338"/>
            <a:ext cx="2592388" cy="901700"/>
            <a:chOff x="113" y="1298"/>
            <a:chExt cx="1633" cy="568"/>
          </a:xfrm>
        </p:grpSpPr>
        <p:sp>
          <p:nvSpPr>
            <p:cNvPr id="12292" name="Line 4"/>
            <p:cNvSpPr>
              <a:spLocks noChangeShapeType="1"/>
            </p:cNvSpPr>
            <p:nvPr/>
          </p:nvSpPr>
          <p:spPr bwMode="auto">
            <a:xfrm>
              <a:off x="249" y="1570"/>
              <a:ext cx="1406" cy="0"/>
            </a:xfrm>
            <a:prstGeom prst="line">
              <a:avLst/>
            </a:prstGeom>
            <a:noFill/>
            <a:ln w="38100">
              <a:solidFill>
                <a:schemeClr val="tx1"/>
              </a:solidFill>
              <a:round/>
              <a:headEnd/>
              <a:tailEnd/>
            </a:ln>
            <a:effectLst/>
          </p:spPr>
          <p:txBody>
            <a:bodyPr/>
            <a:lstStyle/>
            <a:p>
              <a:pPr fontAlgn="base">
                <a:spcBef>
                  <a:spcPct val="0"/>
                </a:spcBef>
                <a:spcAft>
                  <a:spcPct val="0"/>
                </a:spcAft>
              </a:pPr>
              <a:endParaRPr lang="pl-PL" b="1">
                <a:solidFill>
                  <a:srgbClr val="FFFFFF"/>
                </a:solidFill>
                <a:latin typeface="Arial" pitchFamily="34" charset="0"/>
              </a:endParaRPr>
            </a:p>
          </p:txBody>
        </p:sp>
        <p:sp>
          <p:nvSpPr>
            <p:cNvPr id="12293" name="Text Box 5"/>
            <p:cNvSpPr txBox="1">
              <a:spLocks noChangeArrowheads="1"/>
            </p:cNvSpPr>
            <p:nvPr/>
          </p:nvSpPr>
          <p:spPr bwMode="auto">
            <a:xfrm>
              <a:off x="294" y="1298"/>
              <a:ext cx="1270" cy="250"/>
            </a:xfrm>
            <a:prstGeom prst="rect">
              <a:avLst/>
            </a:prstGeom>
            <a:noFill/>
            <a:ln w="9525">
              <a:noFill/>
              <a:miter lim="800000"/>
              <a:headEnd/>
              <a:tailEnd/>
            </a:ln>
            <a:effectLst/>
          </p:spPr>
          <p:txBody>
            <a:bodyPr>
              <a:spAutoFit/>
            </a:bodyPr>
            <a:lstStyle/>
            <a:p>
              <a:pPr algn="ctr" fontAlgn="base">
                <a:spcBef>
                  <a:spcPct val="50000"/>
                </a:spcBef>
                <a:spcAft>
                  <a:spcPct val="0"/>
                </a:spcAft>
              </a:pPr>
              <a:r>
                <a:rPr lang="pl-PL" sz="2000">
                  <a:solidFill>
                    <a:srgbClr val="FFFFFF"/>
                  </a:solidFill>
                </a:rPr>
                <a:t>Kogo leczyć ?</a:t>
              </a:r>
            </a:p>
          </p:txBody>
        </p:sp>
        <p:sp>
          <p:nvSpPr>
            <p:cNvPr id="12294" name="Text Box 6"/>
            <p:cNvSpPr txBox="1">
              <a:spLocks noChangeArrowheads="1"/>
            </p:cNvSpPr>
            <p:nvPr/>
          </p:nvSpPr>
          <p:spPr bwMode="auto">
            <a:xfrm>
              <a:off x="113" y="1616"/>
              <a:ext cx="1633" cy="250"/>
            </a:xfrm>
            <a:prstGeom prst="rect">
              <a:avLst/>
            </a:prstGeom>
            <a:noFill/>
            <a:ln w="9525">
              <a:noFill/>
              <a:miter lim="800000"/>
              <a:headEnd/>
              <a:tailEnd/>
            </a:ln>
            <a:effectLst/>
          </p:spPr>
          <p:txBody>
            <a:bodyPr>
              <a:spAutoFit/>
            </a:bodyPr>
            <a:lstStyle/>
            <a:p>
              <a:pPr algn="ctr" fontAlgn="base">
                <a:spcBef>
                  <a:spcPct val="50000"/>
                </a:spcBef>
                <a:spcAft>
                  <a:spcPct val="0"/>
                </a:spcAft>
              </a:pPr>
              <a:r>
                <a:rPr lang="pl-PL" sz="2000">
                  <a:solidFill>
                    <a:srgbClr val="FFFFFF"/>
                  </a:solidFill>
                </a:rPr>
                <a:t>Rejestracja leku</a:t>
              </a:r>
            </a:p>
          </p:txBody>
        </p:sp>
      </p:grpSp>
      <p:grpSp>
        <p:nvGrpSpPr>
          <p:cNvPr id="3" name="Group 7"/>
          <p:cNvGrpSpPr>
            <a:grpSpLocks/>
          </p:cNvGrpSpPr>
          <p:nvPr/>
        </p:nvGrpSpPr>
        <p:grpSpPr bwMode="auto">
          <a:xfrm>
            <a:off x="6588125" y="1808163"/>
            <a:ext cx="1165225" cy="793750"/>
            <a:chOff x="1610" y="2545"/>
            <a:chExt cx="734" cy="500"/>
          </a:xfrm>
        </p:grpSpPr>
        <p:sp>
          <p:nvSpPr>
            <p:cNvPr id="12296" name="Line 8"/>
            <p:cNvSpPr>
              <a:spLocks noChangeShapeType="1"/>
            </p:cNvSpPr>
            <p:nvPr/>
          </p:nvSpPr>
          <p:spPr bwMode="auto">
            <a:xfrm>
              <a:off x="1646" y="2796"/>
              <a:ext cx="590" cy="0"/>
            </a:xfrm>
            <a:prstGeom prst="line">
              <a:avLst/>
            </a:prstGeom>
            <a:noFill/>
            <a:ln w="38100">
              <a:solidFill>
                <a:schemeClr val="tx1"/>
              </a:solidFill>
              <a:round/>
              <a:headEnd/>
              <a:tailEnd/>
            </a:ln>
            <a:effectLst/>
          </p:spPr>
          <p:txBody>
            <a:bodyPr/>
            <a:lstStyle/>
            <a:p>
              <a:pPr fontAlgn="base">
                <a:spcBef>
                  <a:spcPct val="0"/>
                </a:spcBef>
                <a:spcAft>
                  <a:spcPct val="0"/>
                </a:spcAft>
              </a:pPr>
              <a:endParaRPr lang="pl-PL" b="1">
                <a:solidFill>
                  <a:srgbClr val="FFFFFF"/>
                </a:solidFill>
                <a:latin typeface="Arial" pitchFamily="34" charset="0"/>
              </a:endParaRPr>
            </a:p>
          </p:txBody>
        </p:sp>
        <p:sp>
          <p:nvSpPr>
            <p:cNvPr id="12297" name="Text Box 9"/>
            <p:cNvSpPr txBox="1">
              <a:spLocks noChangeArrowheads="1"/>
            </p:cNvSpPr>
            <p:nvPr/>
          </p:nvSpPr>
          <p:spPr bwMode="auto">
            <a:xfrm>
              <a:off x="1610" y="2545"/>
              <a:ext cx="734" cy="250"/>
            </a:xfrm>
            <a:prstGeom prst="rect">
              <a:avLst/>
            </a:prstGeom>
            <a:noFill/>
            <a:ln w="9525">
              <a:noFill/>
              <a:miter lim="800000"/>
              <a:headEnd/>
              <a:tailEnd/>
            </a:ln>
            <a:effectLst/>
          </p:spPr>
          <p:txBody>
            <a:bodyPr>
              <a:spAutoFit/>
            </a:bodyPr>
            <a:lstStyle/>
            <a:p>
              <a:pPr algn="ctr" fontAlgn="base">
                <a:spcBef>
                  <a:spcPct val="50000"/>
                </a:spcBef>
                <a:spcAft>
                  <a:spcPct val="0"/>
                </a:spcAft>
              </a:pPr>
              <a:r>
                <a:rPr lang="pl-PL" sz="2000">
                  <a:solidFill>
                    <a:srgbClr val="FFFFFF"/>
                  </a:solidFill>
                </a:rPr>
                <a:t>FRAX</a:t>
              </a:r>
              <a:r>
                <a:rPr lang="pl-PL" sz="2000">
                  <a:solidFill>
                    <a:srgbClr val="FFFFFF"/>
                  </a:solidFill>
                  <a:cs typeface="Tahoma" pitchFamily="34" charset="0"/>
                </a:rPr>
                <a:t>™</a:t>
              </a:r>
            </a:p>
          </p:txBody>
        </p:sp>
        <p:sp>
          <p:nvSpPr>
            <p:cNvPr id="12298" name="Text Box 10"/>
            <p:cNvSpPr txBox="1">
              <a:spLocks noChangeArrowheads="1"/>
            </p:cNvSpPr>
            <p:nvPr/>
          </p:nvSpPr>
          <p:spPr bwMode="auto">
            <a:xfrm>
              <a:off x="1655" y="2795"/>
              <a:ext cx="635" cy="250"/>
            </a:xfrm>
            <a:prstGeom prst="rect">
              <a:avLst/>
            </a:prstGeom>
            <a:noFill/>
            <a:ln w="9525">
              <a:noFill/>
              <a:miter lim="800000"/>
              <a:headEnd/>
              <a:tailEnd/>
            </a:ln>
            <a:effectLst/>
          </p:spPr>
          <p:txBody>
            <a:bodyPr>
              <a:spAutoFit/>
            </a:bodyPr>
            <a:lstStyle/>
            <a:p>
              <a:pPr algn="ctr" fontAlgn="base">
                <a:spcBef>
                  <a:spcPct val="50000"/>
                </a:spcBef>
                <a:spcAft>
                  <a:spcPct val="0"/>
                </a:spcAft>
              </a:pPr>
              <a:r>
                <a:rPr lang="pl-PL" sz="2000">
                  <a:solidFill>
                    <a:srgbClr val="FFFFFF"/>
                  </a:solidFill>
                </a:rPr>
                <a:t>WHO</a:t>
              </a:r>
            </a:p>
          </p:txBody>
        </p:sp>
      </p:grpSp>
      <p:grpSp>
        <p:nvGrpSpPr>
          <p:cNvPr id="4" name="Group 11"/>
          <p:cNvGrpSpPr>
            <a:grpSpLocks/>
          </p:cNvGrpSpPr>
          <p:nvPr/>
        </p:nvGrpSpPr>
        <p:grpSpPr bwMode="auto">
          <a:xfrm>
            <a:off x="827088" y="1773238"/>
            <a:ext cx="2016125" cy="901700"/>
            <a:chOff x="3276" y="2515"/>
            <a:chExt cx="1270" cy="568"/>
          </a:xfrm>
        </p:grpSpPr>
        <p:sp>
          <p:nvSpPr>
            <p:cNvPr id="12300" name="Line 12"/>
            <p:cNvSpPr>
              <a:spLocks noChangeShapeType="1"/>
            </p:cNvSpPr>
            <p:nvPr/>
          </p:nvSpPr>
          <p:spPr bwMode="auto">
            <a:xfrm>
              <a:off x="3276" y="2787"/>
              <a:ext cx="1179" cy="0"/>
            </a:xfrm>
            <a:prstGeom prst="line">
              <a:avLst/>
            </a:prstGeom>
            <a:noFill/>
            <a:ln w="38100">
              <a:solidFill>
                <a:schemeClr val="tx1"/>
              </a:solidFill>
              <a:round/>
              <a:headEnd/>
              <a:tailEnd/>
            </a:ln>
            <a:effectLst/>
          </p:spPr>
          <p:txBody>
            <a:bodyPr/>
            <a:lstStyle/>
            <a:p>
              <a:pPr fontAlgn="base">
                <a:spcBef>
                  <a:spcPct val="0"/>
                </a:spcBef>
                <a:spcAft>
                  <a:spcPct val="0"/>
                </a:spcAft>
              </a:pPr>
              <a:endParaRPr lang="pl-PL" b="1">
                <a:solidFill>
                  <a:srgbClr val="FFFFFF"/>
                </a:solidFill>
                <a:latin typeface="Arial" pitchFamily="34" charset="0"/>
              </a:endParaRPr>
            </a:p>
          </p:txBody>
        </p:sp>
        <p:sp>
          <p:nvSpPr>
            <p:cNvPr id="12301" name="Text Box 13"/>
            <p:cNvSpPr txBox="1">
              <a:spLocks noChangeArrowheads="1"/>
            </p:cNvSpPr>
            <p:nvPr/>
          </p:nvSpPr>
          <p:spPr bwMode="auto">
            <a:xfrm>
              <a:off x="3322" y="2515"/>
              <a:ext cx="1179" cy="250"/>
            </a:xfrm>
            <a:prstGeom prst="rect">
              <a:avLst/>
            </a:prstGeom>
            <a:noFill/>
            <a:ln w="9525">
              <a:noFill/>
              <a:miter lim="800000"/>
              <a:headEnd/>
              <a:tailEnd/>
            </a:ln>
            <a:effectLst/>
          </p:spPr>
          <p:txBody>
            <a:bodyPr>
              <a:spAutoFit/>
            </a:bodyPr>
            <a:lstStyle/>
            <a:p>
              <a:pPr algn="ctr" fontAlgn="base">
                <a:spcBef>
                  <a:spcPct val="50000"/>
                </a:spcBef>
                <a:spcAft>
                  <a:spcPct val="0"/>
                </a:spcAft>
              </a:pPr>
              <a:r>
                <a:rPr lang="pl-PL" sz="2000">
                  <a:solidFill>
                    <a:srgbClr val="FFFFFF"/>
                  </a:solidFill>
                </a:rPr>
                <a:t>T-score = -2,5</a:t>
              </a:r>
            </a:p>
          </p:txBody>
        </p:sp>
        <p:sp>
          <p:nvSpPr>
            <p:cNvPr id="12302" name="Text Box 14"/>
            <p:cNvSpPr txBox="1">
              <a:spLocks noChangeArrowheads="1"/>
            </p:cNvSpPr>
            <p:nvPr/>
          </p:nvSpPr>
          <p:spPr bwMode="auto">
            <a:xfrm>
              <a:off x="3276" y="2833"/>
              <a:ext cx="1270" cy="250"/>
            </a:xfrm>
            <a:prstGeom prst="rect">
              <a:avLst/>
            </a:prstGeom>
            <a:noFill/>
            <a:ln w="9525">
              <a:noFill/>
              <a:miter lim="800000"/>
              <a:headEnd/>
              <a:tailEnd/>
            </a:ln>
            <a:effectLst/>
          </p:spPr>
          <p:txBody>
            <a:bodyPr>
              <a:spAutoFit/>
            </a:bodyPr>
            <a:lstStyle/>
            <a:p>
              <a:pPr algn="ctr" fontAlgn="base">
                <a:spcBef>
                  <a:spcPct val="50000"/>
                </a:spcBef>
                <a:spcAft>
                  <a:spcPct val="0"/>
                </a:spcAft>
              </a:pPr>
              <a:r>
                <a:rPr lang="pl-PL" sz="2000">
                  <a:solidFill>
                    <a:srgbClr val="FFFFFF"/>
                  </a:solidFill>
                </a:rPr>
                <a:t>WHO</a:t>
              </a:r>
            </a:p>
          </p:txBody>
        </p:sp>
      </p:grpSp>
      <p:grpSp>
        <p:nvGrpSpPr>
          <p:cNvPr id="5" name="Group 15"/>
          <p:cNvGrpSpPr>
            <a:grpSpLocks/>
          </p:cNvGrpSpPr>
          <p:nvPr/>
        </p:nvGrpSpPr>
        <p:grpSpPr bwMode="auto">
          <a:xfrm>
            <a:off x="5724525" y="3716338"/>
            <a:ext cx="2592388" cy="1206500"/>
            <a:chOff x="3878" y="1298"/>
            <a:chExt cx="1633" cy="760"/>
          </a:xfrm>
        </p:grpSpPr>
        <p:sp>
          <p:nvSpPr>
            <p:cNvPr id="12304" name="Line 16"/>
            <p:cNvSpPr>
              <a:spLocks noChangeShapeType="1"/>
            </p:cNvSpPr>
            <p:nvPr/>
          </p:nvSpPr>
          <p:spPr bwMode="auto">
            <a:xfrm>
              <a:off x="3968" y="1570"/>
              <a:ext cx="1543" cy="0"/>
            </a:xfrm>
            <a:prstGeom prst="line">
              <a:avLst/>
            </a:prstGeom>
            <a:noFill/>
            <a:ln w="38100">
              <a:solidFill>
                <a:schemeClr val="tx1"/>
              </a:solidFill>
              <a:round/>
              <a:headEnd/>
              <a:tailEnd/>
            </a:ln>
            <a:effectLst/>
          </p:spPr>
          <p:txBody>
            <a:bodyPr/>
            <a:lstStyle/>
            <a:p>
              <a:pPr fontAlgn="base">
                <a:spcBef>
                  <a:spcPct val="0"/>
                </a:spcBef>
                <a:spcAft>
                  <a:spcPct val="0"/>
                </a:spcAft>
              </a:pPr>
              <a:endParaRPr lang="pl-PL" b="1">
                <a:solidFill>
                  <a:srgbClr val="FFFFFF"/>
                </a:solidFill>
                <a:latin typeface="Arial" pitchFamily="34" charset="0"/>
              </a:endParaRPr>
            </a:p>
          </p:txBody>
        </p:sp>
        <p:sp>
          <p:nvSpPr>
            <p:cNvPr id="12305" name="Text Box 17"/>
            <p:cNvSpPr txBox="1">
              <a:spLocks noChangeArrowheads="1"/>
            </p:cNvSpPr>
            <p:nvPr/>
          </p:nvSpPr>
          <p:spPr bwMode="auto">
            <a:xfrm>
              <a:off x="4014" y="1298"/>
              <a:ext cx="1497" cy="250"/>
            </a:xfrm>
            <a:prstGeom prst="rect">
              <a:avLst/>
            </a:prstGeom>
            <a:noFill/>
            <a:ln w="9525">
              <a:noFill/>
              <a:miter lim="800000"/>
              <a:headEnd/>
              <a:tailEnd/>
            </a:ln>
            <a:effectLst/>
          </p:spPr>
          <p:txBody>
            <a:bodyPr>
              <a:spAutoFit/>
            </a:bodyPr>
            <a:lstStyle/>
            <a:p>
              <a:pPr algn="ctr" fontAlgn="base">
                <a:spcBef>
                  <a:spcPct val="50000"/>
                </a:spcBef>
                <a:spcAft>
                  <a:spcPct val="0"/>
                </a:spcAft>
              </a:pPr>
              <a:r>
                <a:rPr lang="pl-PL" sz="2000">
                  <a:solidFill>
                    <a:srgbClr val="FFFFFF"/>
                  </a:solidFill>
                </a:rPr>
                <a:t>EMEA</a:t>
              </a:r>
            </a:p>
          </p:txBody>
        </p:sp>
        <p:sp>
          <p:nvSpPr>
            <p:cNvPr id="12306" name="Text Box 18"/>
            <p:cNvSpPr txBox="1">
              <a:spLocks noChangeArrowheads="1"/>
            </p:cNvSpPr>
            <p:nvPr/>
          </p:nvSpPr>
          <p:spPr bwMode="auto">
            <a:xfrm>
              <a:off x="3878" y="1616"/>
              <a:ext cx="1588" cy="442"/>
            </a:xfrm>
            <a:prstGeom prst="rect">
              <a:avLst/>
            </a:prstGeom>
            <a:noFill/>
            <a:ln w="9525">
              <a:noFill/>
              <a:miter lim="800000"/>
              <a:headEnd/>
              <a:tailEnd/>
            </a:ln>
            <a:effectLst/>
          </p:spPr>
          <p:txBody>
            <a:bodyPr>
              <a:spAutoFit/>
            </a:bodyPr>
            <a:lstStyle/>
            <a:p>
              <a:pPr algn="ctr" fontAlgn="base">
                <a:spcBef>
                  <a:spcPct val="50000"/>
                </a:spcBef>
                <a:spcAft>
                  <a:spcPct val="0"/>
                </a:spcAft>
              </a:pPr>
              <a:r>
                <a:rPr lang="pl-PL" sz="2000">
                  <a:solidFill>
                    <a:srgbClr val="FFFFFF"/>
                  </a:solidFill>
                </a:rPr>
                <a:t>Rejestracja leku w UE/FDA</a:t>
              </a:r>
            </a:p>
          </p:txBody>
        </p:sp>
      </p:grpSp>
      <p:grpSp>
        <p:nvGrpSpPr>
          <p:cNvPr id="6" name="Group 19"/>
          <p:cNvGrpSpPr>
            <a:grpSpLocks/>
          </p:cNvGrpSpPr>
          <p:nvPr/>
        </p:nvGrpSpPr>
        <p:grpSpPr bwMode="auto">
          <a:xfrm>
            <a:off x="3346450" y="5589588"/>
            <a:ext cx="3602038" cy="928687"/>
            <a:chOff x="158" y="3249"/>
            <a:chExt cx="2269" cy="585"/>
          </a:xfrm>
        </p:grpSpPr>
        <p:sp>
          <p:nvSpPr>
            <p:cNvPr id="12308" name="Text Box 20"/>
            <p:cNvSpPr txBox="1">
              <a:spLocks noChangeArrowheads="1"/>
            </p:cNvSpPr>
            <p:nvPr/>
          </p:nvSpPr>
          <p:spPr bwMode="auto">
            <a:xfrm>
              <a:off x="158" y="3249"/>
              <a:ext cx="2222" cy="231"/>
            </a:xfrm>
            <a:prstGeom prst="rect">
              <a:avLst/>
            </a:prstGeom>
            <a:noFill/>
            <a:ln w="9525">
              <a:noFill/>
              <a:miter lim="800000"/>
              <a:headEnd/>
              <a:tailEnd/>
            </a:ln>
            <a:effectLst/>
          </p:spPr>
          <p:txBody>
            <a:bodyPr>
              <a:spAutoFit/>
            </a:bodyPr>
            <a:lstStyle/>
            <a:p>
              <a:pPr fontAlgn="base">
                <a:spcBef>
                  <a:spcPct val="50000"/>
                </a:spcBef>
                <a:spcAft>
                  <a:spcPct val="0"/>
                </a:spcAft>
              </a:pPr>
              <a:endParaRPr lang="pl-PL">
                <a:solidFill>
                  <a:srgbClr val="FFFFFF"/>
                </a:solidFill>
              </a:endParaRPr>
            </a:p>
          </p:txBody>
        </p:sp>
        <p:sp>
          <p:nvSpPr>
            <p:cNvPr id="12309" name="Text Box 21"/>
            <p:cNvSpPr txBox="1">
              <a:spLocks noChangeArrowheads="1"/>
            </p:cNvSpPr>
            <p:nvPr/>
          </p:nvSpPr>
          <p:spPr bwMode="auto">
            <a:xfrm>
              <a:off x="204" y="3430"/>
              <a:ext cx="2223" cy="404"/>
            </a:xfrm>
            <a:prstGeom prst="rect">
              <a:avLst/>
            </a:prstGeom>
            <a:noFill/>
            <a:ln w="9525">
              <a:noFill/>
              <a:miter lim="800000"/>
              <a:headEnd/>
              <a:tailEnd/>
            </a:ln>
            <a:effectLst/>
          </p:spPr>
          <p:txBody>
            <a:bodyPr>
              <a:spAutoFit/>
            </a:bodyPr>
            <a:lstStyle/>
            <a:p>
              <a:pPr fontAlgn="base">
                <a:spcBef>
                  <a:spcPct val="50000"/>
                </a:spcBef>
                <a:spcAft>
                  <a:spcPct val="0"/>
                </a:spcAft>
              </a:pPr>
              <a:r>
                <a:rPr lang="pl-PL">
                  <a:solidFill>
                    <a:srgbClr val="FFFFFF"/>
                  </a:solidFill>
                </a:rPr>
                <a:t>Rekomendacje UE, USA, krajowe</a:t>
              </a:r>
              <a:br>
                <a:rPr lang="pl-PL">
                  <a:solidFill>
                    <a:srgbClr val="FFFFFF"/>
                  </a:solidFill>
                </a:rPr>
              </a:br>
              <a:r>
                <a:rPr lang="pl-PL">
                  <a:solidFill>
                    <a:srgbClr val="FFFFFF"/>
                  </a:solidFill>
                </a:rPr>
                <a:t>- opłacalność leczenia?</a:t>
              </a:r>
            </a:p>
          </p:txBody>
        </p:sp>
      </p:grpSp>
      <p:graphicFrame>
        <p:nvGraphicFramePr>
          <p:cNvPr id="12310" name="Object 7"/>
          <p:cNvGraphicFramePr>
            <a:graphicFrameLocks noChangeAspect="1"/>
          </p:cNvGraphicFramePr>
          <p:nvPr>
            <p:ph idx="1"/>
          </p:nvPr>
        </p:nvGraphicFramePr>
        <p:xfrm>
          <a:off x="179388" y="260350"/>
          <a:ext cx="1052512" cy="1144588"/>
        </p:xfrm>
        <a:graphic>
          <a:graphicData uri="http://schemas.openxmlformats.org/presentationml/2006/ole">
            <p:oleObj spid="_x0000_s2050" name="CorelDRAW" r:id="rId4" imgW="2044080" imgH="2224080" progId="">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ox(in)">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pl-PL" sz="5400" b="1"/>
              <a:t>Nasze cele</a:t>
            </a:r>
          </a:p>
        </p:txBody>
      </p:sp>
      <p:sp>
        <p:nvSpPr>
          <p:cNvPr id="105475" name="Rectangle 3"/>
          <p:cNvSpPr>
            <a:spLocks noGrp="1" noChangeArrowheads="1"/>
          </p:cNvSpPr>
          <p:nvPr>
            <p:ph type="body" idx="1"/>
          </p:nvPr>
        </p:nvSpPr>
        <p:spPr/>
        <p:txBody>
          <a:bodyPr/>
          <a:lstStyle/>
          <a:p>
            <a:r>
              <a:rPr lang="pl-PL"/>
              <a:t>Poznać istotę osteoporozy tzn. przyczynę obniżenia wytrzymałości kości (złamania)</a:t>
            </a:r>
          </a:p>
          <a:p>
            <a:r>
              <a:rPr lang="pl-PL" sz="3600" b="1">
                <a:solidFill>
                  <a:srgbClr val="FFFF00"/>
                </a:solidFill>
              </a:rPr>
              <a:t>Zdiagnozować indywidualne ryzyko złamania z czegokolwiek by ono nie wynikało</a:t>
            </a:r>
          </a:p>
          <a:p>
            <a:r>
              <a:rPr lang="pl-PL"/>
              <a:t>Leczyć tzn. zapobiec pierwszemu i/lub następnym złamaniom</a:t>
            </a:r>
          </a:p>
        </p:txBody>
      </p:sp>
      <p:pic>
        <p:nvPicPr>
          <p:cNvPr id="105476" name="Picture 4"/>
          <p:cNvPicPr>
            <a:picLocks noChangeAspect="1" noChangeArrowheads="1"/>
          </p:cNvPicPr>
          <p:nvPr/>
        </p:nvPicPr>
        <p:blipFill>
          <a:blip r:embed="rId3" cstate="print"/>
          <a:srcRect/>
          <a:stretch>
            <a:fillRect/>
          </a:stretch>
        </p:blipFill>
        <p:spPr bwMode="auto">
          <a:xfrm>
            <a:off x="65088" y="85725"/>
            <a:ext cx="993775" cy="14128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sz="quarter"/>
          </p:nvPr>
        </p:nvSpPr>
        <p:spPr>
          <a:xfrm>
            <a:off x="1043608" y="332656"/>
            <a:ext cx="7109792" cy="1584176"/>
          </a:xfrm>
        </p:spPr>
        <p:txBody>
          <a:bodyPr/>
          <a:lstStyle/>
          <a:p>
            <a:r>
              <a:rPr lang="pl-PL" dirty="0" smtClean="0"/>
              <a:t>Preambuła</a:t>
            </a:r>
            <a:endParaRPr lang="pl-PL" dirty="0"/>
          </a:p>
        </p:txBody>
      </p:sp>
      <p:sp>
        <p:nvSpPr>
          <p:cNvPr id="3" name="Podtytuł 2"/>
          <p:cNvSpPr>
            <a:spLocks noGrp="1"/>
          </p:cNvSpPr>
          <p:nvPr>
            <p:ph type="subTitle" sz="quarter" idx="1"/>
          </p:nvPr>
        </p:nvSpPr>
        <p:spPr>
          <a:xfrm>
            <a:off x="827584" y="2276872"/>
            <a:ext cx="7704856" cy="3361928"/>
          </a:xfrm>
        </p:spPr>
        <p:txBody>
          <a:bodyPr/>
          <a:lstStyle/>
          <a:p>
            <a:r>
              <a:rPr lang="pl-PL" dirty="0" smtClean="0"/>
              <a:t>Nasze cele pomiędzy 1994 a 2010 rokiem</a:t>
            </a:r>
          </a:p>
          <a:p>
            <a:r>
              <a:rPr lang="pl-PL" dirty="0" smtClean="0"/>
              <a:t>w</a:t>
            </a:r>
            <a:r>
              <a:rPr lang="pl-PL" dirty="0" smtClean="0"/>
              <a:t> OP?</a:t>
            </a:r>
          </a:p>
          <a:p>
            <a:r>
              <a:rPr lang="pl-PL" dirty="0" smtClean="0"/>
              <a:t>      Leczymy nie tylko OP (</a:t>
            </a:r>
            <a:r>
              <a:rPr lang="pl-PL" dirty="0" err="1" smtClean="0"/>
              <a:t>T-score</a:t>
            </a:r>
            <a:r>
              <a:rPr lang="pl-PL" dirty="0" smtClean="0"/>
              <a:t> – 2.5),    </a:t>
            </a:r>
          </a:p>
          <a:p>
            <a:r>
              <a:rPr lang="pl-PL" dirty="0" smtClean="0"/>
              <a:t> </a:t>
            </a:r>
            <a:r>
              <a:rPr lang="pl-PL" dirty="0" smtClean="0"/>
              <a:t>     tylko zmniejszamy ryzyko złamania </a:t>
            </a:r>
          </a:p>
          <a:p>
            <a:r>
              <a:rPr lang="pl-PL" dirty="0" smtClean="0"/>
              <a:t> </a:t>
            </a:r>
            <a:r>
              <a:rPr lang="pl-PL" dirty="0" smtClean="0"/>
              <a:t>     </a:t>
            </a:r>
            <a:r>
              <a:rPr lang="pl-PL" dirty="0" err="1" smtClean="0"/>
              <a:t>osteoporotycznego</a:t>
            </a:r>
            <a:r>
              <a:rPr lang="pl-PL" dirty="0" smtClean="0"/>
              <a:t> z jakiegokolwiek </a:t>
            </a:r>
          </a:p>
          <a:p>
            <a:r>
              <a:rPr lang="pl-PL" dirty="0" smtClean="0"/>
              <a:t> </a:t>
            </a:r>
            <a:r>
              <a:rPr lang="pl-PL" dirty="0" smtClean="0"/>
              <a:t>     powodu by nie wynikało</a:t>
            </a:r>
            <a:endParaRPr lang="pl-PL" dirty="0"/>
          </a:p>
        </p:txBody>
      </p:sp>
    </p:spTree>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Rot="1" noChangeArrowheads="1"/>
          </p:cNvSpPr>
          <p:nvPr/>
        </p:nvSpPr>
        <p:spPr>
          <a:xfrm>
            <a:off x="457200" y="333375"/>
            <a:ext cx="8229600" cy="5991225"/>
          </a:xfrm>
          <a:prstGeom prst="rect">
            <a:avLst/>
          </a:prstGeom>
        </p:spPr>
        <p:txBody>
          <a:bodyPr anchor="ctr">
            <a:normAutofit/>
          </a:bodyPr>
          <a:lstStyle/>
          <a:p>
            <a:pPr algn="ctr">
              <a:lnSpc>
                <a:spcPct val="110000"/>
              </a:lnSpc>
              <a:spcBef>
                <a:spcPct val="0"/>
              </a:spcBef>
              <a:defRPr/>
            </a:pPr>
            <a:r>
              <a:rPr lang="pl-PL" sz="4400" dirty="0">
                <a:solidFill>
                  <a:srgbClr val="FFFFFF"/>
                </a:solidFill>
                <a:cs typeface="Arial" pitchFamily="34" charset="0"/>
              </a:rPr>
              <a:t>Próg densytometryczny</a:t>
            </a:r>
            <a:br>
              <a:rPr lang="pl-PL" sz="4400" dirty="0">
                <a:solidFill>
                  <a:srgbClr val="FFFFFF"/>
                </a:solidFill>
                <a:cs typeface="Arial" pitchFamily="34" charset="0"/>
              </a:rPr>
            </a:br>
            <a:r>
              <a:rPr lang="pl-PL" sz="4400" b="1" dirty="0">
                <a:solidFill>
                  <a:srgbClr val="AAADCA"/>
                </a:solidFill>
                <a:cs typeface="Arial" pitchFamily="34" charset="0"/>
              </a:rPr>
              <a:t>rozpoznania osteoporozy</a:t>
            </a:r>
            <a:br>
              <a:rPr lang="pl-PL" sz="4400" b="1" dirty="0">
                <a:solidFill>
                  <a:srgbClr val="AAADCA"/>
                </a:solidFill>
                <a:cs typeface="Arial" pitchFamily="34" charset="0"/>
              </a:rPr>
            </a:br>
            <a:r>
              <a:rPr lang="pl-PL" sz="4400" b="1" dirty="0">
                <a:solidFill>
                  <a:srgbClr val="AAADCA"/>
                </a:solidFill>
                <a:cs typeface="Arial" pitchFamily="34" charset="0"/>
              </a:rPr>
              <a:t>jest inny niż</a:t>
            </a:r>
            <a:r>
              <a:rPr lang="pl-PL" sz="4400" dirty="0">
                <a:solidFill>
                  <a:srgbClr val="FFFFFF"/>
                </a:solidFill>
                <a:cs typeface="Arial" pitchFamily="34" charset="0"/>
              </a:rPr>
              <a:t/>
            </a:r>
            <a:br>
              <a:rPr lang="pl-PL" sz="4400" dirty="0">
                <a:solidFill>
                  <a:srgbClr val="FFFFFF"/>
                </a:solidFill>
                <a:cs typeface="Arial" pitchFamily="34" charset="0"/>
              </a:rPr>
            </a:br>
            <a:r>
              <a:rPr lang="pl-PL" sz="4400" dirty="0">
                <a:solidFill>
                  <a:srgbClr val="FFFFFF"/>
                </a:solidFill>
                <a:cs typeface="Arial" pitchFamily="34" charset="0"/>
              </a:rPr>
              <a:t>próg kliniczny</a:t>
            </a:r>
            <a:br>
              <a:rPr lang="pl-PL" sz="4400" dirty="0">
                <a:solidFill>
                  <a:srgbClr val="FFFFFF"/>
                </a:solidFill>
                <a:cs typeface="Arial" pitchFamily="34" charset="0"/>
              </a:rPr>
            </a:br>
            <a:r>
              <a:rPr lang="pl-PL" sz="4400" b="1" dirty="0">
                <a:solidFill>
                  <a:srgbClr val="AAADCA"/>
                </a:solidFill>
                <a:cs typeface="Arial" pitchFamily="34" charset="0"/>
              </a:rPr>
              <a:t>rozpoznania zagrożenia złamaniem,</a:t>
            </a:r>
            <a:br>
              <a:rPr lang="pl-PL" sz="4400" b="1" dirty="0">
                <a:solidFill>
                  <a:srgbClr val="AAADCA"/>
                </a:solidFill>
                <a:cs typeface="Arial" pitchFamily="34" charset="0"/>
              </a:rPr>
            </a:br>
            <a:r>
              <a:rPr lang="pl-PL" sz="4400" b="1" dirty="0">
                <a:solidFill>
                  <a:srgbClr val="AAADCA"/>
                </a:solidFill>
                <a:cs typeface="Arial" pitchFamily="34" charset="0"/>
              </a:rPr>
              <a:t>a więc i leczenia</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6" name="Object 2"/>
          <p:cNvGraphicFramePr>
            <a:graphicFrameLocks noChangeAspect="1"/>
          </p:cNvGraphicFramePr>
          <p:nvPr/>
        </p:nvGraphicFramePr>
        <p:xfrm>
          <a:off x="142875" y="1357313"/>
          <a:ext cx="8432800" cy="4956175"/>
        </p:xfrm>
        <a:graphic>
          <a:graphicData uri="http://schemas.openxmlformats.org/presentationml/2006/ole">
            <p:oleObj spid="_x0000_s7170" name="CorelDRAW" r:id="rId4" imgW="6898320" imgH="4065120" progId="">
              <p:embed/>
            </p:oleObj>
          </a:graphicData>
        </a:graphic>
      </p:graphicFrame>
      <p:sp>
        <p:nvSpPr>
          <p:cNvPr id="5" name="Rectangle 3"/>
          <p:cNvSpPr txBox="1">
            <a:spLocks noRot="1" noChangeArrowheads="1"/>
          </p:cNvSpPr>
          <p:nvPr/>
        </p:nvSpPr>
        <p:spPr>
          <a:xfrm>
            <a:off x="500063" y="152400"/>
            <a:ext cx="8643937" cy="1116013"/>
          </a:xfrm>
          <a:prstGeom prst="rect">
            <a:avLst/>
          </a:prstGeom>
          <a:noFill/>
          <a:ln/>
        </p:spPr>
        <p:txBody>
          <a:bodyPr anchor="ctr">
            <a:normAutofit lnSpcReduction="10000"/>
          </a:bodyPr>
          <a:lstStyle/>
          <a:p>
            <a:pPr>
              <a:spcBef>
                <a:spcPct val="0"/>
              </a:spcBef>
              <a:defRPr/>
            </a:pPr>
            <a:r>
              <a:rPr lang="pl-PL" sz="3200" cap="all" dirty="0">
                <a:solidFill>
                  <a:srgbClr val="E3E3FF"/>
                </a:solidFill>
              </a:rPr>
              <a:t>Kryteria WHO z 1994r.</a:t>
            </a:r>
            <a:br>
              <a:rPr lang="pl-PL" sz="3200" cap="all" dirty="0">
                <a:solidFill>
                  <a:srgbClr val="E3E3FF"/>
                </a:solidFill>
              </a:rPr>
            </a:br>
            <a:r>
              <a:rPr lang="pl-PL" sz="3200" cap="all" dirty="0">
                <a:solidFill>
                  <a:srgbClr val="E3E3FF"/>
                </a:solidFill>
              </a:rPr>
              <a:t> i zmiany BMD z wiekiem</a:t>
            </a:r>
            <a:r>
              <a:rPr lang="pl-PL" sz="3600" cap="all" dirty="0">
                <a:solidFill>
                  <a:srgbClr val="E3E3FF"/>
                </a:solidFill>
              </a:rPr>
              <a:t> </a:t>
            </a:r>
          </a:p>
        </p:txBody>
      </p:sp>
      <p:sp>
        <p:nvSpPr>
          <p:cNvPr id="16388" name="Text Box 4"/>
          <p:cNvSpPr txBox="1">
            <a:spLocks noChangeArrowheads="1"/>
          </p:cNvSpPr>
          <p:nvPr/>
        </p:nvSpPr>
        <p:spPr bwMode="auto">
          <a:xfrm rot="-5400000">
            <a:off x="-504824" y="3852862"/>
            <a:ext cx="1681162" cy="366713"/>
          </a:xfrm>
          <a:prstGeom prst="rect">
            <a:avLst/>
          </a:prstGeom>
          <a:noFill/>
          <a:ln w="9525">
            <a:noFill/>
            <a:miter lim="800000"/>
            <a:headEnd/>
            <a:tailEnd/>
          </a:ln>
        </p:spPr>
        <p:txBody>
          <a:bodyPr wrap="none">
            <a:spAutoFit/>
          </a:bodyPr>
          <a:lstStyle/>
          <a:p>
            <a:pPr fontAlgn="base">
              <a:spcBef>
                <a:spcPct val="0"/>
              </a:spcBef>
              <a:spcAft>
                <a:spcPct val="0"/>
              </a:spcAft>
            </a:pPr>
            <a:r>
              <a:rPr lang="pl-PL">
                <a:solidFill>
                  <a:srgbClr val="FFFFFF"/>
                </a:solidFill>
                <a:latin typeface="Verdana" pitchFamily="34" charset="0"/>
              </a:rPr>
              <a:t>BMD (g/cm</a:t>
            </a:r>
            <a:r>
              <a:rPr lang="pl-PL" baseline="30000">
                <a:solidFill>
                  <a:srgbClr val="FFFFFF"/>
                </a:solidFill>
                <a:latin typeface="Verdana" pitchFamily="34" charset="0"/>
              </a:rPr>
              <a:t>2</a:t>
            </a:r>
            <a:r>
              <a:rPr lang="pl-PL">
                <a:solidFill>
                  <a:srgbClr val="FFFFFF"/>
                </a:solidFill>
                <a:latin typeface="Verdana" pitchFamily="34" charset="0"/>
              </a:rPr>
              <a:t>)</a:t>
            </a:r>
          </a:p>
        </p:txBody>
      </p:sp>
      <p:sp>
        <p:nvSpPr>
          <p:cNvPr id="16389" name="Text Box 5"/>
          <p:cNvSpPr txBox="1">
            <a:spLocks noChangeArrowheads="1"/>
          </p:cNvSpPr>
          <p:nvPr/>
        </p:nvSpPr>
        <p:spPr bwMode="auto">
          <a:xfrm>
            <a:off x="4140200" y="6308725"/>
            <a:ext cx="744538" cy="366713"/>
          </a:xfrm>
          <a:prstGeom prst="rect">
            <a:avLst/>
          </a:prstGeom>
          <a:noFill/>
          <a:ln w="9525">
            <a:noFill/>
            <a:miter lim="800000"/>
            <a:headEnd/>
            <a:tailEnd/>
          </a:ln>
        </p:spPr>
        <p:txBody>
          <a:bodyPr wrap="none">
            <a:spAutoFit/>
          </a:bodyPr>
          <a:lstStyle/>
          <a:p>
            <a:pPr fontAlgn="base">
              <a:spcBef>
                <a:spcPct val="0"/>
              </a:spcBef>
              <a:spcAft>
                <a:spcPct val="0"/>
              </a:spcAft>
            </a:pPr>
            <a:r>
              <a:rPr lang="pl-PL">
                <a:solidFill>
                  <a:srgbClr val="FFFFFF"/>
                </a:solidFill>
                <a:latin typeface="Verdana" pitchFamily="34" charset="0"/>
              </a:rPr>
              <a:t>Wiek</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idx="4294967295"/>
          </p:nvPr>
        </p:nvSpPr>
        <p:spPr>
          <a:xfrm>
            <a:off x="642938" y="128588"/>
            <a:ext cx="8418512" cy="1014412"/>
          </a:xfrm>
        </p:spPr>
        <p:txBody>
          <a:bodyPr lIns="0" rIns="0" bIns="0" anchor="b"/>
          <a:lstStyle/>
          <a:p>
            <a:r>
              <a:rPr lang="pl-PL" sz="1900"/>
              <a:t>Częstość złamań sz. k. u. na 1000 kobiet w wieku 67-74 lata  </a:t>
            </a:r>
            <a:br>
              <a:rPr lang="pl-PL" sz="1900"/>
            </a:br>
            <a:r>
              <a:rPr lang="pl-PL" sz="1900"/>
              <a:t>w zależności od BMD wyrażanego w T-score</a:t>
            </a:r>
          </a:p>
        </p:txBody>
      </p:sp>
      <p:grpSp>
        <p:nvGrpSpPr>
          <p:cNvPr id="2" name="Group 3"/>
          <p:cNvGrpSpPr>
            <a:grpSpLocks/>
          </p:cNvGrpSpPr>
          <p:nvPr/>
        </p:nvGrpSpPr>
        <p:grpSpPr bwMode="auto">
          <a:xfrm>
            <a:off x="142875" y="1341438"/>
            <a:ext cx="8786813" cy="5089525"/>
            <a:chOff x="977" y="1076"/>
            <a:chExt cx="4198" cy="2836"/>
          </a:xfrm>
        </p:grpSpPr>
        <p:graphicFrame>
          <p:nvGraphicFramePr>
            <p:cNvPr id="18436" name="Object 2"/>
            <p:cNvGraphicFramePr>
              <a:graphicFrameLocks noChangeAspect="1"/>
            </p:cNvGraphicFramePr>
            <p:nvPr/>
          </p:nvGraphicFramePr>
          <p:xfrm>
            <a:off x="977" y="1076"/>
            <a:ext cx="4198" cy="2517"/>
          </p:xfrm>
          <a:graphic>
            <a:graphicData uri="http://schemas.openxmlformats.org/presentationml/2006/ole">
              <p:oleObj spid="_x0000_s8194" name="Wykres" r:id="rId4" imgW="4876800" imgH="2924251" progId="Excel.Sheet.8">
                <p:embed/>
              </p:oleObj>
            </a:graphicData>
          </a:graphic>
        </p:graphicFrame>
        <p:sp>
          <p:nvSpPr>
            <p:cNvPr id="18437" name="Text Box 5"/>
            <p:cNvSpPr txBox="1">
              <a:spLocks noChangeArrowheads="1"/>
            </p:cNvSpPr>
            <p:nvPr/>
          </p:nvSpPr>
          <p:spPr bwMode="auto">
            <a:xfrm>
              <a:off x="1565" y="3657"/>
              <a:ext cx="94" cy="255"/>
            </a:xfrm>
            <a:prstGeom prst="rect">
              <a:avLst/>
            </a:prstGeom>
            <a:noFill/>
            <a:ln w="9525">
              <a:noFill/>
              <a:miter lim="800000"/>
              <a:headEnd/>
              <a:tailEnd/>
            </a:ln>
          </p:spPr>
          <p:txBody>
            <a:bodyPr wrap="none">
              <a:spAutoFit/>
            </a:bodyPr>
            <a:lstStyle/>
            <a:p>
              <a:pPr fontAlgn="base">
                <a:spcBef>
                  <a:spcPct val="0"/>
                </a:spcBef>
                <a:spcAft>
                  <a:spcPct val="0"/>
                </a:spcAft>
              </a:pPr>
              <a:endParaRPr lang="pl-PL" sz="2400">
                <a:solidFill>
                  <a:srgbClr val="FFFFFF"/>
                </a:solidFill>
                <a:latin typeface="Times New Roman" pitchFamily="18" charset="0"/>
              </a:endParaRPr>
            </a:p>
          </p:txBody>
        </p:sp>
        <p:sp>
          <p:nvSpPr>
            <p:cNvPr id="18438" name="Line 6"/>
            <p:cNvSpPr>
              <a:spLocks noChangeShapeType="1"/>
            </p:cNvSpPr>
            <p:nvPr/>
          </p:nvSpPr>
          <p:spPr bwMode="auto">
            <a:xfrm>
              <a:off x="2064" y="3456"/>
              <a:ext cx="0" cy="101"/>
            </a:xfrm>
            <a:prstGeom prst="line">
              <a:avLst/>
            </a:prstGeom>
            <a:noFill/>
            <a:ln w="9525">
              <a:solidFill>
                <a:schemeClr val="tx1"/>
              </a:solidFill>
              <a:round/>
              <a:headEnd/>
              <a:tailEnd/>
            </a:ln>
          </p:spPr>
          <p:txBody>
            <a:bodyPr wrap="none"/>
            <a:lstStyle/>
            <a:p>
              <a:pPr fontAlgn="base">
                <a:spcBef>
                  <a:spcPct val="0"/>
                </a:spcBef>
                <a:spcAft>
                  <a:spcPct val="0"/>
                </a:spcAft>
              </a:pPr>
              <a:endParaRPr lang="pl-PL">
                <a:solidFill>
                  <a:srgbClr val="FFFFFF"/>
                </a:solidFill>
              </a:endParaRPr>
            </a:p>
          </p:txBody>
        </p:sp>
        <p:sp>
          <p:nvSpPr>
            <p:cNvPr id="18439" name="Line 7"/>
            <p:cNvSpPr>
              <a:spLocks noChangeShapeType="1"/>
            </p:cNvSpPr>
            <p:nvPr/>
          </p:nvSpPr>
          <p:spPr bwMode="auto">
            <a:xfrm>
              <a:off x="2544" y="3456"/>
              <a:ext cx="0" cy="101"/>
            </a:xfrm>
            <a:prstGeom prst="line">
              <a:avLst/>
            </a:prstGeom>
            <a:noFill/>
            <a:ln w="9525">
              <a:solidFill>
                <a:schemeClr val="tx1"/>
              </a:solidFill>
              <a:round/>
              <a:headEnd/>
              <a:tailEnd/>
            </a:ln>
          </p:spPr>
          <p:txBody>
            <a:bodyPr wrap="none"/>
            <a:lstStyle/>
            <a:p>
              <a:pPr fontAlgn="base">
                <a:spcBef>
                  <a:spcPct val="0"/>
                </a:spcBef>
                <a:spcAft>
                  <a:spcPct val="0"/>
                </a:spcAft>
              </a:pPr>
              <a:endParaRPr lang="pl-PL">
                <a:solidFill>
                  <a:srgbClr val="FFFFFF"/>
                </a:solidFill>
              </a:endParaRPr>
            </a:p>
          </p:txBody>
        </p:sp>
        <p:sp>
          <p:nvSpPr>
            <p:cNvPr id="18440" name="Line 8"/>
            <p:cNvSpPr>
              <a:spLocks noChangeShapeType="1"/>
            </p:cNvSpPr>
            <p:nvPr/>
          </p:nvSpPr>
          <p:spPr bwMode="auto">
            <a:xfrm>
              <a:off x="3648" y="3456"/>
              <a:ext cx="0" cy="101"/>
            </a:xfrm>
            <a:prstGeom prst="line">
              <a:avLst/>
            </a:prstGeom>
            <a:noFill/>
            <a:ln w="9525">
              <a:solidFill>
                <a:schemeClr val="tx1"/>
              </a:solidFill>
              <a:round/>
              <a:headEnd/>
              <a:tailEnd/>
            </a:ln>
          </p:spPr>
          <p:txBody>
            <a:bodyPr wrap="none"/>
            <a:lstStyle/>
            <a:p>
              <a:pPr fontAlgn="base">
                <a:spcBef>
                  <a:spcPct val="0"/>
                </a:spcBef>
                <a:spcAft>
                  <a:spcPct val="0"/>
                </a:spcAft>
              </a:pPr>
              <a:endParaRPr lang="pl-PL">
                <a:solidFill>
                  <a:srgbClr val="FFFFFF"/>
                </a:solidFill>
              </a:endParaRPr>
            </a:p>
          </p:txBody>
        </p:sp>
        <p:sp>
          <p:nvSpPr>
            <p:cNvPr id="18441" name="Line 9"/>
            <p:cNvSpPr>
              <a:spLocks noChangeShapeType="1"/>
            </p:cNvSpPr>
            <p:nvPr/>
          </p:nvSpPr>
          <p:spPr bwMode="auto">
            <a:xfrm>
              <a:off x="3072" y="3456"/>
              <a:ext cx="0" cy="101"/>
            </a:xfrm>
            <a:prstGeom prst="line">
              <a:avLst/>
            </a:prstGeom>
            <a:noFill/>
            <a:ln w="9525">
              <a:solidFill>
                <a:schemeClr val="tx1"/>
              </a:solidFill>
              <a:round/>
              <a:headEnd/>
              <a:tailEnd/>
            </a:ln>
          </p:spPr>
          <p:txBody>
            <a:bodyPr wrap="none"/>
            <a:lstStyle/>
            <a:p>
              <a:pPr fontAlgn="base">
                <a:spcBef>
                  <a:spcPct val="0"/>
                </a:spcBef>
                <a:spcAft>
                  <a:spcPct val="0"/>
                </a:spcAft>
              </a:pPr>
              <a:endParaRPr lang="pl-PL">
                <a:solidFill>
                  <a:srgbClr val="FFFFFF"/>
                </a:solidFill>
              </a:endParaRPr>
            </a:p>
          </p:txBody>
        </p:sp>
        <p:sp>
          <p:nvSpPr>
            <p:cNvPr id="18442" name="Line 10"/>
            <p:cNvSpPr>
              <a:spLocks noChangeShapeType="1"/>
            </p:cNvSpPr>
            <p:nvPr/>
          </p:nvSpPr>
          <p:spPr bwMode="auto">
            <a:xfrm>
              <a:off x="4176" y="3456"/>
              <a:ext cx="0" cy="101"/>
            </a:xfrm>
            <a:prstGeom prst="line">
              <a:avLst/>
            </a:prstGeom>
            <a:noFill/>
            <a:ln w="9525">
              <a:solidFill>
                <a:schemeClr val="tx1"/>
              </a:solidFill>
              <a:round/>
              <a:headEnd/>
              <a:tailEnd/>
            </a:ln>
          </p:spPr>
          <p:txBody>
            <a:bodyPr wrap="none"/>
            <a:lstStyle/>
            <a:p>
              <a:pPr fontAlgn="base">
                <a:spcBef>
                  <a:spcPct val="0"/>
                </a:spcBef>
                <a:spcAft>
                  <a:spcPct val="0"/>
                </a:spcAft>
              </a:pPr>
              <a:endParaRPr lang="pl-PL">
                <a:solidFill>
                  <a:srgbClr val="FFFFFF"/>
                </a:solidFill>
              </a:endParaRPr>
            </a:p>
          </p:txBody>
        </p:sp>
        <p:sp>
          <p:nvSpPr>
            <p:cNvPr id="18443" name="Text Box 11"/>
            <p:cNvSpPr txBox="1">
              <a:spLocks noChangeArrowheads="1"/>
            </p:cNvSpPr>
            <p:nvPr/>
          </p:nvSpPr>
          <p:spPr bwMode="auto">
            <a:xfrm>
              <a:off x="2160" y="3576"/>
              <a:ext cx="364" cy="188"/>
            </a:xfrm>
            <a:prstGeom prst="rect">
              <a:avLst/>
            </a:prstGeom>
            <a:noFill/>
            <a:ln w="9525">
              <a:noFill/>
              <a:miter lim="800000"/>
              <a:headEnd/>
              <a:tailEnd/>
            </a:ln>
          </p:spPr>
          <p:txBody>
            <a:bodyPr>
              <a:spAutoFit/>
            </a:bodyPr>
            <a:lstStyle/>
            <a:p>
              <a:pPr algn="ctr" fontAlgn="base">
                <a:spcBef>
                  <a:spcPct val="0"/>
                </a:spcBef>
                <a:spcAft>
                  <a:spcPct val="0"/>
                </a:spcAft>
              </a:pPr>
              <a:r>
                <a:rPr lang="pl-PL" sz="1600" b="1">
                  <a:solidFill>
                    <a:srgbClr val="FFFFFF"/>
                  </a:solidFill>
                </a:rPr>
                <a:t>-2.5 </a:t>
              </a:r>
            </a:p>
          </p:txBody>
        </p:sp>
        <p:sp>
          <p:nvSpPr>
            <p:cNvPr id="18444" name="Text Box 12"/>
            <p:cNvSpPr txBox="1">
              <a:spLocks noChangeArrowheads="1"/>
            </p:cNvSpPr>
            <p:nvPr/>
          </p:nvSpPr>
          <p:spPr bwMode="auto">
            <a:xfrm>
              <a:off x="4272" y="3576"/>
              <a:ext cx="274" cy="188"/>
            </a:xfrm>
            <a:prstGeom prst="rect">
              <a:avLst/>
            </a:prstGeom>
            <a:noFill/>
            <a:ln w="9525">
              <a:noFill/>
              <a:miter lim="800000"/>
              <a:headEnd/>
              <a:tailEnd/>
            </a:ln>
          </p:spPr>
          <p:txBody>
            <a:bodyPr wrap="none">
              <a:spAutoFit/>
            </a:bodyPr>
            <a:lstStyle/>
            <a:p>
              <a:pPr fontAlgn="base">
                <a:spcBef>
                  <a:spcPct val="0"/>
                </a:spcBef>
                <a:spcAft>
                  <a:spcPct val="0"/>
                </a:spcAft>
              </a:pPr>
              <a:r>
                <a:rPr lang="pl-PL" sz="1600" b="1">
                  <a:solidFill>
                    <a:srgbClr val="FFFFFF"/>
                  </a:solidFill>
                </a:rPr>
                <a:t>-0.5</a:t>
              </a:r>
            </a:p>
          </p:txBody>
        </p:sp>
        <p:sp>
          <p:nvSpPr>
            <p:cNvPr id="18445" name="Text Box 13"/>
            <p:cNvSpPr txBox="1">
              <a:spLocks noChangeArrowheads="1"/>
            </p:cNvSpPr>
            <p:nvPr/>
          </p:nvSpPr>
          <p:spPr bwMode="auto">
            <a:xfrm>
              <a:off x="3728" y="3576"/>
              <a:ext cx="274" cy="188"/>
            </a:xfrm>
            <a:prstGeom prst="rect">
              <a:avLst/>
            </a:prstGeom>
            <a:noFill/>
            <a:ln w="9525">
              <a:noFill/>
              <a:miter lim="800000"/>
              <a:headEnd/>
              <a:tailEnd/>
            </a:ln>
          </p:spPr>
          <p:txBody>
            <a:bodyPr wrap="none">
              <a:spAutoFit/>
            </a:bodyPr>
            <a:lstStyle/>
            <a:p>
              <a:pPr algn="ctr" fontAlgn="base">
                <a:spcBef>
                  <a:spcPct val="0"/>
                </a:spcBef>
                <a:spcAft>
                  <a:spcPct val="0"/>
                </a:spcAft>
              </a:pPr>
              <a:r>
                <a:rPr lang="pl-PL" sz="1600" b="1">
                  <a:solidFill>
                    <a:srgbClr val="FFFFFF"/>
                  </a:solidFill>
                </a:rPr>
                <a:t>-1,0</a:t>
              </a:r>
            </a:p>
          </p:txBody>
        </p:sp>
        <p:sp>
          <p:nvSpPr>
            <p:cNvPr id="18446" name="Text Box 14"/>
            <p:cNvSpPr txBox="1">
              <a:spLocks noChangeArrowheads="1"/>
            </p:cNvSpPr>
            <p:nvPr/>
          </p:nvSpPr>
          <p:spPr bwMode="auto">
            <a:xfrm>
              <a:off x="3247" y="3576"/>
              <a:ext cx="274" cy="188"/>
            </a:xfrm>
            <a:prstGeom prst="rect">
              <a:avLst/>
            </a:prstGeom>
            <a:noFill/>
            <a:ln w="9525">
              <a:noFill/>
              <a:miter lim="800000"/>
              <a:headEnd/>
              <a:tailEnd/>
            </a:ln>
          </p:spPr>
          <p:txBody>
            <a:bodyPr wrap="none">
              <a:spAutoFit/>
            </a:bodyPr>
            <a:lstStyle/>
            <a:p>
              <a:pPr algn="ctr" fontAlgn="base">
                <a:spcBef>
                  <a:spcPct val="0"/>
                </a:spcBef>
                <a:spcAft>
                  <a:spcPct val="0"/>
                </a:spcAft>
              </a:pPr>
              <a:r>
                <a:rPr lang="pl-PL" sz="1600" b="1">
                  <a:solidFill>
                    <a:srgbClr val="FFFFFF"/>
                  </a:solidFill>
                </a:rPr>
                <a:t>-1.5</a:t>
              </a:r>
            </a:p>
          </p:txBody>
        </p:sp>
        <p:sp>
          <p:nvSpPr>
            <p:cNvPr id="18447" name="Text Box 15"/>
            <p:cNvSpPr txBox="1">
              <a:spLocks noChangeArrowheads="1"/>
            </p:cNvSpPr>
            <p:nvPr/>
          </p:nvSpPr>
          <p:spPr bwMode="auto">
            <a:xfrm>
              <a:off x="2592" y="3576"/>
              <a:ext cx="452" cy="188"/>
            </a:xfrm>
            <a:prstGeom prst="rect">
              <a:avLst/>
            </a:prstGeom>
            <a:noFill/>
            <a:ln w="9525">
              <a:noFill/>
              <a:miter lim="800000"/>
              <a:headEnd/>
              <a:tailEnd/>
            </a:ln>
          </p:spPr>
          <p:txBody>
            <a:bodyPr>
              <a:spAutoFit/>
            </a:bodyPr>
            <a:lstStyle/>
            <a:p>
              <a:pPr algn="ctr" fontAlgn="base">
                <a:spcBef>
                  <a:spcPct val="0"/>
                </a:spcBef>
                <a:spcAft>
                  <a:spcPct val="0"/>
                </a:spcAft>
              </a:pPr>
              <a:r>
                <a:rPr lang="pl-PL" sz="1600" b="1">
                  <a:solidFill>
                    <a:srgbClr val="FFFFFF"/>
                  </a:solidFill>
                </a:rPr>
                <a:t>-2.0</a:t>
              </a:r>
            </a:p>
          </p:txBody>
        </p:sp>
        <p:sp>
          <p:nvSpPr>
            <p:cNvPr id="18448" name="Text Box 16"/>
            <p:cNvSpPr txBox="1">
              <a:spLocks noChangeArrowheads="1"/>
            </p:cNvSpPr>
            <p:nvPr/>
          </p:nvSpPr>
          <p:spPr bwMode="auto">
            <a:xfrm>
              <a:off x="4649" y="3566"/>
              <a:ext cx="469" cy="187"/>
            </a:xfrm>
            <a:prstGeom prst="rect">
              <a:avLst/>
            </a:prstGeom>
            <a:noFill/>
            <a:ln w="9525">
              <a:noFill/>
              <a:miter lim="800000"/>
              <a:headEnd/>
              <a:tailEnd/>
            </a:ln>
          </p:spPr>
          <p:txBody>
            <a:bodyPr wrap="none">
              <a:spAutoFit/>
            </a:bodyPr>
            <a:lstStyle/>
            <a:p>
              <a:pPr fontAlgn="base">
                <a:spcBef>
                  <a:spcPct val="0"/>
                </a:spcBef>
                <a:spcAft>
                  <a:spcPct val="0"/>
                </a:spcAft>
              </a:pPr>
              <a:r>
                <a:rPr lang="pl-PL" sz="1600" b="1">
                  <a:solidFill>
                    <a:srgbClr val="FFFFFF"/>
                  </a:solidFill>
                </a:rPr>
                <a:t>T-score</a:t>
              </a:r>
            </a:p>
          </p:txBody>
        </p:sp>
        <p:sp>
          <p:nvSpPr>
            <p:cNvPr id="18449" name="Text Box 17"/>
            <p:cNvSpPr txBox="1">
              <a:spLocks noChangeArrowheads="1"/>
            </p:cNvSpPr>
            <p:nvPr/>
          </p:nvSpPr>
          <p:spPr bwMode="auto">
            <a:xfrm>
              <a:off x="1516" y="3576"/>
              <a:ext cx="500" cy="188"/>
            </a:xfrm>
            <a:prstGeom prst="rect">
              <a:avLst/>
            </a:prstGeom>
            <a:noFill/>
            <a:ln w="9525">
              <a:noFill/>
              <a:miter lim="800000"/>
              <a:headEnd/>
              <a:tailEnd/>
            </a:ln>
          </p:spPr>
          <p:txBody>
            <a:bodyPr>
              <a:spAutoFit/>
            </a:bodyPr>
            <a:lstStyle/>
            <a:p>
              <a:pPr fontAlgn="base">
                <a:spcBef>
                  <a:spcPct val="0"/>
                </a:spcBef>
                <a:spcAft>
                  <a:spcPct val="0"/>
                </a:spcAft>
              </a:pPr>
              <a:r>
                <a:rPr lang="pl-PL" sz="1600" b="1">
                  <a:solidFill>
                    <a:srgbClr val="FFFFFF"/>
                  </a:solidFill>
                </a:rPr>
                <a:t>&lt; -2.5 </a:t>
              </a:r>
            </a:p>
          </p:txBody>
        </p:sp>
      </p:grpSp>
      <p:sp>
        <p:nvSpPr>
          <p:cNvPr id="18450" name="Text Box 18"/>
          <p:cNvSpPr txBox="1">
            <a:spLocks noChangeArrowheads="1"/>
          </p:cNvSpPr>
          <p:nvPr/>
        </p:nvSpPr>
        <p:spPr bwMode="auto">
          <a:xfrm>
            <a:off x="296863" y="6308725"/>
            <a:ext cx="3489325" cy="369888"/>
          </a:xfrm>
          <a:prstGeom prst="rect">
            <a:avLst/>
          </a:prstGeom>
          <a:noFill/>
          <a:ln w="9525">
            <a:noFill/>
            <a:miter lim="800000"/>
            <a:headEnd/>
            <a:tailEnd/>
          </a:ln>
        </p:spPr>
        <p:txBody>
          <a:bodyPr>
            <a:spAutoFit/>
          </a:bodyPr>
          <a:lstStyle/>
          <a:p>
            <a:pPr fontAlgn="base">
              <a:spcBef>
                <a:spcPct val="0"/>
              </a:spcBef>
              <a:spcAft>
                <a:spcPct val="0"/>
              </a:spcAft>
            </a:pPr>
            <a:r>
              <a:rPr lang="pl-PL">
                <a:solidFill>
                  <a:srgbClr val="FFFFFF"/>
                </a:solidFill>
                <a:latin typeface="Times New Roman" pitchFamily="18" charset="0"/>
              </a:rPr>
              <a:t>Rotterdam Osteoporosis Study</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idx="4294967295"/>
          </p:nvPr>
        </p:nvSpPr>
        <p:spPr>
          <a:xfrm>
            <a:off x="457200" y="198438"/>
            <a:ext cx="8229600" cy="1143000"/>
          </a:xfrm>
        </p:spPr>
        <p:txBody>
          <a:bodyPr lIns="0" rIns="0" bIns="0" anchor="b"/>
          <a:lstStyle/>
          <a:p>
            <a:r>
              <a:rPr lang="pl-PL" sz="2500"/>
              <a:t>Ponad 50% złamań odnotowano  </a:t>
            </a:r>
            <a:br>
              <a:rPr lang="pl-PL" sz="2500"/>
            </a:br>
            <a:r>
              <a:rPr lang="pl-PL" sz="2500"/>
              <a:t>przy T score (DXA) &gt;-2.5 w b.n.k.u. i kręgosłupie</a:t>
            </a:r>
            <a:br>
              <a:rPr lang="pl-PL" sz="2500"/>
            </a:br>
            <a:r>
              <a:rPr lang="pl-PL" sz="1900"/>
              <a:t>Study of Osteoporotic Fractures  (po pierwszych 5 latach)</a:t>
            </a:r>
          </a:p>
        </p:txBody>
      </p:sp>
      <p:graphicFrame>
        <p:nvGraphicFramePr>
          <p:cNvPr id="19459" name="Object 2"/>
          <p:cNvGraphicFramePr>
            <a:graphicFrameLocks noChangeAspect="1"/>
          </p:cNvGraphicFramePr>
          <p:nvPr>
            <p:ph type="chart" idx="4294967295"/>
          </p:nvPr>
        </p:nvGraphicFramePr>
        <p:xfrm>
          <a:off x="466725" y="1941513"/>
          <a:ext cx="8229600" cy="4511675"/>
        </p:xfrm>
        <a:graphic>
          <a:graphicData uri="http://schemas.openxmlformats.org/presentationml/2006/ole">
            <p:oleObj spid="_x0000_s9218" name="Wykres" r:id="rId4" imgW="8239125" imgH="4686300" progId="MSGraph.Chart.8">
              <p:embed followColorScheme="full"/>
            </p:oleObj>
          </a:graphicData>
        </a:graphic>
      </p:graphicFrame>
      <p:sp>
        <p:nvSpPr>
          <p:cNvPr id="19460" name="Text Box 4"/>
          <p:cNvSpPr txBox="1">
            <a:spLocks noChangeArrowheads="1"/>
          </p:cNvSpPr>
          <p:nvPr/>
        </p:nvSpPr>
        <p:spPr bwMode="auto">
          <a:xfrm>
            <a:off x="539750" y="6515100"/>
            <a:ext cx="3490913" cy="336550"/>
          </a:xfrm>
          <a:prstGeom prst="rect">
            <a:avLst/>
          </a:prstGeom>
          <a:noFill/>
          <a:ln w="9525">
            <a:noFill/>
            <a:miter lim="800000"/>
            <a:headEnd/>
            <a:tailEnd/>
          </a:ln>
        </p:spPr>
        <p:txBody>
          <a:bodyPr wrap="none">
            <a:spAutoFit/>
          </a:bodyPr>
          <a:lstStyle/>
          <a:p>
            <a:pPr fontAlgn="base">
              <a:spcBef>
                <a:spcPct val="0"/>
              </a:spcBef>
              <a:spcAft>
                <a:spcPct val="0"/>
              </a:spcAft>
            </a:pPr>
            <a:r>
              <a:rPr lang="pl-PL" sz="1600">
                <a:solidFill>
                  <a:srgbClr val="FFFFFF"/>
                </a:solidFill>
              </a:rPr>
              <a:t>Wainwright S.A. i wsp. ASBMR 2001</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idx="4294967295"/>
          </p:nvPr>
        </p:nvSpPr>
        <p:spPr>
          <a:xfrm>
            <a:off x="457200" y="188913"/>
            <a:ext cx="8229600" cy="949325"/>
          </a:xfrm>
        </p:spPr>
        <p:txBody>
          <a:bodyPr lIns="0" rIns="0" bIns="0" anchor="b"/>
          <a:lstStyle/>
          <a:p>
            <a:r>
              <a:rPr lang="pl-PL" sz="2700"/>
              <a:t>BOS-1: Odsetek złamań a T-score sz.k.u.</a:t>
            </a:r>
          </a:p>
        </p:txBody>
      </p:sp>
      <p:graphicFrame>
        <p:nvGraphicFramePr>
          <p:cNvPr id="11267" name="Object 2"/>
          <p:cNvGraphicFramePr>
            <a:graphicFrameLocks noChangeAspect="1"/>
          </p:cNvGraphicFramePr>
          <p:nvPr/>
        </p:nvGraphicFramePr>
        <p:xfrm>
          <a:off x="457200" y="1600200"/>
          <a:ext cx="8229600" cy="4525963"/>
        </p:xfrm>
        <a:graphic>
          <a:graphicData uri="http://schemas.openxmlformats.org/presentationml/2006/ole">
            <p:oleObj spid="_x0000_s12290" name="Wykres" r:id="rId4" imgW="7772400" imgH="4114800" progId="MSGraph.Chart.8">
              <p:embed followColorScheme="full"/>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Rot="1" noChangeArrowheads="1"/>
          </p:cNvSpPr>
          <p:nvPr>
            <p:ph type="title" idx="4294967295"/>
          </p:nvPr>
        </p:nvSpPr>
        <p:spPr>
          <a:xfrm>
            <a:off x="457200" y="188913"/>
            <a:ext cx="8229600" cy="882650"/>
          </a:xfrm>
        </p:spPr>
        <p:txBody>
          <a:bodyPr lIns="0" rIns="0" bIns="0" anchor="b">
            <a:normAutofit/>
          </a:bodyPr>
          <a:lstStyle/>
          <a:p>
            <a:r>
              <a:rPr lang="pl-PL" sz="2400"/>
              <a:t>BOS-1: Średnie T-score u kobiet bez i ze złamaniami</a:t>
            </a:r>
          </a:p>
        </p:txBody>
      </p:sp>
      <p:graphicFrame>
        <p:nvGraphicFramePr>
          <p:cNvPr id="12291" name="Object 2"/>
          <p:cNvGraphicFramePr>
            <a:graphicFrameLocks noChangeAspect="1"/>
          </p:cNvGraphicFramePr>
          <p:nvPr/>
        </p:nvGraphicFramePr>
        <p:xfrm>
          <a:off x="457200" y="1600200"/>
          <a:ext cx="8229600" cy="4525963"/>
        </p:xfrm>
        <a:graphic>
          <a:graphicData uri="http://schemas.openxmlformats.org/presentationml/2006/ole">
            <p:oleObj spid="_x0000_s13314" name="Wykres" r:id="rId4" imgW="7772400" imgH="4114800" progId="MSGraph.Chart.8">
              <p:embed followColorScheme="full"/>
            </p:oleObj>
          </a:graphicData>
        </a:graphic>
      </p:graphicFrame>
      <p:sp>
        <p:nvSpPr>
          <p:cNvPr id="12292" name="Text Box 4"/>
          <p:cNvSpPr txBox="1">
            <a:spLocks noChangeArrowheads="1"/>
          </p:cNvSpPr>
          <p:nvPr/>
        </p:nvSpPr>
        <p:spPr bwMode="auto">
          <a:xfrm>
            <a:off x="1905000" y="4343400"/>
            <a:ext cx="830263" cy="274638"/>
          </a:xfrm>
          <a:prstGeom prst="rect">
            <a:avLst/>
          </a:prstGeom>
          <a:noFill/>
          <a:ln w="9525">
            <a:noFill/>
            <a:miter lim="800000"/>
            <a:headEnd/>
            <a:tailEnd/>
          </a:ln>
        </p:spPr>
        <p:txBody>
          <a:bodyPr wrap="none">
            <a:spAutoFit/>
          </a:bodyPr>
          <a:lstStyle/>
          <a:p>
            <a:r>
              <a:rPr lang="pl-PL" sz="1200" b="1">
                <a:solidFill>
                  <a:srgbClr val="FFFFFF"/>
                </a:solidFill>
              </a:rPr>
              <a:t>p&lt;0.0001</a:t>
            </a:r>
          </a:p>
        </p:txBody>
      </p:sp>
      <p:sp>
        <p:nvSpPr>
          <p:cNvPr id="12293" name="Text Box 5"/>
          <p:cNvSpPr txBox="1">
            <a:spLocks noChangeArrowheads="1"/>
          </p:cNvSpPr>
          <p:nvPr/>
        </p:nvSpPr>
        <p:spPr bwMode="auto">
          <a:xfrm>
            <a:off x="5867400" y="4267200"/>
            <a:ext cx="830263" cy="274638"/>
          </a:xfrm>
          <a:prstGeom prst="rect">
            <a:avLst/>
          </a:prstGeom>
          <a:noFill/>
          <a:ln w="9525">
            <a:noFill/>
            <a:miter lim="800000"/>
            <a:headEnd/>
            <a:tailEnd/>
          </a:ln>
        </p:spPr>
        <p:txBody>
          <a:bodyPr wrap="none">
            <a:spAutoFit/>
          </a:bodyPr>
          <a:lstStyle/>
          <a:p>
            <a:r>
              <a:rPr lang="pl-PL" sz="1200" b="1">
                <a:solidFill>
                  <a:srgbClr val="FFFFFF"/>
                </a:solidFill>
              </a:rPr>
              <a:t>p&lt;0.0001</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Poblask">
  <a:themeElements>
    <a:clrScheme name="Poblask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Poblask">
      <a:majorFont>
        <a:latin typeface="Tahoma"/>
        <a:ea typeface=""/>
        <a:cs typeface=""/>
      </a:majorFont>
      <a:minorFont>
        <a:latin typeface="Tahoma"/>
        <a:ea typeface=""/>
        <a:cs typeface=""/>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pl-PL"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pl-PL"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Poblask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Poblask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Poblask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Poblask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Poblask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Poblask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Poblask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Poblask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Poblask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zczyt góry">
  <a:themeElements>
    <a:clrScheme name="Szczyt góry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fontScheme name="Szczyt góry">
      <a:majorFont>
        <a:latin typeface="Arial"/>
        <a:ea typeface=""/>
        <a:cs typeface=""/>
      </a:majorFont>
      <a:minorFont>
        <a:latin typeface="Arial"/>
        <a:ea typeface=""/>
        <a:cs typeface=""/>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zczyt góry 1">
        <a:dk1>
          <a:srgbClr val="4C3A1C"/>
        </a:dk1>
        <a:lt1>
          <a:srgbClr val="FFFFFF"/>
        </a:lt1>
        <a:dk2>
          <a:srgbClr val="993300"/>
        </a:dk2>
        <a:lt2>
          <a:srgbClr val="CCAA00"/>
        </a:lt2>
        <a:accent1>
          <a:srgbClr val="FF3300"/>
        </a:accent1>
        <a:accent2>
          <a:srgbClr val="9E6600"/>
        </a:accent2>
        <a:accent3>
          <a:srgbClr val="CAADAA"/>
        </a:accent3>
        <a:accent4>
          <a:srgbClr val="DADADA"/>
        </a:accent4>
        <a:accent5>
          <a:srgbClr val="FFADAA"/>
        </a:accent5>
        <a:accent6>
          <a:srgbClr val="8F5C00"/>
        </a:accent6>
        <a:hlink>
          <a:srgbClr val="FFCC00"/>
        </a:hlink>
        <a:folHlink>
          <a:srgbClr val="F7DC97"/>
        </a:folHlink>
      </a:clrScheme>
      <a:clrMap bg1="dk2" tx1="lt1" bg2="dk1" tx2="lt2" accent1="accent1" accent2="accent2" accent3="accent3" accent4="accent4" accent5="accent5" accent6="accent6" hlink="hlink" folHlink="folHlink"/>
    </a:extraClrScheme>
    <a:extraClrScheme>
      <a:clrScheme name="Szczyt góry 2">
        <a:dk1>
          <a:srgbClr val="3D0058"/>
        </a:dk1>
        <a:lt1>
          <a:srgbClr val="FFFFFF"/>
        </a:lt1>
        <a:dk2>
          <a:srgbClr val="9188B0"/>
        </a:dk2>
        <a:lt2>
          <a:srgbClr val="DDE0DC"/>
        </a:lt2>
        <a:accent1>
          <a:srgbClr val="FFCC00"/>
        </a:accent1>
        <a:accent2>
          <a:srgbClr val="4C3D78"/>
        </a:accent2>
        <a:accent3>
          <a:srgbClr val="C7C3D4"/>
        </a:accent3>
        <a:accent4>
          <a:srgbClr val="DADADA"/>
        </a:accent4>
        <a:accent5>
          <a:srgbClr val="FFE2AA"/>
        </a:accent5>
        <a:accent6>
          <a:srgbClr val="44366C"/>
        </a:accent6>
        <a:hlink>
          <a:srgbClr val="743D78"/>
        </a:hlink>
        <a:folHlink>
          <a:srgbClr val="CC9900"/>
        </a:folHlink>
      </a:clrScheme>
      <a:clrMap bg1="dk2" tx1="lt1" bg2="dk1" tx2="lt2" accent1="accent1" accent2="accent2" accent3="accent3" accent4="accent4" accent5="accent5" accent6="accent6" hlink="hlink" folHlink="folHlink"/>
    </a:extraClrScheme>
    <a:extraClrScheme>
      <a:clrScheme name="Szczyt góry 3">
        <a:dk1>
          <a:srgbClr val="10104C"/>
        </a:dk1>
        <a:lt1>
          <a:srgbClr val="FFFFFF"/>
        </a:lt1>
        <a:dk2>
          <a:srgbClr val="003366"/>
        </a:dk2>
        <a:lt2>
          <a:srgbClr val="C6CCD4"/>
        </a:lt2>
        <a:accent1>
          <a:srgbClr val="33CCFF"/>
        </a:accent1>
        <a:accent2>
          <a:srgbClr val="5B5B8D"/>
        </a:accent2>
        <a:accent3>
          <a:srgbClr val="AAADB8"/>
        </a:accent3>
        <a:accent4>
          <a:srgbClr val="DADADA"/>
        </a:accent4>
        <a:accent5>
          <a:srgbClr val="ADE2FF"/>
        </a:accent5>
        <a:accent6>
          <a:srgbClr val="52527F"/>
        </a:accent6>
        <a:hlink>
          <a:srgbClr val="4529AB"/>
        </a:hlink>
        <a:folHlink>
          <a:srgbClr val="00CC99"/>
        </a:folHlink>
      </a:clrScheme>
      <a:clrMap bg1="dk2" tx1="lt1" bg2="dk1" tx2="lt2" accent1="accent1" accent2="accent2" accent3="accent3" accent4="accent4" accent5="accent5" accent6="accent6" hlink="hlink" folHlink="folHlink"/>
    </a:extraClrScheme>
    <a:extraClrScheme>
      <a:clrScheme name="Szczyt góry 4">
        <a:dk1>
          <a:srgbClr val="B0C8CA"/>
        </a:dk1>
        <a:lt1>
          <a:srgbClr val="FFFFFF"/>
        </a:lt1>
        <a:dk2>
          <a:srgbClr val="000099"/>
        </a:dk2>
        <a:lt2>
          <a:srgbClr val="FFFFFF"/>
        </a:lt2>
        <a:accent1>
          <a:srgbClr val="89C4FF"/>
        </a:accent1>
        <a:accent2>
          <a:srgbClr val="00008C"/>
        </a:accent2>
        <a:accent3>
          <a:srgbClr val="AAAACA"/>
        </a:accent3>
        <a:accent4>
          <a:srgbClr val="DADADA"/>
        </a:accent4>
        <a:accent5>
          <a:srgbClr val="C4DEFF"/>
        </a:accent5>
        <a:accent6>
          <a:srgbClr val="00007E"/>
        </a:accent6>
        <a:hlink>
          <a:srgbClr val="6666FF"/>
        </a:hlink>
        <a:folHlink>
          <a:srgbClr val="C0C0C0"/>
        </a:folHlink>
      </a:clrScheme>
      <a:clrMap bg1="dk2" tx1="lt1" bg2="dk1" tx2="lt2" accent1="accent1" accent2="accent2" accent3="accent3" accent4="accent4" accent5="accent5" accent6="accent6" hlink="hlink" folHlink="folHlink"/>
    </a:extraClrScheme>
    <a:extraClrScheme>
      <a:clrScheme name="Szczyt góry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clrMap bg1="dk2" tx1="lt1" bg2="dk1" tx2="lt2" accent1="accent1" accent2="accent2" accent3="accent3" accent4="accent4" accent5="accent5" accent6="accent6" hlink="hlink" folHlink="folHlink"/>
    </a:extraClrScheme>
    <a:extraClrScheme>
      <a:clrScheme name="Szczyt góry 6">
        <a:dk1>
          <a:srgbClr val="809296"/>
        </a:dk1>
        <a:lt1>
          <a:srgbClr val="FFFFFF"/>
        </a:lt1>
        <a:dk2>
          <a:srgbClr val="6699FF"/>
        </a:dk2>
        <a:lt2>
          <a:srgbClr val="B3EDFF"/>
        </a:lt2>
        <a:accent1>
          <a:srgbClr val="FF9933"/>
        </a:accent1>
        <a:accent2>
          <a:srgbClr val="FFAA99"/>
        </a:accent2>
        <a:accent3>
          <a:srgbClr val="B8CAFF"/>
        </a:accent3>
        <a:accent4>
          <a:srgbClr val="DADADA"/>
        </a:accent4>
        <a:accent5>
          <a:srgbClr val="FFCAAD"/>
        </a:accent5>
        <a:accent6>
          <a:srgbClr val="E79A8A"/>
        </a:accent6>
        <a:hlink>
          <a:srgbClr val="FFCFAB"/>
        </a:hlink>
        <a:folHlink>
          <a:srgbClr val="CC9900"/>
        </a:folHlink>
      </a:clrScheme>
      <a:clrMap bg1="dk2" tx1="lt1" bg2="dk1" tx2="lt2" accent1="accent1" accent2="accent2" accent3="accent3" accent4="accent4" accent5="accent5" accent6="accent6" hlink="hlink" folHlink="folHlink"/>
    </a:extraClrScheme>
    <a:extraClrScheme>
      <a:clrScheme name="Szczyt góry 7">
        <a:dk1>
          <a:srgbClr val="006666"/>
        </a:dk1>
        <a:lt1>
          <a:srgbClr val="FFFFFF"/>
        </a:lt1>
        <a:dk2>
          <a:srgbClr val="85D1E3"/>
        </a:dk2>
        <a:lt2>
          <a:srgbClr val="CCFFFF"/>
        </a:lt2>
        <a:accent1>
          <a:srgbClr val="FFCC00"/>
        </a:accent1>
        <a:accent2>
          <a:srgbClr val="00CC99"/>
        </a:accent2>
        <a:accent3>
          <a:srgbClr val="C2E5EF"/>
        </a:accent3>
        <a:accent4>
          <a:srgbClr val="DADADA"/>
        </a:accent4>
        <a:accent5>
          <a:srgbClr val="FFE2AA"/>
        </a:accent5>
        <a:accent6>
          <a:srgbClr val="00B98A"/>
        </a:accent6>
        <a:hlink>
          <a:srgbClr val="0099FF"/>
        </a:hlink>
        <a:folHlink>
          <a:srgbClr val="6600CC"/>
        </a:folHlink>
      </a:clrScheme>
      <a:clrMap bg1="dk2" tx1="lt1" bg2="dk1" tx2="lt2" accent1="accent1" accent2="accent2" accent3="accent3" accent4="accent4" accent5="accent5" accent6="accent6" hlink="hlink" folHlink="folHlink"/>
    </a:extraClrScheme>
    <a:extraClrScheme>
      <a:clrScheme name="Szczyt góry 8">
        <a:dk1>
          <a:srgbClr val="404B3D"/>
        </a:dk1>
        <a:lt1>
          <a:srgbClr val="FFFFFF"/>
        </a:lt1>
        <a:dk2>
          <a:srgbClr val="A7A491"/>
        </a:dk2>
        <a:lt2>
          <a:srgbClr val="CCD0CA"/>
        </a:lt2>
        <a:accent1>
          <a:srgbClr val="33CCCC"/>
        </a:accent1>
        <a:accent2>
          <a:srgbClr val="004E4C"/>
        </a:accent2>
        <a:accent3>
          <a:srgbClr val="D0CFC7"/>
        </a:accent3>
        <a:accent4>
          <a:srgbClr val="DADADA"/>
        </a:accent4>
        <a:accent5>
          <a:srgbClr val="ADE2E2"/>
        </a:accent5>
        <a:accent6>
          <a:srgbClr val="004644"/>
        </a:accent6>
        <a:hlink>
          <a:srgbClr val="477781"/>
        </a:hlink>
        <a:folHlink>
          <a:srgbClr val="85CC74"/>
        </a:folHlink>
      </a:clrScheme>
      <a:clrMap bg1="dk2" tx1="lt1" bg2="dk1" tx2="lt2" accent1="accent1" accent2="accent2" accent3="accent3" accent4="accent4" accent5="accent5" accent6="accent6" hlink="hlink" folHlink="folHlink"/>
    </a:extraClrScheme>
    <a:extraClrScheme>
      <a:clrScheme name="Szczyt góry 9">
        <a:dk1>
          <a:srgbClr val="000000"/>
        </a:dk1>
        <a:lt1>
          <a:srgbClr val="FFFFFF"/>
        </a:lt1>
        <a:dk2>
          <a:srgbClr val="FFFFAF"/>
        </a:dk2>
        <a:lt2>
          <a:srgbClr val="676597"/>
        </a:lt2>
        <a:accent1>
          <a:srgbClr val="66CCFF"/>
        </a:accent1>
        <a:accent2>
          <a:srgbClr val="CCECFF"/>
        </a:accent2>
        <a:accent3>
          <a:srgbClr val="FFFFFF"/>
        </a:accent3>
        <a:accent4>
          <a:srgbClr val="000000"/>
        </a:accent4>
        <a:accent5>
          <a:srgbClr val="B8E2FF"/>
        </a:accent5>
        <a:accent6>
          <a:srgbClr val="B9D6E7"/>
        </a:accent6>
        <a:hlink>
          <a:srgbClr val="6600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312</TotalTime>
  <Words>1464</Words>
  <Application>Microsoft Office PowerPoint</Application>
  <PresentationFormat>Pokaz na ekranie (4:3)</PresentationFormat>
  <Paragraphs>550</Paragraphs>
  <Slides>33</Slides>
  <Notes>33</Notes>
  <HiddenSlides>0</HiddenSlides>
  <MMClips>0</MMClips>
  <ScaleCrop>false</ScaleCrop>
  <HeadingPairs>
    <vt:vector size="6" baseType="variant">
      <vt:variant>
        <vt:lpstr>Motyw</vt:lpstr>
      </vt:variant>
      <vt:variant>
        <vt:i4>2</vt:i4>
      </vt:variant>
      <vt:variant>
        <vt:lpstr>Osadzone serwery OLE</vt:lpstr>
      </vt:variant>
      <vt:variant>
        <vt:i4>2</vt:i4>
      </vt:variant>
      <vt:variant>
        <vt:lpstr>Tytuły slajdów</vt:lpstr>
      </vt:variant>
      <vt:variant>
        <vt:i4>33</vt:i4>
      </vt:variant>
    </vt:vector>
  </HeadingPairs>
  <TitlesOfParts>
    <vt:vector size="37" baseType="lpstr">
      <vt:lpstr>1_Poblask</vt:lpstr>
      <vt:lpstr>Szczyt góry</vt:lpstr>
      <vt:lpstr>CorelDRAW</vt:lpstr>
      <vt:lpstr>Wykres</vt:lpstr>
      <vt:lpstr>Preambuła</vt:lpstr>
      <vt:lpstr>Slajd 2</vt:lpstr>
      <vt:lpstr>Slajd 3</vt:lpstr>
      <vt:lpstr>Slajd 4</vt:lpstr>
      <vt:lpstr>Slajd 5</vt:lpstr>
      <vt:lpstr>Częstość złamań sz. k. u. na 1000 kobiet w wieku 67-74 lata   w zależności od BMD wyrażanego w T-score</vt:lpstr>
      <vt:lpstr>Ponad 50% złamań odnotowano   przy T score (DXA) &gt;-2.5 w b.n.k.u. i kręgosłupie Study of Osteoporotic Fractures  (po pierwszych 5 latach)</vt:lpstr>
      <vt:lpstr>BOS-1: Odsetek złamań a T-score sz.k.u.</vt:lpstr>
      <vt:lpstr>BOS-1: Średnie T-score u kobiet bez i ze złamaniami</vt:lpstr>
      <vt:lpstr>Slajd 10</vt:lpstr>
      <vt:lpstr>Slajd 11</vt:lpstr>
      <vt:lpstr>Definicje osteoporozy</vt:lpstr>
      <vt:lpstr>WHO Scienific Group Meeting  on Fracture Risk Reporting Brussels, Belgium, May 5-7, 2004</vt:lpstr>
      <vt:lpstr>Slajd 14</vt:lpstr>
      <vt:lpstr>Populacyjne ryzyko złamania obliczone jest w oparciu o:</vt:lpstr>
      <vt:lpstr>Niezależne i samowystarczające czynniki ryzyka złamań bkku</vt:lpstr>
      <vt:lpstr>Niezależne i samowystarczające czynniki obniżenia wytrzymałości kości i wzrostu ryzyka złamania po małym urazie (niskoenergetycznego = „osteoporotycznego”)</vt:lpstr>
      <vt:lpstr>Slajd 18</vt:lpstr>
      <vt:lpstr>10-letnie ryzyko złamania bnku wynikające z wieku i masy kostnej</vt:lpstr>
      <vt:lpstr>Slajd 20</vt:lpstr>
      <vt:lpstr>Ryzyko względne złamania bnku wynikające z BMI</vt:lpstr>
      <vt:lpstr>Slajd 22</vt:lpstr>
      <vt:lpstr>Slajd 23</vt:lpstr>
      <vt:lpstr>10-LETNIE RYZYKO ZŁAMANIA OSTEOPOROTYCZNEGO (%)  OCENIONE METODĄ FRAX Z BMI (BEZ BMD) W POPULACJI KOBIET UK</vt:lpstr>
      <vt:lpstr>10-LETNIE RYZYKO ZŁAMANIA OSTEOPOROTYCZNEGO (%)  OCENIONE METODĄ FRAX Z BMD (BEZ BMI) W POPULACJI KOBIET UK</vt:lpstr>
      <vt:lpstr>INTER HEART: Ryzyko zawału serca</vt:lpstr>
      <vt:lpstr>Ryzyko związane z dawką papierosów</vt:lpstr>
      <vt:lpstr>Slajd 28</vt:lpstr>
      <vt:lpstr>Slajd 29</vt:lpstr>
      <vt:lpstr>Slajd 30</vt:lpstr>
      <vt:lpstr>Dolegliwości okresu przejściowego W jakim punkcie jesteśmy – w 2009?</vt:lpstr>
      <vt:lpstr>Nasze cele</vt:lpstr>
      <vt:lpstr>Preambuła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user</dc:creator>
  <cp:lastModifiedBy>Windows User</cp:lastModifiedBy>
  <cp:revision>37</cp:revision>
  <dcterms:created xsi:type="dcterms:W3CDTF">2010-09-06T10:08:55Z</dcterms:created>
  <dcterms:modified xsi:type="dcterms:W3CDTF">2010-09-13T16:26:05Z</dcterms:modified>
</cp:coreProperties>
</file>