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ppt/theme/themeOverride1.xml" ContentType="application/vnd.openxmlformats-officedocument.themeOverride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notesSlides/notesSlide13.xml" ContentType="application/vnd.openxmlformats-officedocument.presentationml.notesSlide+xml"/>
  <Override PartName="/ppt/slideLayouts/slideLayout10.xml" ContentType="application/vnd.openxmlformats-officedocument.presentationml.slideLayout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Default Extension="vml" ContentType="application/vnd.openxmlformats-officedocument.vmlDrawing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Default Extension="xlsx" ContentType="application/vnd.openxmlformats-officedocument.spreadsheetml.sheet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charts/chart1.xml" ContentType="application/vnd.openxmlformats-officedocument.drawingml.char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Default Extension="bin" ContentType="application/vnd.openxmlformats-officedocument.oleObject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notesMasterIdLst>
    <p:notesMasterId r:id="rId16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</p:sldIdLst>
  <p:sldSz cx="9144000" cy="6858000" type="screen4x3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 showGuides="1">
      <p:cViewPr varScale="1">
        <p:scale>
          <a:sx n="72" d="100"/>
          <a:sy n="72" d="100"/>
        </p:scale>
        <p:origin x="-1104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notesMaster" Target="notesMasters/notesMaster1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charts/_rels/chart1.xml.rels><?xml version="1.0" encoding="UTF-8" standalone="yes"?>
<Relationships xmlns="http://schemas.openxmlformats.org/package/2006/relationships"><Relationship Id="rId2" Type="http://schemas.openxmlformats.org/officeDocument/2006/relationships/package" Target="../embeddings/Arkusz_programu_Microsoft_Office_Excel1.xlsx"/><Relationship Id="rId1" Type="http://schemas.openxmlformats.org/officeDocument/2006/relationships/themeOverride" Target="../theme/themeOverrid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pl-PL"/>
  <c:clrMapOvr bg1="dk1" tx1="lt1" bg2="dk2" tx2="lt2" accent1="accent1" accent2="accent2" accent3="accent3" accent4="accent4" accent5="accent5" accent6="accent6" hlink="hlink" folHlink="folHlink"/>
  <c:chart>
    <c:plotArea>
      <c:layout/>
      <c:barChart>
        <c:barDir val="col"/>
        <c:grouping val="clustered"/>
        <c:ser>
          <c:idx val="0"/>
          <c:order val="0"/>
          <c:tx>
            <c:strRef>
              <c:f>Arkusz1!$B$1</c:f>
              <c:strCache>
                <c:ptCount val="1"/>
                <c:pt idx="0">
                  <c:v>Placebo</c:v>
                </c:pt>
              </c:strCache>
            </c:strRef>
          </c:tx>
          <c:spPr>
            <a:solidFill>
              <a:schemeClr val="tx1"/>
            </a:solidFill>
          </c:spPr>
          <c:cat>
            <c:strRef>
              <c:f>Arkusz1!$A$2:$A$5</c:f>
              <c:strCache>
                <c:ptCount val="4"/>
                <c:pt idx="0">
                  <c:v>Osteoporoza + złamania</c:v>
                </c:pt>
                <c:pt idx="1">
                  <c:v>Osteopenia + złamania</c:v>
                </c:pt>
                <c:pt idx="2">
                  <c:v>Osteoporoza bez złamań</c:v>
                </c:pt>
                <c:pt idx="3">
                  <c:v>Osteopenia bez złamań</c:v>
                </c:pt>
              </c:strCache>
            </c:strRef>
          </c:cat>
          <c:val>
            <c:numRef>
              <c:f>Arkusz1!$B$2:$B$5</c:f>
              <c:numCache>
                <c:formatCode>General</c:formatCode>
                <c:ptCount val="4"/>
                <c:pt idx="0">
                  <c:v>32.800000000000004</c:v>
                </c:pt>
                <c:pt idx="1">
                  <c:v>24.8</c:v>
                </c:pt>
                <c:pt idx="2">
                  <c:v>14</c:v>
                </c:pt>
                <c:pt idx="3">
                  <c:v>8.8000000000000007</c:v>
                </c:pt>
              </c:numCache>
            </c:numRef>
          </c:val>
        </c:ser>
        <c:ser>
          <c:idx val="1"/>
          <c:order val="1"/>
          <c:tx>
            <c:strRef>
              <c:f>Arkusz1!$C$1</c:f>
              <c:strCache>
                <c:ptCount val="1"/>
                <c:pt idx="0">
                  <c:v>Strontium Renalate</c:v>
                </c:pt>
              </c:strCache>
            </c:strRef>
          </c:tx>
          <c:cat>
            <c:strRef>
              <c:f>Arkusz1!$A$2:$A$5</c:f>
              <c:strCache>
                <c:ptCount val="4"/>
                <c:pt idx="0">
                  <c:v>Osteoporoza + złamania</c:v>
                </c:pt>
                <c:pt idx="1">
                  <c:v>Osteopenia + złamania</c:v>
                </c:pt>
                <c:pt idx="2">
                  <c:v>Osteoporoza bez złamań</c:v>
                </c:pt>
                <c:pt idx="3">
                  <c:v>Osteopenia bez złamań</c:v>
                </c:pt>
              </c:strCache>
            </c:strRef>
          </c:cat>
          <c:val>
            <c:numRef>
              <c:f>Arkusz1!$C$2:$C$5</c:f>
              <c:numCache>
                <c:formatCode>General</c:formatCode>
                <c:ptCount val="4"/>
                <c:pt idx="0">
                  <c:v>20.5</c:v>
                </c:pt>
                <c:pt idx="1">
                  <c:v>15</c:v>
                </c:pt>
                <c:pt idx="2">
                  <c:v>6.5</c:v>
                </c:pt>
                <c:pt idx="3">
                  <c:v>4.9000000000000004</c:v>
                </c:pt>
              </c:numCache>
            </c:numRef>
          </c:val>
        </c:ser>
        <c:axId val="106052992"/>
        <c:axId val="108004480"/>
      </c:barChart>
      <c:catAx>
        <c:axId val="106052992"/>
        <c:scaling>
          <c:orientation val="minMax"/>
        </c:scaling>
        <c:axPos val="b"/>
        <c:tickLblPos val="nextTo"/>
        <c:crossAx val="108004480"/>
        <c:crosses val="autoZero"/>
        <c:auto val="1"/>
        <c:lblAlgn val="ctr"/>
        <c:lblOffset val="100"/>
      </c:catAx>
      <c:valAx>
        <c:axId val="108004480"/>
        <c:scaling>
          <c:orientation val="minMax"/>
        </c:scaling>
        <c:axPos val="l"/>
        <c:majorGridlines/>
        <c:numFmt formatCode="General" sourceLinked="1"/>
        <c:tickLblPos val="nextTo"/>
        <c:crossAx val="106052992"/>
        <c:crosses val="autoZero"/>
        <c:crossBetween val="between"/>
      </c:valAx>
    </c:plotArea>
    <c:legend>
      <c:legendPos val="b"/>
      <c:layout/>
    </c:legend>
    <c:plotVisOnly val="1"/>
  </c:chart>
  <c:txPr>
    <a:bodyPr/>
    <a:lstStyle/>
    <a:p>
      <a:pPr>
        <a:defRPr sz="1800"/>
      </a:pPr>
      <a:endParaRPr lang="pl-PL"/>
    </a:p>
  </c:txPr>
  <c:externalData r:id="rId2"/>
</c:chartSpace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emf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nagłówka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3" name="Symbol zastępczy daty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C58C6BC-AF2D-47B2-9180-F101FB41C0A2}" type="datetimeFigureOut">
              <a:rPr lang="pl-PL" smtClean="0"/>
              <a:pPr/>
              <a:t>2010-09-18</a:t>
            </a:fld>
            <a:endParaRPr lang="pl-PL"/>
          </a:p>
        </p:txBody>
      </p:sp>
      <p:sp>
        <p:nvSpPr>
          <p:cNvPr id="4" name="Symbol zastępczy obrazu slajdu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pl-PL"/>
          </a:p>
        </p:txBody>
      </p:sp>
      <p:sp>
        <p:nvSpPr>
          <p:cNvPr id="5" name="Symbol zastępczy notatek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BBAFB61-E92D-4EC8-AA0D-5DE57ACBB98B}" type="slidenum">
              <a:rPr lang="pl-PL" smtClean="0"/>
              <a:pPr/>
              <a:t>‹#›</a:t>
            </a:fld>
            <a:endParaRPr lang="pl-P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pl-PL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C8395E7-91C3-4350-AEE1-6A8A44C25933}" type="slidenum">
              <a:rPr lang="pl-PL" smtClean="0"/>
              <a:pPr/>
              <a:t>2</a:t>
            </a:fld>
            <a:endParaRPr lang="pl-PL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pl-PL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C8395E7-91C3-4350-AEE1-6A8A44C25933}" type="slidenum">
              <a:rPr lang="pl-PL" smtClean="0"/>
              <a:pPr/>
              <a:t>11</a:t>
            </a:fld>
            <a:endParaRPr lang="pl-PL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pl-PL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C8395E7-91C3-4350-AEE1-6A8A44C25933}" type="slidenum">
              <a:rPr lang="pl-PL" smtClean="0"/>
              <a:pPr/>
              <a:t>12</a:t>
            </a:fld>
            <a:endParaRPr lang="pl-PL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pl-PL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C8395E7-91C3-4350-AEE1-6A8A44C25933}" type="slidenum">
              <a:rPr lang="pl-PL" smtClean="0"/>
              <a:pPr/>
              <a:t>13</a:t>
            </a:fld>
            <a:endParaRPr lang="pl-PL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pl-PL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C8395E7-91C3-4350-AEE1-6A8A44C25933}" type="slidenum">
              <a:rPr lang="pl-PL" smtClean="0"/>
              <a:pPr/>
              <a:t>14</a:t>
            </a:fld>
            <a:endParaRPr lang="pl-PL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pl-PL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F87E944-FE17-4BE0-B770-C501F053DBF2}" type="slidenum">
              <a:rPr lang="pl-PL" smtClean="0"/>
              <a:pPr/>
              <a:t>3</a:t>
            </a:fld>
            <a:endParaRPr lang="pl-PL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pl-PL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F87E944-FE17-4BE0-B770-C501F053DBF2}" type="slidenum">
              <a:rPr lang="pl-PL" smtClean="0"/>
              <a:pPr/>
              <a:t>4</a:t>
            </a:fld>
            <a:endParaRPr lang="pl-PL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pl-PL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C8395E7-91C3-4350-AEE1-6A8A44C25933}" type="slidenum">
              <a:rPr lang="pl-PL" smtClean="0"/>
              <a:pPr/>
              <a:t>5</a:t>
            </a:fld>
            <a:endParaRPr lang="pl-PL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pl-PL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C8395E7-91C3-4350-AEE1-6A8A44C25933}" type="slidenum">
              <a:rPr lang="pl-PL" smtClean="0"/>
              <a:pPr/>
              <a:t>6</a:t>
            </a:fld>
            <a:endParaRPr lang="pl-PL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pl-PL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C64B71C-9A35-46F3-8F35-0E1591C20909}" type="slidenum">
              <a:rPr lang="pl-PL" smtClean="0"/>
              <a:pPr/>
              <a:t>7</a:t>
            </a:fld>
            <a:endParaRPr lang="pl-PL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pl-PL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C64B71C-9A35-46F3-8F35-0E1591C20909}" type="slidenum">
              <a:rPr lang="pl-PL" smtClean="0"/>
              <a:pPr/>
              <a:t>8</a:t>
            </a:fld>
            <a:endParaRPr lang="pl-PL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pl-PL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C8395E7-91C3-4350-AEE1-6A8A44C25933}" type="slidenum">
              <a:rPr lang="pl-PL" smtClean="0"/>
              <a:pPr/>
              <a:t>9</a:t>
            </a:fld>
            <a:endParaRPr lang="pl-PL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pl-PL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C8395E7-91C3-4350-AEE1-6A8A44C25933}" type="slidenum">
              <a:rPr lang="pl-PL" smtClean="0"/>
              <a:pPr/>
              <a:t>10</a:t>
            </a:fld>
            <a:endParaRPr lang="pl-PL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lowchart: Document 6"/>
          <p:cNvSpPr/>
          <p:nvPr/>
        </p:nvSpPr>
        <p:spPr>
          <a:xfrm rot="10800000">
            <a:off x="1" y="1520731"/>
            <a:ext cx="9144000" cy="3435579"/>
          </a:xfrm>
          <a:custGeom>
            <a:avLst/>
            <a:gdLst>
              <a:gd name="connsiteX0" fmla="*/ 0 w 21600"/>
              <a:gd name="connsiteY0" fmla="*/ 0 h 18805"/>
              <a:gd name="connsiteX1" fmla="*/ 21600 w 21600"/>
              <a:gd name="connsiteY1" fmla="*/ 0 h 18805"/>
              <a:gd name="connsiteX2" fmla="*/ 21600 w 21600"/>
              <a:gd name="connsiteY2" fmla="*/ 17322 h 18805"/>
              <a:gd name="connsiteX3" fmla="*/ 0 w 21600"/>
              <a:gd name="connsiteY3" fmla="*/ 18805 h 18805"/>
              <a:gd name="connsiteX4" fmla="*/ 0 w 21600"/>
              <a:gd name="connsiteY4" fmla="*/ 0 h 18805"/>
              <a:gd name="connsiteX0" fmla="*/ 0 w 21600"/>
              <a:gd name="connsiteY0" fmla="*/ 0 h 18805"/>
              <a:gd name="connsiteX1" fmla="*/ 21600 w 21600"/>
              <a:gd name="connsiteY1" fmla="*/ 0 h 18805"/>
              <a:gd name="connsiteX2" fmla="*/ 21600 w 21600"/>
              <a:gd name="connsiteY2" fmla="*/ 17322 h 18805"/>
              <a:gd name="connsiteX3" fmla="*/ 0 w 21600"/>
              <a:gd name="connsiteY3" fmla="*/ 18805 h 18805"/>
              <a:gd name="connsiteX4" fmla="*/ 0 w 21600"/>
              <a:gd name="connsiteY4" fmla="*/ 0 h 18805"/>
              <a:gd name="connsiteX0" fmla="*/ 0 w 21600"/>
              <a:gd name="connsiteY0" fmla="*/ 0 h 18916"/>
              <a:gd name="connsiteX1" fmla="*/ 21600 w 21600"/>
              <a:gd name="connsiteY1" fmla="*/ 0 h 18916"/>
              <a:gd name="connsiteX2" fmla="*/ 21600 w 21600"/>
              <a:gd name="connsiteY2" fmla="*/ 17322 h 18916"/>
              <a:gd name="connsiteX3" fmla="*/ 0 w 21600"/>
              <a:gd name="connsiteY3" fmla="*/ 18916 h 18916"/>
              <a:gd name="connsiteX4" fmla="*/ 0 w 21600"/>
              <a:gd name="connsiteY4" fmla="*/ 0 h 18916"/>
              <a:gd name="connsiteX0" fmla="*/ 0 w 21600"/>
              <a:gd name="connsiteY0" fmla="*/ 0 h 18916"/>
              <a:gd name="connsiteX1" fmla="*/ 21600 w 21600"/>
              <a:gd name="connsiteY1" fmla="*/ 0 h 18916"/>
              <a:gd name="connsiteX2" fmla="*/ 21600 w 21600"/>
              <a:gd name="connsiteY2" fmla="*/ 17322 h 18916"/>
              <a:gd name="connsiteX3" fmla="*/ 0 w 21600"/>
              <a:gd name="connsiteY3" fmla="*/ 18916 h 18916"/>
              <a:gd name="connsiteX4" fmla="*/ 0 w 21600"/>
              <a:gd name="connsiteY4" fmla="*/ 0 h 18916"/>
              <a:gd name="connsiteX0" fmla="*/ 0 w 21600"/>
              <a:gd name="connsiteY0" fmla="*/ 0 h 18916"/>
              <a:gd name="connsiteX1" fmla="*/ 21600 w 21600"/>
              <a:gd name="connsiteY1" fmla="*/ 0 h 18916"/>
              <a:gd name="connsiteX2" fmla="*/ 21600 w 21600"/>
              <a:gd name="connsiteY2" fmla="*/ 17322 h 18916"/>
              <a:gd name="connsiteX3" fmla="*/ 0 w 21600"/>
              <a:gd name="connsiteY3" fmla="*/ 18916 h 18916"/>
              <a:gd name="connsiteX4" fmla="*/ 0 w 21600"/>
              <a:gd name="connsiteY4" fmla="*/ 0 h 18916"/>
              <a:gd name="connsiteX0" fmla="*/ 0 w 21600"/>
              <a:gd name="connsiteY0" fmla="*/ 0 h 19355"/>
              <a:gd name="connsiteX1" fmla="*/ 21600 w 21600"/>
              <a:gd name="connsiteY1" fmla="*/ 0 h 19355"/>
              <a:gd name="connsiteX2" fmla="*/ 21600 w 21600"/>
              <a:gd name="connsiteY2" fmla="*/ 17322 h 19355"/>
              <a:gd name="connsiteX3" fmla="*/ 0 w 21600"/>
              <a:gd name="connsiteY3" fmla="*/ 19355 h 19355"/>
              <a:gd name="connsiteX4" fmla="*/ 0 w 21600"/>
              <a:gd name="connsiteY4" fmla="*/ 0 h 19355"/>
              <a:gd name="connsiteX0" fmla="*/ 0 w 21600"/>
              <a:gd name="connsiteY0" fmla="*/ 0 h 19355"/>
              <a:gd name="connsiteX1" fmla="*/ 21600 w 21600"/>
              <a:gd name="connsiteY1" fmla="*/ 0 h 19355"/>
              <a:gd name="connsiteX2" fmla="*/ 21600 w 21600"/>
              <a:gd name="connsiteY2" fmla="*/ 17322 h 19355"/>
              <a:gd name="connsiteX3" fmla="*/ 0 w 21600"/>
              <a:gd name="connsiteY3" fmla="*/ 19355 h 19355"/>
              <a:gd name="connsiteX4" fmla="*/ 0 w 21600"/>
              <a:gd name="connsiteY4" fmla="*/ 0 h 19355"/>
              <a:gd name="connsiteX0" fmla="*/ 0 w 21600"/>
              <a:gd name="connsiteY0" fmla="*/ 0 h 19794"/>
              <a:gd name="connsiteX1" fmla="*/ 21600 w 21600"/>
              <a:gd name="connsiteY1" fmla="*/ 0 h 19794"/>
              <a:gd name="connsiteX2" fmla="*/ 21600 w 21600"/>
              <a:gd name="connsiteY2" fmla="*/ 17322 h 19794"/>
              <a:gd name="connsiteX3" fmla="*/ 0 w 21600"/>
              <a:gd name="connsiteY3" fmla="*/ 19794 h 19794"/>
              <a:gd name="connsiteX4" fmla="*/ 0 w 21600"/>
              <a:gd name="connsiteY4" fmla="*/ 0 h 19794"/>
              <a:gd name="connsiteX0" fmla="*/ 0 w 21600"/>
              <a:gd name="connsiteY0" fmla="*/ 0 h 19794"/>
              <a:gd name="connsiteX1" fmla="*/ 21600 w 21600"/>
              <a:gd name="connsiteY1" fmla="*/ 0 h 19794"/>
              <a:gd name="connsiteX2" fmla="*/ 21600 w 21600"/>
              <a:gd name="connsiteY2" fmla="*/ 17322 h 19794"/>
              <a:gd name="connsiteX3" fmla="*/ 0 w 21600"/>
              <a:gd name="connsiteY3" fmla="*/ 19794 h 19794"/>
              <a:gd name="connsiteX4" fmla="*/ 0 w 21600"/>
              <a:gd name="connsiteY4" fmla="*/ 0 h 197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1600" h="19794">
                <a:moveTo>
                  <a:pt x="0" y="0"/>
                </a:moveTo>
                <a:lnTo>
                  <a:pt x="21600" y="0"/>
                </a:lnTo>
                <a:lnTo>
                  <a:pt x="21600" y="17322"/>
                </a:lnTo>
                <a:cubicBezTo>
                  <a:pt x="10800" y="17322"/>
                  <a:pt x="7466" y="25350"/>
                  <a:pt x="0" y="19794"/>
                </a:cubicBezTo>
                <a:lnTo>
                  <a:pt x="0" y="0"/>
                </a:lnTo>
                <a:close/>
              </a:path>
            </a:pathLst>
          </a:custGeom>
          <a:gradFill>
            <a:gsLst>
              <a:gs pos="100000">
                <a:schemeClr val="bg2">
                  <a:tint val="28000"/>
                  <a:satMod val="2000000"/>
                  <a:alpha val="30000"/>
                </a:schemeClr>
              </a:gs>
              <a:gs pos="35000">
                <a:schemeClr val="bg2">
                  <a:shade val="100000"/>
                  <a:satMod val="600000"/>
                  <a:alpha val="0"/>
                </a:schemeClr>
              </a:gs>
            </a:gsLst>
            <a:lin ang="5400000" scaled="1"/>
          </a:gradFill>
          <a:ln w="317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/>
          </a:p>
        </p:txBody>
      </p:sp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502920" y="2775745"/>
            <a:ext cx="8229600" cy="2167128"/>
          </a:xfrm>
        </p:spPr>
        <p:txBody>
          <a:bodyPr tIns="0" bIns="0" anchor="t"/>
          <a:lstStyle>
            <a:lvl1pPr>
              <a:defRPr sz="5000" cap="all" baseline="0">
                <a:effectLst>
                  <a:outerShdw blurRad="30000" dist="30000" dir="2700000" algn="tl" rotWithShape="0">
                    <a:schemeClr val="bg2">
                      <a:shade val="45000"/>
                      <a:satMod val="150000"/>
                      <a:alpha val="90000"/>
                    </a:schemeClr>
                  </a:outerShdw>
                  <a:reflection blurRad="12000" stA="25000" endPos="49000" dist="5000" dir="5400000" sy="-100000" algn="bl" rotWithShape="0"/>
                </a:effectLst>
              </a:defRPr>
            </a:lvl1pPr>
          </a:lstStyle>
          <a:p>
            <a:r>
              <a:rPr lang="pl-PL" smtClean="0"/>
              <a:t>Kliknij, aby edytować styl</a:t>
            </a:r>
            <a:endParaRPr lang="en-US" dirty="0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500064" y="1559720"/>
            <a:ext cx="5105400" cy="1219200"/>
          </a:xfrm>
        </p:spPr>
        <p:txBody>
          <a:bodyPr lIns="0" tIns="0" rIns="0" bIns="0" anchor="b"/>
          <a:lstStyle>
            <a:lvl1pPr marL="0" indent="0" algn="l">
              <a:buNone/>
              <a:defRPr sz="1900"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lang="pl-PL" smtClean="0"/>
              <a:t>Kliknij, aby edytować styl wzorca podtytułu</a:t>
            </a:r>
            <a:endParaRPr lang="en-US" dirty="0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BAF203-A6D5-4807-BDF6-4DE962F6829B}" type="datetimeFigureOut">
              <a:rPr lang="pl-PL" smtClean="0"/>
              <a:pPr/>
              <a:t>2010-09-18</a:t>
            </a:fld>
            <a:endParaRPr lang="pl-PL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2920AF-E6F9-4C39-9743-27390FEFE3C0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BAF203-A6D5-4807-BDF6-4DE962F6829B}" type="datetimeFigureOut">
              <a:rPr lang="pl-PL" smtClean="0"/>
              <a:pPr/>
              <a:t>2010-09-18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2920AF-E6F9-4C39-9743-27390FEFE3C0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pl-PL" smtClean="0"/>
              <a:t>Kliknij, aby edytować styl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BAF203-A6D5-4807-BDF6-4DE962F6829B}" type="datetimeFigureOut">
              <a:rPr lang="pl-PL" smtClean="0"/>
              <a:pPr/>
              <a:t>2010-09-18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2920AF-E6F9-4C39-9743-27390FEFE3C0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BAF203-A6D5-4807-BDF6-4DE962F6829B}" type="datetimeFigureOut">
              <a:rPr lang="pl-PL" smtClean="0"/>
              <a:pPr/>
              <a:t>2010-09-18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2920AF-E6F9-4C39-9743-27390FEFE3C0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76" y="990600"/>
            <a:ext cx="7772400" cy="1362456"/>
          </a:xfrm>
        </p:spPr>
        <p:txBody>
          <a:bodyPr>
            <a:noAutofit/>
          </a:bodyPr>
          <a:lstStyle>
            <a:lvl1pPr algn="l">
              <a:buNone/>
              <a:defRPr sz="4800" b="1" cap="none" baseline="0"/>
            </a:lvl1pPr>
          </a:lstStyle>
          <a:p>
            <a:r>
              <a:rPr lang="pl-PL" smtClean="0"/>
              <a:t>Kliknij, aby edytować styl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352677"/>
            <a:ext cx="7772400" cy="1509712"/>
          </a:xfrm>
        </p:spPr>
        <p:txBody>
          <a:bodyPr anchor="t"/>
          <a:lstStyle>
            <a:lvl1pPr>
              <a:buNone/>
              <a:defRPr sz="20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BAF203-A6D5-4807-BDF6-4DE962F6829B}" type="datetimeFigureOut">
              <a:rPr lang="pl-PL" smtClean="0"/>
              <a:pPr/>
              <a:t>2010-09-18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2920AF-E6F9-4C39-9743-27390FEFE3C0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914400"/>
            <a:ext cx="8229600" cy="1143000"/>
          </a:xfrm>
        </p:spPr>
        <p:txBody>
          <a:bodyPr tIns="9144" bIns="9144"/>
          <a:lstStyle/>
          <a:p>
            <a:r>
              <a:rPr lang="pl-PL" smtClean="0"/>
              <a:t>Kliknij, aby edytować styl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2199800"/>
            <a:ext cx="4038600" cy="416052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2199800"/>
            <a:ext cx="4038600" cy="416052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BAF203-A6D5-4807-BDF6-4DE962F6829B}" type="datetimeFigureOut">
              <a:rPr lang="pl-PL" smtClean="0"/>
              <a:pPr/>
              <a:t>2010-09-18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2920AF-E6F9-4C39-9743-27390FEFE3C0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914400"/>
            <a:ext cx="8229600" cy="1143000"/>
          </a:xfrm>
        </p:spPr>
        <p:txBody>
          <a:bodyPr tIns="9144" bIns="9144" anchor="b"/>
          <a:lstStyle>
            <a:lvl1pPr>
              <a:defRPr/>
            </a:lvl1pPr>
          </a:lstStyle>
          <a:p>
            <a:r>
              <a:rPr lang="pl-PL" smtClean="0"/>
              <a:t>Kliknij, aby edytować styl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2112168"/>
            <a:ext cx="4040188" cy="502920"/>
          </a:xfrm>
        </p:spPr>
        <p:txBody>
          <a:bodyPr anchor="b">
            <a:noAutofit/>
          </a:bodyPr>
          <a:lstStyle>
            <a:lvl1pPr>
              <a:buNone/>
              <a:defRPr sz="2200" b="1">
                <a:effectLst>
                  <a:outerShdw blurRad="38000" dist="38000" dir="2700000" algn="tl" rotWithShape="0">
                    <a:schemeClr val="bg2">
                      <a:shade val="45000"/>
                      <a:satMod val="150000"/>
                      <a:alpha val="90000"/>
                    </a:schemeClr>
                  </a:outerShdw>
                </a:effectLst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2112168"/>
            <a:ext cx="4041775" cy="502920"/>
          </a:xfrm>
        </p:spPr>
        <p:txBody>
          <a:bodyPr anchor="b">
            <a:noAutofit/>
          </a:bodyPr>
          <a:lstStyle>
            <a:lvl1pPr>
              <a:buNone/>
              <a:defRPr sz="2200" b="1">
                <a:effectLst>
                  <a:outerShdw blurRad="30000" dist="30000" dir="2700000" algn="tl" rotWithShape="0">
                    <a:schemeClr val="bg2">
                      <a:shade val="45000"/>
                      <a:satMod val="150000"/>
                      <a:alpha val="90000"/>
                    </a:schemeClr>
                  </a:outerShdw>
                </a:effectLst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667000"/>
            <a:ext cx="4040188" cy="365760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667000"/>
            <a:ext cx="4041775" cy="365760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BAF203-A6D5-4807-BDF6-4DE962F6829B}" type="datetimeFigureOut">
              <a:rPr lang="pl-PL" smtClean="0"/>
              <a:pPr/>
              <a:t>2010-09-18</a:t>
            </a:fld>
            <a:endParaRPr lang="pl-P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2920AF-E6F9-4C39-9743-27390FEFE3C0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914400"/>
            <a:ext cx="8229600" cy="1143000"/>
          </a:xfrm>
          <a:effectLst/>
        </p:spPr>
        <p:txBody>
          <a:bodyPr tIns="9144" bIns="9144" anchor="b"/>
          <a:lstStyle>
            <a:lvl1pPr>
              <a:defRPr sz="4800" cap="none" baseline="0">
                <a:effectLst>
                  <a:outerShdw blurRad="30000" dist="30000" dir="2700000" algn="tl" rotWithShape="0">
                    <a:schemeClr val="bg2">
                      <a:shade val="45000"/>
                      <a:satMod val="150000"/>
                      <a:alpha val="90000"/>
                    </a:schemeClr>
                  </a:outerShdw>
                </a:effectLst>
              </a:defRPr>
            </a:lvl1pPr>
          </a:lstStyle>
          <a:p>
            <a:r>
              <a:rPr lang="pl-PL" smtClean="0"/>
              <a:t>Kliknij, aby edytować styl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BAF203-A6D5-4807-BDF6-4DE962F6829B}" type="datetimeFigureOut">
              <a:rPr lang="pl-PL" smtClean="0"/>
              <a:pPr/>
              <a:t>2010-09-18</a:t>
            </a:fld>
            <a:endParaRPr lang="pl-P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2920AF-E6F9-4C39-9743-27390FEFE3C0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BAF203-A6D5-4807-BDF6-4DE962F6829B}" type="datetimeFigureOut">
              <a:rPr lang="pl-PL" smtClean="0"/>
              <a:pPr/>
              <a:t>2010-09-18</a:t>
            </a:fld>
            <a:endParaRPr lang="pl-P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2920AF-E6F9-4C39-9743-27390FEFE3C0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1440"/>
            <a:ext cx="8229600" cy="914400"/>
          </a:xfrm>
        </p:spPr>
        <p:txBody>
          <a:bodyPr tIns="0" bIns="0" anchor="b"/>
          <a:lstStyle>
            <a:lvl1pPr algn="l">
              <a:buNone/>
              <a:defRPr sz="5000" b="1"/>
            </a:lvl1pPr>
          </a:lstStyle>
          <a:p>
            <a:r>
              <a:rPr lang="pl-PL" smtClean="0"/>
              <a:t>Kliknij, aby edytować styl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1133856"/>
            <a:ext cx="2590800" cy="5181600"/>
          </a:xfrm>
        </p:spPr>
        <p:txBody>
          <a:bodyPr lIns="45720" tIns="45720" rIns="0"/>
          <a:lstStyle>
            <a:lvl1pPr marL="0" indent="0">
              <a:spcBef>
                <a:spcPts val="300"/>
              </a:spcBef>
              <a:buNone/>
              <a:defRPr sz="18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429000" y="1133472"/>
            <a:ext cx="5257800" cy="5191128"/>
          </a:xfrm>
        </p:spPr>
        <p:txBody>
          <a:bodyPr/>
          <a:lstStyle>
            <a:lvl1pPr algn="l">
              <a:defRPr sz="3000"/>
            </a:lvl1pPr>
            <a:lvl2pPr algn="l">
              <a:defRPr sz="2800"/>
            </a:lvl2pPr>
            <a:lvl3pPr algn="l">
              <a:defRPr sz="2400"/>
            </a:lvl3pPr>
            <a:lvl4pPr algn="l">
              <a:defRPr sz="2000"/>
            </a:lvl4pPr>
            <a:lvl5pPr algn="l">
              <a:defRPr sz="2000"/>
            </a:lvl5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BAF203-A6D5-4807-BDF6-4DE962F6829B}" type="datetimeFigureOut">
              <a:rPr lang="pl-PL" smtClean="0"/>
              <a:pPr/>
              <a:t>2010-09-18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2920AF-E6F9-4C39-9743-27390FEFE3C0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76240" y="1981200"/>
            <a:ext cx="3429000" cy="522288"/>
          </a:xfrm>
        </p:spPr>
        <p:txBody>
          <a:bodyPr tIns="0" bIns="0" anchor="b"/>
          <a:lstStyle>
            <a:lvl1pPr algn="r">
              <a:buNone/>
              <a:defRPr sz="2000" b="1"/>
            </a:lvl1pPr>
          </a:lstStyle>
          <a:p>
            <a:r>
              <a:rPr lang="pl-PL" smtClean="0"/>
              <a:t>Kliknij, aby edytować styl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093368" y="1066800"/>
            <a:ext cx="4572000" cy="4572000"/>
          </a:xfrm>
          <a:solidFill>
            <a:schemeClr val="bg2">
              <a:shade val="75000"/>
            </a:schemeClr>
          </a:solidFill>
          <a:ln w="60325">
            <a:solidFill>
              <a:srgbClr val="FFFFFF"/>
            </a:solidFill>
            <a:miter lim="800000"/>
          </a:ln>
          <a:effectLst>
            <a:outerShdw blurRad="36195" dist="10000" dir="5400000" algn="tl" rotWithShape="0">
              <a:srgbClr val="000000">
                <a:alpha val="75000"/>
              </a:srgbClr>
            </a:outerShdw>
            <a:reflection stA="21000" endA="500" endPos="10000" dist="20000" dir="5400000" sy="-100000" algn="bl" rotWithShape="0"/>
          </a:effectLst>
        </p:spPr>
        <p:txBody>
          <a:bodyPr/>
          <a:lstStyle>
            <a:lvl1pPr>
              <a:buNone/>
              <a:defRPr sz="3200"/>
            </a:lvl1pPr>
          </a:lstStyle>
          <a:p>
            <a:r>
              <a:rPr lang="pl-PL" smtClean="0"/>
              <a:t>Kliknij ikonę, aby dodać obraz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76240" y="2543176"/>
            <a:ext cx="3429000" cy="914400"/>
          </a:xfrm>
        </p:spPr>
        <p:txBody>
          <a:bodyPr lIns="0" tIns="0" rIns="0" bIns="0" anchor="t"/>
          <a:lstStyle>
            <a:lvl1pPr indent="0" algn="r">
              <a:spcBef>
                <a:spcPts val="300"/>
              </a:spcBef>
              <a:buFontTx/>
              <a:buNone/>
              <a:defRPr sz="1400" baseline="0"/>
            </a:lvl1pPr>
            <a:lvl2pPr>
              <a:buFontTx/>
              <a:buNone/>
              <a:defRPr sz="1200"/>
            </a:lvl2pPr>
            <a:lvl3pPr>
              <a:buFontTx/>
              <a:buNone/>
              <a:defRPr sz="1000"/>
            </a:lvl3pPr>
            <a:lvl4pPr>
              <a:buFontTx/>
              <a:buNone/>
              <a:defRPr sz="900"/>
            </a:lvl4pPr>
            <a:lvl5pPr>
              <a:buFontTx/>
              <a:buNone/>
              <a:defRPr sz="900"/>
            </a:lvl5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BAF203-A6D5-4807-BDF6-4DE962F6829B}" type="datetimeFigureOut">
              <a:rPr lang="pl-PL" smtClean="0"/>
              <a:pPr/>
              <a:t>2010-09-18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153400" y="6356350"/>
            <a:ext cx="533400" cy="365125"/>
          </a:xfrm>
        </p:spPr>
        <p:txBody>
          <a:bodyPr/>
          <a:lstStyle/>
          <a:p>
            <a:fld id="{F72920AF-E6F9-4C39-9743-27390FEFE3C0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lowchart: Document 6"/>
          <p:cNvSpPr/>
          <p:nvPr/>
        </p:nvSpPr>
        <p:spPr>
          <a:xfrm rot="10800000">
            <a:off x="1" y="1142899"/>
            <a:ext cx="9144000" cy="5562705"/>
          </a:xfrm>
          <a:custGeom>
            <a:avLst/>
            <a:gdLst>
              <a:gd name="connsiteX0" fmla="*/ 0 w 21600"/>
              <a:gd name="connsiteY0" fmla="*/ 0 h 19378"/>
              <a:gd name="connsiteX1" fmla="*/ 21600 w 21600"/>
              <a:gd name="connsiteY1" fmla="*/ 0 h 19378"/>
              <a:gd name="connsiteX2" fmla="*/ 21600 w 21600"/>
              <a:gd name="connsiteY2" fmla="*/ 17322 h 19378"/>
              <a:gd name="connsiteX3" fmla="*/ 0 w 21600"/>
              <a:gd name="connsiteY3" fmla="*/ 19378 h 19378"/>
              <a:gd name="connsiteX4" fmla="*/ 0 w 21600"/>
              <a:gd name="connsiteY4" fmla="*/ 0 h 19378"/>
              <a:gd name="connsiteX0" fmla="*/ 0 w 21600"/>
              <a:gd name="connsiteY0" fmla="*/ 0 h 19378"/>
              <a:gd name="connsiteX1" fmla="*/ 21600 w 21600"/>
              <a:gd name="connsiteY1" fmla="*/ 0 h 19378"/>
              <a:gd name="connsiteX2" fmla="*/ 21600 w 21600"/>
              <a:gd name="connsiteY2" fmla="*/ 17322 h 19378"/>
              <a:gd name="connsiteX3" fmla="*/ 0 w 21600"/>
              <a:gd name="connsiteY3" fmla="*/ 19378 h 19378"/>
              <a:gd name="connsiteX4" fmla="*/ 0 w 21600"/>
              <a:gd name="connsiteY4" fmla="*/ 0 h 19378"/>
              <a:gd name="connsiteX0" fmla="*/ 0 w 21600"/>
              <a:gd name="connsiteY0" fmla="*/ 0 h 19378"/>
              <a:gd name="connsiteX1" fmla="*/ 21600 w 21600"/>
              <a:gd name="connsiteY1" fmla="*/ 0 h 19378"/>
              <a:gd name="connsiteX2" fmla="*/ 21600 w 21600"/>
              <a:gd name="connsiteY2" fmla="*/ 17322 h 19378"/>
              <a:gd name="connsiteX3" fmla="*/ 0 w 21600"/>
              <a:gd name="connsiteY3" fmla="*/ 19378 h 19378"/>
              <a:gd name="connsiteX4" fmla="*/ 0 w 21600"/>
              <a:gd name="connsiteY4" fmla="*/ 0 h 19378"/>
              <a:gd name="connsiteX0" fmla="*/ 0 w 21600"/>
              <a:gd name="connsiteY0" fmla="*/ 0 h 19974"/>
              <a:gd name="connsiteX1" fmla="*/ 21600 w 21600"/>
              <a:gd name="connsiteY1" fmla="*/ 0 h 19974"/>
              <a:gd name="connsiteX2" fmla="*/ 21600 w 21600"/>
              <a:gd name="connsiteY2" fmla="*/ 17322 h 19974"/>
              <a:gd name="connsiteX3" fmla="*/ 0 w 21600"/>
              <a:gd name="connsiteY3" fmla="*/ 19974 h 19974"/>
              <a:gd name="connsiteX4" fmla="*/ 0 w 21600"/>
              <a:gd name="connsiteY4" fmla="*/ 0 h 19974"/>
              <a:gd name="connsiteX0" fmla="*/ 0 w 21600"/>
              <a:gd name="connsiteY0" fmla="*/ 0 h 19974"/>
              <a:gd name="connsiteX1" fmla="*/ 21600 w 21600"/>
              <a:gd name="connsiteY1" fmla="*/ 0 h 19974"/>
              <a:gd name="connsiteX2" fmla="*/ 21600 w 21600"/>
              <a:gd name="connsiteY2" fmla="*/ 17322 h 19974"/>
              <a:gd name="connsiteX3" fmla="*/ 0 w 21600"/>
              <a:gd name="connsiteY3" fmla="*/ 19974 h 19974"/>
              <a:gd name="connsiteX4" fmla="*/ 0 w 21600"/>
              <a:gd name="connsiteY4" fmla="*/ 0 h 19974"/>
              <a:gd name="connsiteX0" fmla="*/ 0 w 21600"/>
              <a:gd name="connsiteY0" fmla="*/ 0 h 19974"/>
              <a:gd name="connsiteX1" fmla="*/ 21600 w 21600"/>
              <a:gd name="connsiteY1" fmla="*/ 0 h 19974"/>
              <a:gd name="connsiteX2" fmla="*/ 21600 w 21600"/>
              <a:gd name="connsiteY2" fmla="*/ 17322 h 19974"/>
              <a:gd name="connsiteX3" fmla="*/ 0 w 21600"/>
              <a:gd name="connsiteY3" fmla="*/ 19974 h 19974"/>
              <a:gd name="connsiteX4" fmla="*/ 0 w 21600"/>
              <a:gd name="connsiteY4" fmla="*/ 0 h 19974"/>
              <a:gd name="connsiteX0" fmla="*/ 0 w 21600"/>
              <a:gd name="connsiteY0" fmla="*/ 0 h 20252"/>
              <a:gd name="connsiteX1" fmla="*/ 21600 w 21600"/>
              <a:gd name="connsiteY1" fmla="*/ 0 h 20252"/>
              <a:gd name="connsiteX2" fmla="*/ 21600 w 21600"/>
              <a:gd name="connsiteY2" fmla="*/ 17322 h 20252"/>
              <a:gd name="connsiteX3" fmla="*/ 0 w 21600"/>
              <a:gd name="connsiteY3" fmla="*/ 20252 h 20252"/>
              <a:gd name="connsiteX4" fmla="*/ 0 w 21600"/>
              <a:gd name="connsiteY4" fmla="*/ 0 h 20252"/>
              <a:gd name="connsiteX0" fmla="*/ 0 w 21600"/>
              <a:gd name="connsiteY0" fmla="*/ 0 h 20252"/>
              <a:gd name="connsiteX1" fmla="*/ 21600 w 21600"/>
              <a:gd name="connsiteY1" fmla="*/ 0 h 20252"/>
              <a:gd name="connsiteX2" fmla="*/ 21600 w 21600"/>
              <a:gd name="connsiteY2" fmla="*/ 17322 h 20252"/>
              <a:gd name="connsiteX3" fmla="*/ 0 w 21600"/>
              <a:gd name="connsiteY3" fmla="*/ 20252 h 20252"/>
              <a:gd name="connsiteX4" fmla="*/ 0 w 21600"/>
              <a:gd name="connsiteY4" fmla="*/ 0 h 2025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1600" h="20252">
                <a:moveTo>
                  <a:pt x="0" y="0"/>
                </a:moveTo>
                <a:lnTo>
                  <a:pt x="21600" y="0"/>
                </a:lnTo>
                <a:lnTo>
                  <a:pt x="21600" y="17322"/>
                </a:lnTo>
                <a:cubicBezTo>
                  <a:pt x="10800" y="17322"/>
                  <a:pt x="10056" y="24231"/>
                  <a:pt x="0" y="20252"/>
                </a:cubicBezTo>
                <a:lnTo>
                  <a:pt x="0" y="0"/>
                </a:lnTo>
                <a:close/>
              </a:path>
            </a:pathLst>
          </a:custGeom>
          <a:gradFill>
            <a:gsLst>
              <a:gs pos="100000">
                <a:schemeClr val="bg2">
                  <a:tint val="55000"/>
                  <a:satMod val="1800000"/>
                  <a:alpha val="55000"/>
                </a:schemeClr>
              </a:gs>
              <a:gs pos="65000">
                <a:schemeClr val="bg2">
                  <a:shade val="100000"/>
                  <a:satMod val="600000"/>
                  <a:alpha val="0"/>
                </a:schemeClr>
              </a:gs>
            </a:gsLst>
            <a:lin ang="4800000" scaled="1"/>
          </a:gradFill>
          <a:ln w="317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/>
          </a:p>
        </p:txBody>
      </p:sp>
      <p:sp>
        <p:nvSpPr>
          <p:cNvPr id="8" name="Flowchart: Document 7"/>
          <p:cNvSpPr/>
          <p:nvPr/>
        </p:nvSpPr>
        <p:spPr>
          <a:xfrm rot="10800000">
            <a:off x="1" y="1341133"/>
            <a:ext cx="9144000" cy="4480425"/>
          </a:xfrm>
          <a:custGeom>
            <a:avLst/>
            <a:gdLst>
              <a:gd name="connsiteX0" fmla="*/ 0 w 21600"/>
              <a:gd name="connsiteY0" fmla="*/ 0 h 18944"/>
              <a:gd name="connsiteX1" fmla="*/ 21600 w 21600"/>
              <a:gd name="connsiteY1" fmla="*/ 0 h 18944"/>
              <a:gd name="connsiteX2" fmla="*/ 21600 w 21600"/>
              <a:gd name="connsiteY2" fmla="*/ 17322 h 18944"/>
              <a:gd name="connsiteX3" fmla="*/ 0 w 21600"/>
              <a:gd name="connsiteY3" fmla="*/ 18944 h 18944"/>
              <a:gd name="connsiteX4" fmla="*/ 0 w 21600"/>
              <a:gd name="connsiteY4" fmla="*/ 0 h 18944"/>
              <a:gd name="connsiteX0" fmla="*/ 0 w 21600"/>
              <a:gd name="connsiteY0" fmla="*/ 0 h 18944"/>
              <a:gd name="connsiteX1" fmla="*/ 21600 w 21600"/>
              <a:gd name="connsiteY1" fmla="*/ 0 h 18944"/>
              <a:gd name="connsiteX2" fmla="*/ 21600 w 21600"/>
              <a:gd name="connsiteY2" fmla="*/ 17322 h 18944"/>
              <a:gd name="connsiteX3" fmla="*/ 0 w 21600"/>
              <a:gd name="connsiteY3" fmla="*/ 18944 h 18944"/>
              <a:gd name="connsiteX4" fmla="*/ 0 w 21600"/>
              <a:gd name="connsiteY4" fmla="*/ 0 h 18944"/>
              <a:gd name="connsiteX0" fmla="*/ 0 w 21600"/>
              <a:gd name="connsiteY0" fmla="*/ 0 h 19350"/>
              <a:gd name="connsiteX1" fmla="*/ 21600 w 21600"/>
              <a:gd name="connsiteY1" fmla="*/ 0 h 19350"/>
              <a:gd name="connsiteX2" fmla="*/ 21600 w 21600"/>
              <a:gd name="connsiteY2" fmla="*/ 17322 h 19350"/>
              <a:gd name="connsiteX3" fmla="*/ 0 w 21600"/>
              <a:gd name="connsiteY3" fmla="*/ 19350 h 19350"/>
              <a:gd name="connsiteX4" fmla="*/ 0 w 21600"/>
              <a:gd name="connsiteY4" fmla="*/ 0 h 19350"/>
              <a:gd name="connsiteX0" fmla="*/ 0 w 21600"/>
              <a:gd name="connsiteY0" fmla="*/ 0 h 19350"/>
              <a:gd name="connsiteX1" fmla="*/ 21600 w 21600"/>
              <a:gd name="connsiteY1" fmla="*/ 0 h 19350"/>
              <a:gd name="connsiteX2" fmla="*/ 21600 w 21600"/>
              <a:gd name="connsiteY2" fmla="*/ 17322 h 19350"/>
              <a:gd name="connsiteX3" fmla="*/ 0 w 21600"/>
              <a:gd name="connsiteY3" fmla="*/ 19350 h 19350"/>
              <a:gd name="connsiteX4" fmla="*/ 0 w 21600"/>
              <a:gd name="connsiteY4" fmla="*/ 0 h 19350"/>
              <a:gd name="connsiteX0" fmla="*/ 0 w 21600"/>
              <a:gd name="connsiteY0" fmla="*/ 0 h 19350"/>
              <a:gd name="connsiteX1" fmla="*/ 21600 w 21600"/>
              <a:gd name="connsiteY1" fmla="*/ 0 h 19350"/>
              <a:gd name="connsiteX2" fmla="*/ 21600 w 21600"/>
              <a:gd name="connsiteY2" fmla="*/ 17322 h 19350"/>
              <a:gd name="connsiteX3" fmla="*/ 0 w 21600"/>
              <a:gd name="connsiteY3" fmla="*/ 19350 h 19350"/>
              <a:gd name="connsiteX4" fmla="*/ 0 w 21600"/>
              <a:gd name="connsiteY4" fmla="*/ 0 h 19350"/>
              <a:gd name="connsiteX0" fmla="*/ 0 w 21600"/>
              <a:gd name="connsiteY0" fmla="*/ 0 h 19350"/>
              <a:gd name="connsiteX1" fmla="*/ 21600 w 21600"/>
              <a:gd name="connsiteY1" fmla="*/ 0 h 19350"/>
              <a:gd name="connsiteX2" fmla="*/ 21600 w 21600"/>
              <a:gd name="connsiteY2" fmla="*/ 17322 h 19350"/>
              <a:gd name="connsiteX3" fmla="*/ 0 w 21600"/>
              <a:gd name="connsiteY3" fmla="*/ 19350 h 19350"/>
              <a:gd name="connsiteX4" fmla="*/ 0 w 21600"/>
              <a:gd name="connsiteY4" fmla="*/ 0 h 19350"/>
              <a:gd name="connsiteX0" fmla="*/ 0 w 21600"/>
              <a:gd name="connsiteY0" fmla="*/ 0 h 19691"/>
              <a:gd name="connsiteX1" fmla="*/ 21600 w 21600"/>
              <a:gd name="connsiteY1" fmla="*/ 0 h 19691"/>
              <a:gd name="connsiteX2" fmla="*/ 21600 w 21600"/>
              <a:gd name="connsiteY2" fmla="*/ 17322 h 19691"/>
              <a:gd name="connsiteX3" fmla="*/ 0 w 21600"/>
              <a:gd name="connsiteY3" fmla="*/ 19691 h 19691"/>
              <a:gd name="connsiteX4" fmla="*/ 0 w 21600"/>
              <a:gd name="connsiteY4" fmla="*/ 0 h 19691"/>
              <a:gd name="connsiteX0" fmla="*/ 0 w 21600"/>
              <a:gd name="connsiteY0" fmla="*/ 0 h 19691"/>
              <a:gd name="connsiteX1" fmla="*/ 21600 w 21600"/>
              <a:gd name="connsiteY1" fmla="*/ 0 h 19691"/>
              <a:gd name="connsiteX2" fmla="*/ 21600 w 21600"/>
              <a:gd name="connsiteY2" fmla="*/ 17322 h 19691"/>
              <a:gd name="connsiteX3" fmla="*/ 0 w 21600"/>
              <a:gd name="connsiteY3" fmla="*/ 19691 h 19691"/>
              <a:gd name="connsiteX4" fmla="*/ 0 w 21600"/>
              <a:gd name="connsiteY4" fmla="*/ 0 h 19691"/>
              <a:gd name="connsiteX0" fmla="*/ 0 w 21600"/>
              <a:gd name="connsiteY0" fmla="*/ 0 h 20032"/>
              <a:gd name="connsiteX1" fmla="*/ 21600 w 21600"/>
              <a:gd name="connsiteY1" fmla="*/ 0 h 20032"/>
              <a:gd name="connsiteX2" fmla="*/ 21600 w 21600"/>
              <a:gd name="connsiteY2" fmla="*/ 17322 h 20032"/>
              <a:gd name="connsiteX3" fmla="*/ 0 w 21600"/>
              <a:gd name="connsiteY3" fmla="*/ 20032 h 20032"/>
              <a:gd name="connsiteX4" fmla="*/ 0 w 21600"/>
              <a:gd name="connsiteY4" fmla="*/ 0 h 20032"/>
              <a:gd name="connsiteX0" fmla="*/ 0 w 21600"/>
              <a:gd name="connsiteY0" fmla="*/ 0 h 20032"/>
              <a:gd name="connsiteX1" fmla="*/ 21600 w 21600"/>
              <a:gd name="connsiteY1" fmla="*/ 0 h 20032"/>
              <a:gd name="connsiteX2" fmla="*/ 21600 w 21600"/>
              <a:gd name="connsiteY2" fmla="*/ 17322 h 20032"/>
              <a:gd name="connsiteX3" fmla="*/ 0 w 21600"/>
              <a:gd name="connsiteY3" fmla="*/ 20032 h 20032"/>
              <a:gd name="connsiteX4" fmla="*/ 0 w 21600"/>
              <a:gd name="connsiteY4" fmla="*/ 0 h 20032"/>
              <a:gd name="connsiteX0" fmla="*/ 0 w 21600"/>
              <a:gd name="connsiteY0" fmla="*/ 0 h 20032"/>
              <a:gd name="connsiteX1" fmla="*/ 21600 w 21600"/>
              <a:gd name="connsiteY1" fmla="*/ 0 h 20032"/>
              <a:gd name="connsiteX2" fmla="*/ 21600 w 21600"/>
              <a:gd name="connsiteY2" fmla="*/ 17322 h 20032"/>
              <a:gd name="connsiteX3" fmla="*/ 0 w 21600"/>
              <a:gd name="connsiteY3" fmla="*/ 20032 h 20032"/>
              <a:gd name="connsiteX4" fmla="*/ 0 w 21600"/>
              <a:gd name="connsiteY4" fmla="*/ 0 h 20032"/>
              <a:gd name="connsiteX0" fmla="*/ 0 w 21600"/>
              <a:gd name="connsiteY0" fmla="*/ 0 h 20032"/>
              <a:gd name="connsiteX1" fmla="*/ 21600 w 21600"/>
              <a:gd name="connsiteY1" fmla="*/ 0 h 20032"/>
              <a:gd name="connsiteX2" fmla="*/ 21600 w 21600"/>
              <a:gd name="connsiteY2" fmla="*/ 17322 h 20032"/>
              <a:gd name="connsiteX3" fmla="*/ 0 w 21600"/>
              <a:gd name="connsiteY3" fmla="*/ 20032 h 20032"/>
              <a:gd name="connsiteX4" fmla="*/ 0 w 21600"/>
              <a:gd name="connsiteY4" fmla="*/ 0 h 20032"/>
              <a:gd name="connsiteX0" fmla="*/ 0 w 21600"/>
              <a:gd name="connsiteY0" fmla="*/ 0 h 20032"/>
              <a:gd name="connsiteX1" fmla="*/ 21600 w 21600"/>
              <a:gd name="connsiteY1" fmla="*/ 0 h 20032"/>
              <a:gd name="connsiteX2" fmla="*/ 21600 w 21600"/>
              <a:gd name="connsiteY2" fmla="*/ 17322 h 20032"/>
              <a:gd name="connsiteX3" fmla="*/ 0 w 21600"/>
              <a:gd name="connsiteY3" fmla="*/ 20032 h 20032"/>
              <a:gd name="connsiteX4" fmla="*/ 0 w 21600"/>
              <a:gd name="connsiteY4" fmla="*/ 0 h 2003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1600" h="20032">
                <a:moveTo>
                  <a:pt x="0" y="0"/>
                </a:moveTo>
                <a:lnTo>
                  <a:pt x="21600" y="0"/>
                </a:lnTo>
                <a:lnTo>
                  <a:pt x="21600" y="17322"/>
                </a:lnTo>
                <a:cubicBezTo>
                  <a:pt x="10800" y="17322"/>
                  <a:pt x="8684" y="24776"/>
                  <a:pt x="0" y="20032"/>
                </a:cubicBezTo>
                <a:lnTo>
                  <a:pt x="0" y="0"/>
                </a:lnTo>
                <a:close/>
              </a:path>
            </a:pathLst>
          </a:custGeom>
          <a:gradFill>
            <a:gsLst>
              <a:gs pos="100000">
                <a:schemeClr val="bg2">
                  <a:tint val="40000"/>
                  <a:satMod val="1900000"/>
                  <a:alpha val="30000"/>
                </a:schemeClr>
              </a:gs>
              <a:gs pos="65000">
                <a:schemeClr val="bg2">
                  <a:shade val="100000"/>
                  <a:satMod val="600000"/>
                  <a:alpha val="0"/>
                </a:schemeClr>
              </a:gs>
            </a:gsLst>
            <a:lin ang="4800000" scaled="1"/>
          </a:gradFill>
          <a:ln w="317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/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533400"/>
            <a:ext cx="8229600" cy="1524000"/>
          </a:xfrm>
          <a:prstGeom prst="rect">
            <a:avLst/>
          </a:prstGeom>
        </p:spPr>
        <p:txBody>
          <a:bodyPr vert="horz" lIns="0" tIns="9144" rIns="0" bIns="9144" anchor="b">
            <a:normAutofit/>
          </a:bodyPr>
          <a:lstStyle/>
          <a:p>
            <a:r>
              <a:rPr lang="pl-PL" smtClean="0"/>
              <a:t>Kliknij, aby edytować styl</a:t>
            </a:r>
            <a:endParaRPr lang="en-US" dirty="0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2179637"/>
            <a:ext cx="8229600" cy="4114800"/>
          </a:xfrm>
          <a:prstGeom prst="rect">
            <a:avLst/>
          </a:prstGeom>
        </p:spPr>
        <p:txBody>
          <a:bodyPr vert="horz" lIns="91440">
            <a:normAutofit/>
          </a:bodyPr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en-US" dirty="0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1981200" cy="365125"/>
          </a:xfrm>
          <a:prstGeom prst="rect">
            <a:avLst/>
          </a:prstGeom>
        </p:spPr>
        <p:txBody>
          <a:bodyPr vert="horz" anchor="b"/>
          <a:lstStyle>
            <a:lvl1pPr algn="ctr">
              <a:defRPr sz="12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D6BAF203-A6D5-4807-BDF6-4DE962F6829B}" type="datetimeFigureOut">
              <a:rPr lang="pl-PL" smtClean="0"/>
              <a:pPr/>
              <a:t>2010-09-18</a:t>
            </a:fld>
            <a:endParaRPr lang="pl-PL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2438400" y="6356350"/>
            <a:ext cx="2895600" cy="365125"/>
          </a:xfrm>
          <a:prstGeom prst="rect">
            <a:avLst/>
          </a:prstGeom>
        </p:spPr>
        <p:txBody>
          <a:bodyPr vert="horz" lIns="0" anchor="b"/>
          <a:lstStyle>
            <a:lvl1pPr algn="l">
              <a:defRPr sz="12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8153400" y="6356350"/>
            <a:ext cx="533400" cy="365125"/>
          </a:xfrm>
          <a:prstGeom prst="rect">
            <a:avLst/>
          </a:prstGeom>
        </p:spPr>
        <p:txBody>
          <a:bodyPr vert="horz" lIns="91440" rIns="0" anchor="b"/>
          <a:lstStyle>
            <a:lvl1pPr algn="r">
              <a:defRPr sz="14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F72920AF-E6F9-4C39-9743-27390FEFE3C0}" type="slidenum">
              <a:rPr lang="pl-PL" smtClean="0"/>
              <a:pPr/>
              <a:t>‹#›</a:t>
            </a:fld>
            <a:endParaRPr lang="pl-PL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rtl="0" eaLnBrk="1" latinLnBrk="0" hangingPunct="1">
        <a:spcBef>
          <a:spcPct val="0"/>
        </a:spcBef>
        <a:buNone/>
        <a:defRPr sz="4800" b="1" kern="1200">
          <a:ln w="500">
            <a:solidFill>
              <a:schemeClr val="tx2">
                <a:shade val="20000"/>
                <a:satMod val="350000"/>
              </a:schemeClr>
            </a:solidFill>
          </a:ln>
          <a:solidFill>
            <a:schemeClr val="tx2">
              <a:tint val="100000"/>
              <a:satMod val="250000"/>
            </a:schemeClr>
          </a:solidFill>
          <a:effectLst>
            <a:outerShdw blurRad="30000" dist="30000" dir="2700000" algn="tl" rotWithShape="0">
              <a:schemeClr val="bg2">
                <a:shade val="45000"/>
                <a:satMod val="150000"/>
                <a:alpha val="90000"/>
              </a:schemeClr>
            </a:outerShdw>
          </a:effectLst>
          <a:latin typeface="+mj-lt"/>
          <a:ea typeface="+mj-ea"/>
          <a:cs typeface="+mj-cs"/>
        </a:defRPr>
      </a:lvl1pPr>
    </p:titleStyle>
    <p:bodyStyle>
      <a:lvl1pPr marL="320040" indent="-320040" algn="l" rtl="0" eaLnBrk="1" latinLnBrk="0" hangingPunct="1">
        <a:spcBef>
          <a:spcPct val="20000"/>
        </a:spcBef>
        <a:buClr>
          <a:schemeClr val="accent1"/>
        </a:buClr>
        <a:buSzPct val="70000"/>
        <a:buFont typeface="Wingdings 2"/>
        <a:buChar char=""/>
        <a:defRPr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630936" indent="-274320" algn="l" rtl="0" eaLnBrk="1" latinLnBrk="0" hangingPunct="1">
        <a:spcBef>
          <a:spcPct val="20000"/>
        </a:spcBef>
        <a:buClr>
          <a:schemeClr val="accent2"/>
        </a:buClr>
        <a:buFont typeface="Wingdings 2"/>
        <a:buChar char=""/>
        <a:defRPr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923544" indent="-274320" algn="l" rtl="0" eaLnBrk="1" latinLnBrk="0" hangingPunct="1">
        <a:spcBef>
          <a:spcPct val="20000"/>
        </a:spcBef>
        <a:buClr>
          <a:schemeClr val="accent3"/>
        </a:buClr>
        <a:buFont typeface="Wingdings 2"/>
        <a:buChar char="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28600" algn="l" rtl="0" eaLnBrk="1" latinLnBrk="0" hangingPunct="1">
        <a:spcBef>
          <a:spcPct val="20000"/>
        </a:spcBef>
        <a:buClr>
          <a:schemeClr val="accent4"/>
        </a:buClr>
        <a:buFont typeface="Wingdings 2"/>
        <a:buChar char=""/>
        <a:defRPr sz="2200" kern="1200">
          <a:solidFill>
            <a:schemeClr val="tx1"/>
          </a:solidFill>
          <a:latin typeface="+mn-lt"/>
          <a:ea typeface="+mn-ea"/>
          <a:cs typeface="+mn-cs"/>
        </a:defRPr>
      </a:lvl4pPr>
      <a:lvl5pPr marL="1426464" indent="-228600" algn="l" rtl="0" eaLnBrk="1" latinLnBrk="0" hangingPunct="1">
        <a:spcBef>
          <a:spcPct val="20000"/>
        </a:spcBef>
        <a:buClr>
          <a:schemeClr val="accent5"/>
        </a:buClr>
        <a:buFont typeface="Wingdings 2"/>
        <a:buChar char="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673352" indent="-228600" algn="l" rtl="0" eaLnBrk="1" latinLnBrk="0" hangingPunct="1">
        <a:spcBef>
          <a:spcPct val="20000"/>
        </a:spcBef>
        <a:buClr>
          <a:schemeClr val="accent6"/>
        </a:buClr>
        <a:buFont typeface="Wingdings 2"/>
        <a:buChar char="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11096" indent="-228600" algn="l" rtl="0" eaLnBrk="1" latinLnBrk="0" hangingPunct="1">
        <a:spcBef>
          <a:spcPct val="20000"/>
        </a:spcBef>
        <a:buClr>
          <a:schemeClr val="tx2"/>
        </a:buClr>
        <a:buFont typeface="Wingdings 2"/>
        <a:buChar char="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121408" indent="-182880" algn="l" rtl="0" eaLnBrk="1" latinLnBrk="0" hangingPunct="1">
        <a:spcBef>
          <a:spcPct val="20000"/>
        </a:spcBef>
        <a:buClr>
          <a:schemeClr val="tx2"/>
        </a:buClr>
        <a:buFont typeface="Wingdings 2"/>
        <a:buChar char="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322576" indent="-182880" algn="l" rtl="0" eaLnBrk="1" latinLnBrk="0" hangingPunct="1">
        <a:spcBef>
          <a:spcPct val="20000"/>
        </a:spcBef>
        <a:buClr>
          <a:schemeClr val="tx2"/>
        </a:buClr>
        <a:buFont typeface="Wingdings 2"/>
        <a:buChar char="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3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4" Type="http://schemas.openxmlformats.org/officeDocument/2006/relationships/oleObject" Target="../embeddings/oleObject1.bin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pl-PL" dirty="0" smtClean="0"/>
              <a:t>Cele</a:t>
            </a:r>
            <a:endParaRPr lang="pl-PL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457200" y="188640"/>
            <a:ext cx="8229600" cy="1224136"/>
          </a:xfrm>
        </p:spPr>
        <p:txBody>
          <a:bodyPr>
            <a:noAutofit/>
          </a:bodyPr>
          <a:lstStyle/>
          <a:p>
            <a:pPr algn="ctr"/>
            <a:r>
              <a:rPr lang="pl-PL" sz="2800" dirty="0" err="1" smtClean="0"/>
              <a:t>Risedronian</a:t>
            </a:r>
            <a:r>
              <a:rPr lang="pl-PL" sz="2800" dirty="0" smtClean="0"/>
              <a:t> u kobiet po menopauzie z osteopenią</a:t>
            </a:r>
            <a:br>
              <a:rPr lang="pl-PL" sz="2800" dirty="0" smtClean="0"/>
            </a:br>
            <a:r>
              <a:rPr lang="pl-PL" sz="2800" dirty="0" smtClean="0"/>
              <a:t>(bez złamań kręgów)</a:t>
            </a:r>
            <a:endParaRPr lang="pl-PL" sz="2800" dirty="0"/>
          </a:p>
        </p:txBody>
      </p:sp>
      <p:graphicFrame>
        <p:nvGraphicFramePr>
          <p:cNvPr id="4" name="Symbol zastępczy zawartości 3"/>
          <p:cNvGraphicFramePr>
            <a:graphicFrameLocks noGrp="1"/>
          </p:cNvGraphicFramePr>
          <p:nvPr>
            <p:ph idx="1"/>
          </p:nvPr>
        </p:nvGraphicFramePr>
        <p:xfrm>
          <a:off x="467544" y="1628800"/>
          <a:ext cx="8229600" cy="47040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645920"/>
                <a:gridCol w="1645920"/>
                <a:gridCol w="1645920"/>
                <a:gridCol w="1645920"/>
                <a:gridCol w="1645920"/>
              </a:tblGrid>
              <a:tr h="0">
                <a:tc gridSpan="2">
                  <a:txBody>
                    <a:bodyPr/>
                    <a:lstStyle/>
                    <a:p>
                      <a:pPr algn="l"/>
                      <a:r>
                        <a:rPr lang="pl-PL" sz="1600" dirty="0" smtClean="0"/>
                        <a:t>Osteopenia w kręgosłupie </a:t>
                      </a:r>
                      <a:br>
                        <a:rPr lang="pl-PL" sz="1600" dirty="0" smtClean="0"/>
                      </a:br>
                      <a:r>
                        <a:rPr lang="pl-PL" sz="1600" dirty="0" smtClean="0"/>
                        <a:t>lub szyjce kości udowej</a:t>
                      </a:r>
                      <a:endParaRPr lang="pl-PL" sz="1600" dirty="0"/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lang="pl-PL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600" dirty="0" smtClean="0"/>
                        <a:t>Placebo</a:t>
                      </a:r>
                      <a:endParaRPr lang="pl-PL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600" dirty="0" err="1" smtClean="0"/>
                        <a:t>Risedronian</a:t>
                      </a:r>
                      <a:endParaRPr lang="pl-PL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600" dirty="0" smtClean="0"/>
                        <a:t>RW</a:t>
                      </a:r>
                      <a:endParaRPr lang="pl-PL" sz="1600" dirty="0"/>
                    </a:p>
                  </a:txBody>
                  <a:tcPr anchor="ctr"/>
                </a:tc>
              </a:tr>
              <a:tr h="370840">
                <a:tc gridSpan="2">
                  <a:txBody>
                    <a:bodyPr/>
                    <a:lstStyle/>
                    <a:p>
                      <a:r>
                        <a:rPr lang="pl-PL" sz="1600" dirty="0" smtClean="0"/>
                        <a:t>N</a:t>
                      </a:r>
                      <a:endParaRPr lang="pl-PL" sz="1600" dirty="0"/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lang="pl-PL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600" dirty="0" smtClean="0"/>
                        <a:t>309</a:t>
                      </a:r>
                      <a:endParaRPr lang="pl-PL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600" dirty="0" smtClean="0"/>
                        <a:t>311</a:t>
                      </a:r>
                      <a:endParaRPr lang="pl-PL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pl-PL" sz="1600" dirty="0"/>
                    </a:p>
                  </a:txBody>
                  <a:tcPr anchor="ctr"/>
                </a:tc>
              </a:tr>
              <a:tr h="370840">
                <a:tc gridSpan="2">
                  <a:txBody>
                    <a:bodyPr/>
                    <a:lstStyle/>
                    <a:p>
                      <a:r>
                        <a:rPr lang="pl-PL" sz="1600" dirty="0" smtClean="0"/>
                        <a:t>Wiek</a:t>
                      </a:r>
                      <a:endParaRPr lang="pl-PL" sz="1600" dirty="0"/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lang="pl-PL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600" dirty="0" smtClean="0"/>
                        <a:t>64±7</a:t>
                      </a:r>
                      <a:endParaRPr lang="pl-PL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pl-PL" sz="1600" dirty="0" smtClean="0"/>
                        <a:t>64±7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pl-PL" sz="1600" dirty="0"/>
                    </a:p>
                  </a:txBody>
                  <a:tcPr anchor="ctr"/>
                </a:tc>
              </a:tr>
              <a:tr h="370840">
                <a:tc gridSpan="2">
                  <a:txBody>
                    <a:bodyPr/>
                    <a:lstStyle/>
                    <a:p>
                      <a:r>
                        <a:rPr lang="pl-PL" sz="1600" dirty="0" smtClean="0"/>
                        <a:t>T </a:t>
                      </a:r>
                      <a:r>
                        <a:rPr lang="pl-PL" sz="1600" dirty="0" err="1" smtClean="0"/>
                        <a:t>score</a:t>
                      </a:r>
                      <a:r>
                        <a:rPr lang="pl-PL" sz="1600" dirty="0" smtClean="0"/>
                        <a:t> szyjki kości udowej</a:t>
                      </a:r>
                      <a:endParaRPr lang="pl-PL" sz="1600" dirty="0"/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lang="pl-PL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pl-PL" sz="1600" dirty="0" smtClean="0"/>
                        <a:t>-1,8±0,4</a:t>
                      </a:r>
                      <a:endParaRPr lang="pl-PL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pl-PL" sz="1600" dirty="0" smtClean="0"/>
                        <a:t>-1,8±0,4</a:t>
                      </a:r>
                      <a:endParaRPr lang="pl-PL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pl-PL" sz="1600"/>
                    </a:p>
                  </a:txBody>
                  <a:tcPr anchor="ctr"/>
                </a:tc>
              </a:tr>
              <a:tr h="370840">
                <a:tc gridSpan="2">
                  <a:txBody>
                    <a:bodyPr/>
                    <a:lstStyle/>
                    <a:p>
                      <a:r>
                        <a:rPr lang="pl-PL" sz="1600" dirty="0" smtClean="0"/>
                        <a:t>Złamania </a:t>
                      </a:r>
                      <a:r>
                        <a:rPr lang="pl-PL" sz="1600" dirty="0" err="1" smtClean="0"/>
                        <a:t>pozakręgowe</a:t>
                      </a:r>
                      <a:endParaRPr lang="pl-PL" sz="1600" dirty="0"/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lang="pl-PL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600" dirty="0" smtClean="0"/>
                        <a:t>18%</a:t>
                      </a:r>
                      <a:endParaRPr lang="pl-PL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600" dirty="0" smtClean="0"/>
                        <a:t>19%</a:t>
                      </a:r>
                      <a:endParaRPr lang="pl-PL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pl-PL" sz="1600" dirty="0"/>
                    </a:p>
                  </a:txBody>
                  <a:tcPr anchor="ctr"/>
                </a:tc>
              </a:tr>
              <a:tr h="370840">
                <a:tc gridSpan="2">
                  <a:txBody>
                    <a:bodyPr/>
                    <a:lstStyle/>
                    <a:p>
                      <a:r>
                        <a:rPr lang="pl-PL" sz="1600" dirty="0" smtClean="0"/>
                        <a:t>Występowanie</a:t>
                      </a:r>
                      <a:endParaRPr lang="pl-PL" sz="1600" dirty="0"/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lang="pl-PL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pl-PL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pl-PL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pl-PL" sz="1600" dirty="0"/>
                    </a:p>
                  </a:txBody>
                  <a:tcPr anchor="ctr"/>
                </a:tc>
              </a:tr>
              <a:tr h="370840">
                <a:tc gridSpan="2">
                  <a:txBody>
                    <a:bodyPr/>
                    <a:lstStyle/>
                    <a:p>
                      <a:r>
                        <a:rPr lang="pl-PL" sz="1600" dirty="0" smtClean="0"/>
                        <a:t>Wszystkie złamania</a:t>
                      </a:r>
                      <a:endParaRPr lang="pl-PL" sz="1600" dirty="0"/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lang="pl-PL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600" dirty="0" smtClean="0"/>
                        <a:t>6,9%</a:t>
                      </a:r>
                      <a:endParaRPr lang="pl-PL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600" dirty="0" smtClean="0"/>
                        <a:t>2,2%</a:t>
                      </a:r>
                      <a:endParaRPr lang="pl-PL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600" dirty="0" smtClean="0"/>
                        <a:t>0,27 (0,09-0,83)</a:t>
                      </a:r>
                      <a:endParaRPr lang="pl-PL" sz="1600" dirty="0"/>
                    </a:p>
                  </a:txBody>
                  <a:tcPr anchor="ctr"/>
                </a:tc>
              </a:tr>
              <a:tr h="370840">
                <a:tc gridSpan="2">
                  <a:txBody>
                    <a:bodyPr/>
                    <a:lstStyle/>
                    <a:p>
                      <a:r>
                        <a:rPr lang="pl-PL" sz="1600" dirty="0" smtClean="0"/>
                        <a:t>Złamania kręgów</a:t>
                      </a:r>
                      <a:endParaRPr lang="pl-PL" sz="1600" dirty="0"/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lang="pl-PL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600" dirty="0" smtClean="0"/>
                        <a:t>4,2%</a:t>
                      </a:r>
                      <a:endParaRPr lang="pl-PL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600" dirty="0" smtClean="0"/>
                        <a:t>1,8%</a:t>
                      </a:r>
                      <a:endParaRPr lang="pl-PL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600" dirty="0" smtClean="0"/>
                        <a:t>0,44(0,11-1,78)</a:t>
                      </a:r>
                      <a:endParaRPr lang="pl-PL" sz="1600" dirty="0"/>
                    </a:p>
                  </a:txBody>
                  <a:tcPr anchor="ctr"/>
                </a:tc>
              </a:tr>
              <a:tr h="370840">
                <a:tc gridSpan="2">
                  <a:txBody>
                    <a:bodyPr/>
                    <a:lstStyle/>
                    <a:p>
                      <a:r>
                        <a:rPr lang="pl-PL" sz="1600" dirty="0" smtClean="0"/>
                        <a:t>Złamania </a:t>
                      </a:r>
                      <a:r>
                        <a:rPr lang="pl-PL" sz="1600" dirty="0" err="1" smtClean="0"/>
                        <a:t>pozakręgowe</a:t>
                      </a:r>
                      <a:endParaRPr lang="pl-PL" sz="1600" dirty="0"/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lang="pl-PL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600" dirty="0" smtClean="0"/>
                        <a:t>5,4%</a:t>
                      </a:r>
                      <a:endParaRPr lang="pl-PL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600" dirty="0" smtClean="0"/>
                        <a:t>0,4%</a:t>
                      </a:r>
                      <a:endParaRPr lang="pl-PL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600" dirty="0" smtClean="0"/>
                        <a:t>0,09(0,01-0,71)</a:t>
                      </a:r>
                      <a:endParaRPr lang="pl-PL" sz="1600" dirty="0"/>
                    </a:p>
                  </a:txBody>
                  <a:tcPr anchor="ctr"/>
                </a:tc>
              </a:tr>
              <a:tr h="370840">
                <a:tc gridSpan="2">
                  <a:txBody>
                    <a:bodyPr/>
                    <a:lstStyle/>
                    <a:p>
                      <a:pPr algn="l"/>
                      <a:r>
                        <a:rPr lang="pl-PL" sz="1600" b="1" dirty="0" smtClean="0">
                          <a:solidFill>
                            <a:schemeClr val="tx1"/>
                          </a:solidFill>
                        </a:rPr>
                        <a:t>Osteopenia w kręgosłupie</a:t>
                      </a:r>
                      <a:br>
                        <a:rPr lang="pl-PL" sz="1600" b="1" dirty="0" smtClean="0">
                          <a:solidFill>
                            <a:schemeClr val="tx1"/>
                          </a:solidFill>
                        </a:rPr>
                      </a:br>
                      <a:r>
                        <a:rPr lang="pl-PL" sz="1600" b="1" dirty="0" smtClean="0">
                          <a:solidFill>
                            <a:schemeClr val="tx1"/>
                          </a:solidFill>
                        </a:rPr>
                        <a:t>i w szyjce kości udowej</a:t>
                      </a:r>
                      <a:endParaRPr lang="pl-PL" sz="1600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solidFill>
                      <a:schemeClr val="accent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pl-P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600" b="1" dirty="0" smtClean="0">
                          <a:solidFill>
                            <a:schemeClr val="tx1"/>
                          </a:solidFill>
                        </a:rPr>
                        <a:t>Placebo</a:t>
                      </a:r>
                      <a:endParaRPr lang="pl-PL" sz="1600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600" b="1" dirty="0" err="1" smtClean="0">
                          <a:solidFill>
                            <a:schemeClr val="tx1"/>
                          </a:solidFill>
                        </a:rPr>
                        <a:t>Risedronian</a:t>
                      </a:r>
                      <a:endParaRPr lang="pl-PL" sz="1600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600" b="1" dirty="0" smtClean="0">
                          <a:solidFill>
                            <a:schemeClr val="tx1"/>
                          </a:solidFill>
                        </a:rPr>
                        <a:t>RW</a:t>
                      </a:r>
                      <a:endParaRPr lang="pl-PL" sz="1600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solidFill>
                      <a:schemeClr val="accent1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l"/>
                      <a:r>
                        <a:rPr lang="pl-PL" sz="1600" dirty="0" smtClean="0"/>
                        <a:t>Wszystkie złamania</a:t>
                      </a:r>
                      <a:endParaRPr lang="pl-PL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/>
                      <a:endParaRPr lang="pl-PL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pl-PL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pl-PL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1600" dirty="0" smtClean="0"/>
                        <a:t>0,22(0,03-2,02)</a:t>
                      </a:r>
                      <a:endParaRPr lang="pl-PL" sz="1600" dirty="0"/>
                    </a:p>
                  </a:txBody>
                  <a:tcPr anchor="ctr"/>
                </a:tc>
              </a:tr>
            </a:tbl>
          </a:graphicData>
        </a:graphic>
      </p:graphicFrame>
      <p:sp>
        <p:nvSpPr>
          <p:cNvPr id="5" name="pole tekstowe 4"/>
          <p:cNvSpPr txBox="1"/>
          <p:nvPr/>
        </p:nvSpPr>
        <p:spPr>
          <a:xfrm>
            <a:off x="5940152" y="6381340"/>
            <a:ext cx="288032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l-PL" sz="1400" dirty="0" err="1">
                <a:solidFill>
                  <a:prstClr val="white"/>
                </a:solidFill>
              </a:rPr>
              <a:t>Siris</a:t>
            </a:r>
            <a:r>
              <a:rPr lang="pl-PL" sz="1400" dirty="0">
                <a:solidFill>
                  <a:prstClr val="white"/>
                </a:solidFill>
              </a:rPr>
              <a:t> </a:t>
            </a:r>
            <a:r>
              <a:rPr lang="pl-PL" sz="1400" dirty="0" err="1">
                <a:solidFill>
                  <a:prstClr val="white"/>
                </a:solidFill>
              </a:rPr>
              <a:t>at</a:t>
            </a:r>
            <a:r>
              <a:rPr lang="pl-PL" sz="1400" dirty="0">
                <a:solidFill>
                  <a:prstClr val="white"/>
                </a:solidFill>
              </a:rPr>
              <a:t> al. </a:t>
            </a:r>
            <a:r>
              <a:rPr lang="pl-PL" sz="1400" dirty="0" err="1">
                <a:solidFill>
                  <a:prstClr val="white"/>
                </a:solidFill>
              </a:rPr>
              <a:t>Osteoprosis</a:t>
            </a:r>
            <a:r>
              <a:rPr lang="pl-PL" sz="1400" dirty="0">
                <a:solidFill>
                  <a:prstClr val="white"/>
                </a:solidFill>
              </a:rPr>
              <a:t> </a:t>
            </a:r>
            <a:r>
              <a:rPr lang="pl-PL" sz="1400" dirty="0" err="1">
                <a:solidFill>
                  <a:prstClr val="white"/>
                </a:solidFill>
              </a:rPr>
              <a:t>Int</a:t>
            </a:r>
            <a:r>
              <a:rPr lang="pl-PL" sz="1400" dirty="0">
                <a:solidFill>
                  <a:prstClr val="white"/>
                </a:solidFill>
              </a:rPr>
              <a:t>. 2008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467544" y="116632"/>
            <a:ext cx="8229600" cy="1524000"/>
          </a:xfrm>
        </p:spPr>
        <p:txBody>
          <a:bodyPr>
            <a:normAutofit/>
          </a:bodyPr>
          <a:lstStyle/>
          <a:p>
            <a:pPr algn="ctr"/>
            <a:r>
              <a:rPr lang="pl-PL" sz="4400" dirty="0" err="1" smtClean="0"/>
              <a:t>Ranelinian</a:t>
            </a:r>
            <a:r>
              <a:rPr lang="pl-PL" sz="4400" dirty="0" smtClean="0"/>
              <a:t> strontu u kobiet po menopauzie z osteopenią</a:t>
            </a:r>
            <a:endParaRPr lang="pl-PL" sz="4400" dirty="0"/>
          </a:p>
        </p:txBody>
      </p:sp>
      <p:graphicFrame>
        <p:nvGraphicFramePr>
          <p:cNvPr id="4" name="Symbol zastępczy zawartości 3"/>
          <p:cNvGraphicFramePr>
            <a:graphicFrameLocks noGrp="1"/>
          </p:cNvGraphicFramePr>
          <p:nvPr>
            <p:ph idx="1"/>
          </p:nvPr>
        </p:nvGraphicFramePr>
        <p:xfrm>
          <a:off x="457200" y="2179638"/>
          <a:ext cx="8229600" cy="41148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cxnSp>
        <p:nvCxnSpPr>
          <p:cNvPr id="6" name="Łącznik prosty ze strzałką 5"/>
          <p:cNvCxnSpPr/>
          <p:nvPr/>
        </p:nvCxnSpPr>
        <p:spPr>
          <a:xfrm rot="5400000">
            <a:off x="1835696" y="2996958"/>
            <a:ext cx="864096" cy="1588"/>
          </a:xfrm>
          <a:prstGeom prst="straightConnector1">
            <a:avLst/>
          </a:prstGeom>
          <a:ln w="254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Łącznik prosty ze strzałką 6"/>
          <p:cNvCxnSpPr/>
          <p:nvPr/>
        </p:nvCxnSpPr>
        <p:spPr>
          <a:xfrm rot="5400000">
            <a:off x="3779912" y="3501011"/>
            <a:ext cx="720080" cy="1588"/>
          </a:xfrm>
          <a:prstGeom prst="straightConnector1">
            <a:avLst/>
          </a:prstGeom>
          <a:ln w="254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Łącznik prosty ze strzałką 7"/>
          <p:cNvCxnSpPr/>
          <p:nvPr/>
        </p:nvCxnSpPr>
        <p:spPr>
          <a:xfrm rot="5400000">
            <a:off x="5760132" y="4185088"/>
            <a:ext cx="504056" cy="1588"/>
          </a:xfrm>
          <a:prstGeom prst="straightConnector1">
            <a:avLst/>
          </a:prstGeom>
          <a:ln w="254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Łącznik prosty ze strzałką 8"/>
          <p:cNvCxnSpPr/>
          <p:nvPr/>
        </p:nvCxnSpPr>
        <p:spPr>
          <a:xfrm rot="5400000">
            <a:off x="7776356" y="4473122"/>
            <a:ext cx="216024" cy="1588"/>
          </a:xfrm>
          <a:prstGeom prst="straightConnector1">
            <a:avLst/>
          </a:prstGeom>
          <a:ln w="254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pole tekstowe 15"/>
          <p:cNvSpPr txBox="1"/>
          <p:nvPr/>
        </p:nvSpPr>
        <p:spPr>
          <a:xfrm>
            <a:off x="2267744" y="2780940"/>
            <a:ext cx="57606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l-PL" sz="1400" dirty="0">
                <a:solidFill>
                  <a:prstClr val="white"/>
                </a:solidFill>
              </a:rPr>
              <a:t>41%</a:t>
            </a:r>
          </a:p>
        </p:txBody>
      </p:sp>
      <p:sp>
        <p:nvSpPr>
          <p:cNvPr id="17" name="pole tekstowe 16"/>
          <p:cNvSpPr txBox="1"/>
          <p:nvPr/>
        </p:nvSpPr>
        <p:spPr>
          <a:xfrm>
            <a:off x="4211960" y="3140980"/>
            <a:ext cx="57606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l-PL" sz="1400" dirty="0">
                <a:solidFill>
                  <a:prstClr val="white"/>
                </a:solidFill>
              </a:rPr>
              <a:t>38%</a:t>
            </a:r>
          </a:p>
        </p:txBody>
      </p:sp>
      <p:sp>
        <p:nvSpPr>
          <p:cNvPr id="18" name="pole tekstowe 17"/>
          <p:cNvSpPr txBox="1"/>
          <p:nvPr/>
        </p:nvSpPr>
        <p:spPr>
          <a:xfrm>
            <a:off x="6084168" y="3933057"/>
            <a:ext cx="57606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l-PL" sz="1400" dirty="0">
                <a:solidFill>
                  <a:prstClr val="white"/>
                </a:solidFill>
              </a:rPr>
              <a:t>45%</a:t>
            </a:r>
          </a:p>
        </p:txBody>
      </p:sp>
      <p:sp>
        <p:nvSpPr>
          <p:cNvPr id="19" name="pole tekstowe 18"/>
          <p:cNvSpPr txBox="1"/>
          <p:nvPr/>
        </p:nvSpPr>
        <p:spPr>
          <a:xfrm>
            <a:off x="7956376" y="4221100"/>
            <a:ext cx="57606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l-PL" sz="1400" dirty="0">
                <a:solidFill>
                  <a:prstClr val="white"/>
                </a:solidFill>
              </a:rPr>
              <a:t>59%</a:t>
            </a:r>
          </a:p>
        </p:txBody>
      </p:sp>
      <p:sp>
        <p:nvSpPr>
          <p:cNvPr id="12" name="pole tekstowe 11"/>
          <p:cNvSpPr txBox="1"/>
          <p:nvPr/>
        </p:nvSpPr>
        <p:spPr>
          <a:xfrm>
            <a:off x="5652120" y="6381340"/>
            <a:ext cx="324036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l-PL" sz="1400" dirty="0" err="1">
                <a:solidFill>
                  <a:prstClr val="white"/>
                </a:solidFill>
              </a:rPr>
              <a:t>Seeman</a:t>
            </a:r>
            <a:r>
              <a:rPr lang="pl-PL" sz="1400" dirty="0">
                <a:solidFill>
                  <a:prstClr val="white"/>
                </a:solidFill>
              </a:rPr>
              <a:t>  et al. J. </a:t>
            </a:r>
            <a:r>
              <a:rPr lang="pl-PL" sz="1400" dirty="0" err="1">
                <a:solidFill>
                  <a:prstClr val="white"/>
                </a:solidFill>
              </a:rPr>
              <a:t>Bone</a:t>
            </a:r>
            <a:r>
              <a:rPr lang="pl-PL" sz="1400" dirty="0">
                <a:solidFill>
                  <a:prstClr val="white"/>
                </a:solidFill>
              </a:rPr>
              <a:t> Min. </a:t>
            </a:r>
            <a:r>
              <a:rPr lang="pl-PL" sz="1400" dirty="0" err="1">
                <a:solidFill>
                  <a:prstClr val="white"/>
                </a:solidFill>
              </a:rPr>
              <a:t>Res</a:t>
            </a:r>
            <a:r>
              <a:rPr lang="pl-PL" sz="1400" dirty="0">
                <a:solidFill>
                  <a:prstClr val="white"/>
                </a:solidFill>
              </a:rPr>
              <a:t>. 2008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395536" y="260648"/>
            <a:ext cx="8229600" cy="1524000"/>
          </a:xfrm>
        </p:spPr>
        <p:txBody>
          <a:bodyPr>
            <a:normAutofit/>
          </a:bodyPr>
          <a:lstStyle/>
          <a:p>
            <a:pPr algn="ctr"/>
            <a:r>
              <a:rPr lang="pl-PL" sz="4400" dirty="0" err="1" smtClean="0"/>
              <a:t>Alendronian</a:t>
            </a:r>
            <a:r>
              <a:rPr lang="pl-PL" sz="4400" dirty="0" smtClean="0"/>
              <a:t> kobiet po menopauzie z osteopenią</a:t>
            </a:r>
            <a:endParaRPr lang="pl-PL" sz="4400" dirty="0"/>
          </a:p>
        </p:txBody>
      </p:sp>
      <p:graphicFrame>
        <p:nvGraphicFramePr>
          <p:cNvPr id="4" name="Symbol zastępczy zawartości 3"/>
          <p:cNvGraphicFramePr>
            <a:graphicFrameLocks noGrp="1"/>
          </p:cNvGraphicFramePr>
          <p:nvPr>
            <p:ph idx="1"/>
          </p:nvPr>
        </p:nvGraphicFramePr>
        <p:xfrm>
          <a:off x="467544" y="2420888"/>
          <a:ext cx="7992888" cy="355361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689842"/>
                <a:gridCol w="1689842"/>
                <a:gridCol w="1689842"/>
                <a:gridCol w="2923362"/>
              </a:tblGrid>
              <a:tr h="528338">
                <a:tc>
                  <a:txBody>
                    <a:bodyPr/>
                    <a:lstStyle/>
                    <a:p>
                      <a:endParaRPr lang="pl-PL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dirty="0" smtClean="0"/>
                        <a:t>Placebo</a:t>
                      </a:r>
                      <a:endParaRPr lang="pl-PL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dirty="0" smtClean="0"/>
                        <a:t>ALN</a:t>
                      </a:r>
                      <a:endParaRPr lang="pl-PL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dirty="0" smtClean="0"/>
                        <a:t>RW</a:t>
                      </a:r>
                      <a:endParaRPr lang="pl-PL" dirty="0"/>
                    </a:p>
                  </a:txBody>
                  <a:tcPr anchor="ctr"/>
                </a:tc>
              </a:tr>
              <a:tr h="528338">
                <a:tc>
                  <a:txBody>
                    <a:bodyPr/>
                    <a:lstStyle/>
                    <a:p>
                      <a:endParaRPr lang="pl-PL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dirty="0" smtClean="0"/>
                        <a:t>1396</a:t>
                      </a:r>
                      <a:endParaRPr lang="pl-PL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dirty="0" smtClean="0"/>
                        <a:t>1389</a:t>
                      </a:r>
                      <a:endParaRPr lang="pl-PL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pl-PL" dirty="0"/>
                    </a:p>
                  </a:txBody>
                  <a:tcPr anchor="ctr"/>
                </a:tc>
              </a:tr>
              <a:tr h="911926">
                <a:tc>
                  <a:txBody>
                    <a:bodyPr/>
                    <a:lstStyle/>
                    <a:p>
                      <a:r>
                        <a:rPr lang="pl-PL" dirty="0" smtClean="0"/>
                        <a:t>Wszyscy</a:t>
                      </a:r>
                      <a:endParaRPr lang="pl-PL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dirty="0" smtClean="0"/>
                        <a:t>143(10)</a:t>
                      </a:r>
                      <a:endParaRPr lang="pl-PL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dirty="0" smtClean="0"/>
                        <a:t>158(11)</a:t>
                      </a:r>
                      <a:endParaRPr lang="pl-PL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pl-PL" dirty="0" smtClean="0"/>
                        <a:t>1,12(0,89±1,40)</a:t>
                      </a:r>
                    </a:p>
                  </a:txBody>
                  <a:tcPr anchor="ctr"/>
                </a:tc>
              </a:tr>
              <a:tr h="528338">
                <a:tc gridSpan="4">
                  <a:txBody>
                    <a:bodyPr/>
                    <a:lstStyle/>
                    <a:p>
                      <a:pPr algn="ctr"/>
                      <a:r>
                        <a:rPr lang="pl-PL" b="1" dirty="0" smtClean="0"/>
                        <a:t>Obecne złamania</a:t>
                      </a:r>
                      <a:endParaRPr lang="pl-PL" b="1" dirty="0"/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lang="pl-PL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pl-PL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pl-PL" dirty="0"/>
                    </a:p>
                  </a:txBody>
                  <a:tcPr/>
                </a:tc>
              </a:tr>
              <a:tr h="528338">
                <a:tc>
                  <a:txBody>
                    <a:bodyPr/>
                    <a:lstStyle/>
                    <a:p>
                      <a:r>
                        <a:rPr lang="pl-PL" dirty="0" smtClean="0"/>
                        <a:t>Nie (1905)</a:t>
                      </a:r>
                      <a:endParaRPr lang="pl-PL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dirty="0" smtClean="0"/>
                        <a:t>86(9)</a:t>
                      </a:r>
                      <a:endParaRPr lang="pl-PL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dirty="0" smtClean="0"/>
                        <a:t>88(9)</a:t>
                      </a:r>
                      <a:endParaRPr lang="pl-PL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dirty="0" smtClean="0"/>
                        <a:t>1,02(076-1,38)</a:t>
                      </a:r>
                      <a:endParaRPr lang="pl-PL" dirty="0"/>
                    </a:p>
                  </a:txBody>
                  <a:tcPr anchor="ctr"/>
                </a:tc>
              </a:tr>
              <a:tr h="528338">
                <a:tc>
                  <a:txBody>
                    <a:bodyPr/>
                    <a:lstStyle/>
                    <a:p>
                      <a:r>
                        <a:rPr lang="pl-PL" dirty="0" smtClean="0"/>
                        <a:t>Tak (880)</a:t>
                      </a:r>
                      <a:endParaRPr lang="pl-PL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dirty="0" smtClean="0"/>
                        <a:t>57(13)</a:t>
                      </a:r>
                      <a:endParaRPr lang="pl-PL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dirty="0" smtClean="0"/>
                        <a:t>70(16)</a:t>
                      </a:r>
                      <a:endParaRPr lang="pl-PL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dirty="0" smtClean="0"/>
                        <a:t>1,26(0,89-1,79)</a:t>
                      </a:r>
                      <a:endParaRPr lang="pl-PL" dirty="0"/>
                    </a:p>
                  </a:txBody>
                  <a:tcPr anchor="ctr"/>
                </a:tc>
              </a:tr>
            </a:tbl>
          </a:graphicData>
        </a:graphic>
      </p:graphicFrame>
      <p:sp>
        <p:nvSpPr>
          <p:cNvPr id="5" name="pole tekstowe 4"/>
          <p:cNvSpPr txBox="1"/>
          <p:nvPr/>
        </p:nvSpPr>
        <p:spPr>
          <a:xfrm>
            <a:off x="4283968" y="6309320"/>
            <a:ext cx="453650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l-PL" dirty="0">
                <a:solidFill>
                  <a:prstClr val="white"/>
                </a:solidFill>
              </a:rPr>
              <a:t>Ryder KM </a:t>
            </a:r>
            <a:r>
              <a:rPr lang="pl-PL" dirty="0" err="1">
                <a:solidFill>
                  <a:prstClr val="white"/>
                </a:solidFill>
              </a:rPr>
              <a:t>at</a:t>
            </a:r>
            <a:r>
              <a:rPr lang="pl-PL" dirty="0">
                <a:solidFill>
                  <a:prstClr val="white"/>
                </a:solidFill>
              </a:rPr>
              <a:t> al.  J Gen </a:t>
            </a:r>
            <a:r>
              <a:rPr lang="pl-PL" dirty="0" err="1">
                <a:solidFill>
                  <a:prstClr val="white"/>
                </a:solidFill>
              </a:rPr>
              <a:t>Int</a:t>
            </a:r>
            <a:r>
              <a:rPr lang="pl-PL" dirty="0">
                <a:solidFill>
                  <a:prstClr val="white"/>
                </a:solidFill>
              </a:rPr>
              <a:t> </a:t>
            </a:r>
            <a:r>
              <a:rPr lang="pl-PL" dirty="0" err="1">
                <a:solidFill>
                  <a:prstClr val="white"/>
                </a:solidFill>
              </a:rPr>
              <a:t>Med</a:t>
            </a:r>
            <a:r>
              <a:rPr lang="pl-PL" dirty="0">
                <a:solidFill>
                  <a:prstClr val="white"/>
                </a:solidFill>
              </a:rPr>
              <a:t>  2008</a:t>
            </a: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467544" y="260648"/>
            <a:ext cx="8229600" cy="1524000"/>
          </a:xfrm>
        </p:spPr>
        <p:txBody>
          <a:bodyPr/>
          <a:lstStyle/>
          <a:p>
            <a:pPr algn="ctr"/>
            <a:r>
              <a:rPr lang="pl-PL" dirty="0" err="1" smtClean="0"/>
              <a:t>Alendronian</a:t>
            </a:r>
            <a:r>
              <a:rPr lang="pl-PL" dirty="0" smtClean="0"/>
              <a:t> u kobiet po menopauzie z osteopenią</a:t>
            </a:r>
            <a:endParaRPr lang="pl-PL" dirty="0"/>
          </a:p>
        </p:txBody>
      </p:sp>
      <p:graphicFrame>
        <p:nvGraphicFramePr>
          <p:cNvPr id="4" name="Symbol zastępczy zawartości 3"/>
          <p:cNvGraphicFramePr>
            <a:graphicFrameLocks noGrp="1"/>
          </p:cNvGraphicFramePr>
          <p:nvPr>
            <p:ph idx="1"/>
          </p:nvPr>
        </p:nvGraphicFramePr>
        <p:xfrm>
          <a:off x="457200" y="2179640"/>
          <a:ext cx="8229600" cy="333759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114800"/>
                <a:gridCol w="4114800"/>
              </a:tblGrid>
              <a:tr h="1269737">
                <a:tc>
                  <a:txBody>
                    <a:bodyPr/>
                    <a:lstStyle/>
                    <a:p>
                      <a:r>
                        <a:rPr lang="pl-PL" sz="3200" dirty="0" smtClean="0"/>
                        <a:t>Wiek 67±7</a:t>
                      </a:r>
                      <a:endParaRPr lang="pl-PL" sz="3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pl-PL" sz="3200" dirty="0" smtClean="0"/>
                        <a:t>NNT (radiologiczne złamania kręgowe)</a:t>
                      </a:r>
                      <a:endParaRPr lang="pl-PL" sz="3200" dirty="0"/>
                    </a:p>
                  </a:txBody>
                  <a:tcPr anchor="ctr"/>
                </a:tc>
              </a:tr>
              <a:tr h="689286">
                <a:tc>
                  <a:txBody>
                    <a:bodyPr/>
                    <a:lstStyle/>
                    <a:p>
                      <a:r>
                        <a:rPr lang="pl-PL" sz="3200" dirty="0" err="1" smtClean="0"/>
                        <a:t>T-score</a:t>
                      </a:r>
                      <a:r>
                        <a:rPr lang="pl-PL" sz="3200" dirty="0" smtClean="0"/>
                        <a:t> &lt; -2,5</a:t>
                      </a:r>
                      <a:endParaRPr lang="pl-PL" sz="3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3200" dirty="0" smtClean="0"/>
                        <a:t>35</a:t>
                      </a:r>
                      <a:endParaRPr lang="pl-PL" sz="3200" dirty="0"/>
                    </a:p>
                  </a:txBody>
                  <a:tcPr anchor="ctr"/>
                </a:tc>
              </a:tr>
              <a:tr h="689286">
                <a:tc>
                  <a:txBody>
                    <a:bodyPr/>
                    <a:lstStyle/>
                    <a:p>
                      <a:r>
                        <a:rPr lang="pl-PL" sz="3200" dirty="0" smtClean="0"/>
                        <a:t>-2,5&lt; T-score&lt;-2,0</a:t>
                      </a:r>
                      <a:endParaRPr lang="pl-PL" sz="3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3200" dirty="0" smtClean="0"/>
                        <a:t>59</a:t>
                      </a:r>
                      <a:endParaRPr lang="pl-PL" sz="3200" dirty="0"/>
                    </a:p>
                  </a:txBody>
                  <a:tcPr anchor="ctr"/>
                </a:tc>
              </a:tr>
              <a:tr h="689286">
                <a:tc>
                  <a:txBody>
                    <a:bodyPr/>
                    <a:lstStyle/>
                    <a:p>
                      <a:r>
                        <a:rPr lang="pl-PL" sz="3200" dirty="0" smtClean="0"/>
                        <a:t>-2,0&lt; </a:t>
                      </a:r>
                      <a:r>
                        <a:rPr lang="pl-PL" sz="3200" dirty="0" err="1" smtClean="0"/>
                        <a:t>T-score</a:t>
                      </a:r>
                      <a:r>
                        <a:rPr lang="pl-PL" sz="3200" dirty="0" smtClean="0"/>
                        <a:t> &lt; -1,6</a:t>
                      </a:r>
                      <a:endParaRPr lang="pl-PL" sz="3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3200" dirty="0" smtClean="0"/>
                        <a:t>363</a:t>
                      </a:r>
                      <a:endParaRPr lang="pl-PL" sz="3200" dirty="0"/>
                    </a:p>
                  </a:txBody>
                  <a:tcPr anchor="ctr"/>
                </a:tc>
              </a:tr>
            </a:tbl>
          </a:graphicData>
        </a:graphic>
      </p:graphicFrame>
      <p:sp>
        <p:nvSpPr>
          <p:cNvPr id="5" name="pole tekstowe 4"/>
          <p:cNvSpPr txBox="1"/>
          <p:nvPr/>
        </p:nvSpPr>
        <p:spPr>
          <a:xfrm>
            <a:off x="5652120" y="6237324"/>
            <a:ext cx="309634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l-PL" sz="1400" dirty="0" err="1">
                <a:solidFill>
                  <a:prstClr val="white"/>
                </a:solidFill>
              </a:rPr>
              <a:t>Cummings</a:t>
            </a:r>
            <a:r>
              <a:rPr lang="pl-PL" sz="1400" dirty="0">
                <a:solidFill>
                  <a:prstClr val="white"/>
                </a:solidFill>
              </a:rPr>
              <a:t> </a:t>
            </a:r>
            <a:r>
              <a:rPr lang="pl-PL" sz="1400" dirty="0" err="1">
                <a:solidFill>
                  <a:prstClr val="white"/>
                </a:solidFill>
              </a:rPr>
              <a:t>at</a:t>
            </a:r>
            <a:r>
              <a:rPr lang="pl-PL" sz="1400" dirty="0">
                <a:solidFill>
                  <a:prstClr val="white"/>
                </a:solidFill>
              </a:rPr>
              <a:t> al. JAMA 1998 </a:t>
            </a: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018" name="Rectangle 2"/>
          <p:cNvSpPr>
            <a:spLocks noGrp="1" noChangeArrowheads="1"/>
          </p:cNvSpPr>
          <p:nvPr>
            <p:ph type="title"/>
          </p:nvPr>
        </p:nvSpPr>
        <p:spPr>
          <a:xfrm>
            <a:off x="1331913" y="2"/>
            <a:ext cx="7543800" cy="1431925"/>
          </a:xfrm>
        </p:spPr>
        <p:txBody>
          <a:bodyPr/>
          <a:lstStyle/>
          <a:p>
            <a:r>
              <a:rPr lang="pl-PL" sz="2800"/>
              <a:t>Dolegliwości okresu przejściowego</a:t>
            </a:r>
            <a:br>
              <a:rPr lang="pl-PL" sz="2800"/>
            </a:br>
            <a:r>
              <a:rPr lang="pl-PL" sz="2800"/>
              <a:t>W jakim punkcie jesteśmy</a:t>
            </a:r>
            <a:r>
              <a:rPr lang="en-US" sz="2800"/>
              <a:t> – w 2009?</a:t>
            </a:r>
            <a:endParaRPr lang="pl-PL" sz="2800"/>
          </a:p>
        </p:txBody>
      </p:sp>
      <p:grpSp>
        <p:nvGrpSpPr>
          <p:cNvPr id="2" name="Group 3"/>
          <p:cNvGrpSpPr>
            <a:grpSpLocks/>
          </p:cNvGrpSpPr>
          <p:nvPr/>
        </p:nvGrpSpPr>
        <p:grpSpPr bwMode="auto">
          <a:xfrm>
            <a:off x="755650" y="3716338"/>
            <a:ext cx="2592388" cy="901700"/>
            <a:chOff x="113" y="1298"/>
            <a:chExt cx="1633" cy="568"/>
          </a:xfrm>
        </p:grpSpPr>
        <p:sp>
          <p:nvSpPr>
            <p:cNvPr id="86020" name="Line 4"/>
            <p:cNvSpPr>
              <a:spLocks noChangeShapeType="1"/>
            </p:cNvSpPr>
            <p:nvPr/>
          </p:nvSpPr>
          <p:spPr bwMode="auto">
            <a:xfrm>
              <a:off x="249" y="1570"/>
              <a:ext cx="1406" cy="0"/>
            </a:xfrm>
            <a:prstGeom prst="line">
              <a:avLst/>
            </a:prstGeom>
            <a:noFill/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</a:pPr>
              <a:endParaRPr lang="pl-PL" b="1">
                <a:solidFill>
                  <a:srgbClr val="FFFFFF"/>
                </a:solidFill>
                <a:latin typeface="Arial" pitchFamily="34" charset="0"/>
              </a:endParaRPr>
            </a:p>
          </p:txBody>
        </p:sp>
        <p:sp>
          <p:nvSpPr>
            <p:cNvPr id="86021" name="Text Box 5"/>
            <p:cNvSpPr txBox="1">
              <a:spLocks noChangeArrowheads="1"/>
            </p:cNvSpPr>
            <p:nvPr/>
          </p:nvSpPr>
          <p:spPr bwMode="auto">
            <a:xfrm>
              <a:off x="294" y="1298"/>
              <a:ext cx="1270" cy="25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algn="ctr" fontAlgn="base">
                <a:spcBef>
                  <a:spcPct val="50000"/>
                </a:spcBef>
                <a:spcAft>
                  <a:spcPct val="0"/>
                </a:spcAft>
              </a:pPr>
              <a:r>
                <a:rPr lang="pl-PL" sz="2000">
                  <a:solidFill>
                    <a:srgbClr val="FFFFFF"/>
                  </a:solidFill>
                </a:rPr>
                <a:t>Kogo leczyć ?</a:t>
              </a:r>
            </a:p>
          </p:txBody>
        </p:sp>
        <p:sp>
          <p:nvSpPr>
            <p:cNvPr id="86022" name="Text Box 6"/>
            <p:cNvSpPr txBox="1">
              <a:spLocks noChangeArrowheads="1"/>
            </p:cNvSpPr>
            <p:nvPr/>
          </p:nvSpPr>
          <p:spPr bwMode="auto">
            <a:xfrm>
              <a:off x="113" y="1616"/>
              <a:ext cx="1633" cy="25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algn="ctr" fontAlgn="base">
                <a:spcBef>
                  <a:spcPct val="50000"/>
                </a:spcBef>
                <a:spcAft>
                  <a:spcPct val="0"/>
                </a:spcAft>
              </a:pPr>
              <a:r>
                <a:rPr lang="pl-PL" sz="2000">
                  <a:solidFill>
                    <a:srgbClr val="FFFFFF"/>
                  </a:solidFill>
                </a:rPr>
                <a:t>Rejestracja leku</a:t>
              </a:r>
            </a:p>
          </p:txBody>
        </p:sp>
      </p:grpSp>
      <p:grpSp>
        <p:nvGrpSpPr>
          <p:cNvPr id="3" name="Group 7"/>
          <p:cNvGrpSpPr>
            <a:grpSpLocks/>
          </p:cNvGrpSpPr>
          <p:nvPr/>
        </p:nvGrpSpPr>
        <p:grpSpPr bwMode="auto">
          <a:xfrm>
            <a:off x="6588125" y="1808163"/>
            <a:ext cx="1165225" cy="793750"/>
            <a:chOff x="1610" y="2545"/>
            <a:chExt cx="734" cy="500"/>
          </a:xfrm>
        </p:grpSpPr>
        <p:sp>
          <p:nvSpPr>
            <p:cNvPr id="86024" name="Line 8"/>
            <p:cNvSpPr>
              <a:spLocks noChangeShapeType="1"/>
            </p:cNvSpPr>
            <p:nvPr/>
          </p:nvSpPr>
          <p:spPr bwMode="auto">
            <a:xfrm>
              <a:off x="1646" y="2796"/>
              <a:ext cx="590" cy="0"/>
            </a:xfrm>
            <a:prstGeom prst="line">
              <a:avLst/>
            </a:prstGeom>
            <a:noFill/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</a:pPr>
              <a:endParaRPr lang="pl-PL" b="1">
                <a:solidFill>
                  <a:srgbClr val="FFFFFF"/>
                </a:solidFill>
                <a:latin typeface="Arial" pitchFamily="34" charset="0"/>
              </a:endParaRPr>
            </a:p>
          </p:txBody>
        </p:sp>
        <p:sp>
          <p:nvSpPr>
            <p:cNvPr id="86025" name="Text Box 9"/>
            <p:cNvSpPr txBox="1">
              <a:spLocks noChangeArrowheads="1"/>
            </p:cNvSpPr>
            <p:nvPr/>
          </p:nvSpPr>
          <p:spPr bwMode="auto">
            <a:xfrm>
              <a:off x="1610" y="2545"/>
              <a:ext cx="734" cy="25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algn="ctr" fontAlgn="base">
                <a:spcBef>
                  <a:spcPct val="50000"/>
                </a:spcBef>
                <a:spcAft>
                  <a:spcPct val="0"/>
                </a:spcAft>
              </a:pPr>
              <a:r>
                <a:rPr lang="pl-PL" sz="2000">
                  <a:solidFill>
                    <a:srgbClr val="FFFFFF"/>
                  </a:solidFill>
                </a:rPr>
                <a:t>FRAX</a:t>
              </a:r>
              <a:r>
                <a:rPr lang="pl-PL" sz="2000">
                  <a:solidFill>
                    <a:srgbClr val="FFFFFF"/>
                  </a:solidFill>
                  <a:cs typeface="Tahoma" pitchFamily="34" charset="0"/>
                </a:rPr>
                <a:t>™</a:t>
              </a:r>
            </a:p>
          </p:txBody>
        </p:sp>
        <p:sp>
          <p:nvSpPr>
            <p:cNvPr id="86026" name="Text Box 10"/>
            <p:cNvSpPr txBox="1">
              <a:spLocks noChangeArrowheads="1"/>
            </p:cNvSpPr>
            <p:nvPr/>
          </p:nvSpPr>
          <p:spPr bwMode="auto">
            <a:xfrm>
              <a:off x="1655" y="2795"/>
              <a:ext cx="635" cy="25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algn="ctr" fontAlgn="base">
                <a:spcBef>
                  <a:spcPct val="50000"/>
                </a:spcBef>
                <a:spcAft>
                  <a:spcPct val="0"/>
                </a:spcAft>
              </a:pPr>
              <a:r>
                <a:rPr lang="pl-PL" sz="2000">
                  <a:solidFill>
                    <a:srgbClr val="FFFFFF"/>
                  </a:solidFill>
                </a:rPr>
                <a:t>WHO</a:t>
              </a:r>
            </a:p>
          </p:txBody>
        </p:sp>
      </p:grpSp>
      <p:grpSp>
        <p:nvGrpSpPr>
          <p:cNvPr id="4" name="Group 11"/>
          <p:cNvGrpSpPr>
            <a:grpSpLocks/>
          </p:cNvGrpSpPr>
          <p:nvPr/>
        </p:nvGrpSpPr>
        <p:grpSpPr bwMode="auto">
          <a:xfrm>
            <a:off x="827089" y="1773238"/>
            <a:ext cx="2016125" cy="901700"/>
            <a:chOff x="3276" y="2515"/>
            <a:chExt cx="1270" cy="568"/>
          </a:xfrm>
        </p:grpSpPr>
        <p:sp>
          <p:nvSpPr>
            <p:cNvPr id="86028" name="Line 12"/>
            <p:cNvSpPr>
              <a:spLocks noChangeShapeType="1"/>
            </p:cNvSpPr>
            <p:nvPr/>
          </p:nvSpPr>
          <p:spPr bwMode="auto">
            <a:xfrm>
              <a:off x="3276" y="2787"/>
              <a:ext cx="1179" cy="0"/>
            </a:xfrm>
            <a:prstGeom prst="line">
              <a:avLst/>
            </a:prstGeom>
            <a:noFill/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</a:pPr>
              <a:endParaRPr lang="pl-PL" b="1">
                <a:solidFill>
                  <a:srgbClr val="FFFFFF"/>
                </a:solidFill>
                <a:latin typeface="Arial" pitchFamily="34" charset="0"/>
              </a:endParaRPr>
            </a:p>
          </p:txBody>
        </p:sp>
        <p:sp>
          <p:nvSpPr>
            <p:cNvPr id="86029" name="Text Box 13"/>
            <p:cNvSpPr txBox="1">
              <a:spLocks noChangeArrowheads="1"/>
            </p:cNvSpPr>
            <p:nvPr/>
          </p:nvSpPr>
          <p:spPr bwMode="auto">
            <a:xfrm>
              <a:off x="3322" y="2515"/>
              <a:ext cx="1179" cy="25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algn="ctr" fontAlgn="base">
                <a:spcBef>
                  <a:spcPct val="50000"/>
                </a:spcBef>
                <a:spcAft>
                  <a:spcPct val="0"/>
                </a:spcAft>
              </a:pPr>
              <a:r>
                <a:rPr lang="pl-PL" sz="2000">
                  <a:solidFill>
                    <a:srgbClr val="FFFFFF"/>
                  </a:solidFill>
                </a:rPr>
                <a:t>T-score = -2,5</a:t>
              </a:r>
            </a:p>
          </p:txBody>
        </p:sp>
        <p:sp>
          <p:nvSpPr>
            <p:cNvPr id="86030" name="Text Box 14"/>
            <p:cNvSpPr txBox="1">
              <a:spLocks noChangeArrowheads="1"/>
            </p:cNvSpPr>
            <p:nvPr/>
          </p:nvSpPr>
          <p:spPr bwMode="auto">
            <a:xfrm>
              <a:off x="3276" y="2833"/>
              <a:ext cx="1270" cy="25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algn="ctr" fontAlgn="base">
                <a:spcBef>
                  <a:spcPct val="50000"/>
                </a:spcBef>
                <a:spcAft>
                  <a:spcPct val="0"/>
                </a:spcAft>
              </a:pPr>
              <a:r>
                <a:rPr lang="pl-PL" sz="2000">
                  <a:solidFill>
                    <a:srgbClr val="FFFFFF"/>
                  </a:solidFill>
                </a:rPr>
                <a:t>WHO</a:t>
              </a:r>
            </a:p>
          </p:txBody>
        </p:sp>
      </p:grpSp>
      <p:grpSp>
        <p:nvGrpSpPr>
          <p:cNvPr id="5" name="Group 15"/>
          <p:cNvGrpSpPr>
            <a:grpSpLocks/>
          </p:cNvGrpSpPr>
          <p:nvPr/>
        </p:nvGrpSpPr>
        <p:grpSpPr bwMode="auto">
          <a:xfrm>
            <a:off x="5724525" y="3716338"/>
            <a:ext cx="2592388" cy="1206500"/>
            <a:chOff x="3878" y="1298"/>
            <a:chExt cx="1633" cy="760"/>
          </a:xfrm>
        </p:grpSpPr>
        <p:sp>
          <p:nvSpPr>
            <p:cNvPr id="86032" name="Line 16"/>
            <p:cNvSpPr>
              <a:spLocks noChangeShapeType="1"/>
            </p:cNvSpPr>
            <p:nvPr/>
          </p:nvSpPr>
          <p:spPr bwMode="auto">
            <a:xfrm>
              <a:off x="3968" y="1570"/>
              <a:ext cx="1543" cy="0"/>
            </a:xfrm>
            <a:prstGeom prst="line">
              <a:avLst/>
            </a:prstGeom>
            <a:noFill/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</a:pPr>
              <a:endParaRPr lang="pl-PL" b="1">
                <a:solidFill>
                  <a:srgbClr val="FFFFFF"/>
                </a:solidFill>
                <a:latin typeface="Arial" pitchFamily="34" charset="0"/>
              </a:endParaRPr>
            </a:p>
          </p:txBody>
        </p:sp>
        <p:sp>
          <p:nvSpPr>
            <p:cNvPr id="86033" name="Text Box 17"/>
            <p:cNvSpPr txBox="1">
              <a:spLocks noChangeArrowheads="1"/>
            </p:cNvSpPr>
            <p:nvPr/>
          </p:nvSpPr>
          <p:spPr bwMode="auto">
            <a:xfrm>
              <a:off x="4014" y="1298"/>
              <a:ext cx="1497" cy="25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algn="ctr" fontAlgn="base">
                <a:spcBef>
                  <a:spcPct val="50000"/>
                </a:spcBef>
                <a:spcAft>
                  <a:spcPct val="0"/>
                </a:spcAft>
              </a:pPr>
              <a:r>
                <a:rPr lang="pl-PL" sz="2000">
                  <a:solidFill>
                    <a:srgbClr val="FFFFFF"/>
                  </a:solidFill>
                </a:rPr>
                <a:t>EMEA</a:t>
              </a:r>
            </a:p>
          </p:txBody>
        </p:sp>
        <p:sp>
          <p:nvSpPr>
            <p:cNvPr id="86034" name="Text Box 18"/>
            <p:cNvSpPr txBox="1">
              <a:spLocks noChangeArrowheads="1"/>
            </p:cNvSpPr>
            <p:nvPr/>
          </p:nvSpPr>
          <p:spPr bwMode="auto">
            <a:xfrm>
              <a:off x="3878" y="1616"/>
              <a:ext cx="1588" cy="44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algn="ctr" fontAlgn="base">
                <a:spcBef>
                  <a:spcPct val="50000"/>
                </a:spcBef>
                <a:spcAft>
                  <a:spcPct val="0"/>
                </a:spcAft>
              </a:pPr>
              <a:r>
                <a:rPr lang="pl-PL" sz="2000">
                  <a:solidFill>
                    <a:srgbClr val="FFFFFF"/>
                  </a:solidFill>
                </a:rPr>
                <a:t>Rejestracja leku w UE/FDA</a:t>
              </a:r>
            </a:p>
          </p:txBody>
        </p:sp>
      </p:grpSp>
      <p:grpSp>
        <p:nvGrpSpPr>
          <p:cNvPr id="6" name="Group 19"/>
          <p:cNvGrpSpPr>
            <a:grpSpLocks/>
          </p:cNvGrpSpPr>
          <p:nvPr/>
        </p:nvGrpSpPr>
        <p:grpSpPr bwMode="auto">
          <a:xfrm>
            <a:off x="3346450" y="5589600"/>
            <a:ext cx="3602038" cy="928687"/>
            <a:chOff x="158" y="3249"/>
            <a:chExt cx="2269" cy="585"/>
          </a:xfrm>
        </p:grpSpPr>
        <p:sp>
          <p:nvSpPr>
            <p:cNvPr id="86036" name="Text Box 20"/>
            <p:cNvSpPr txBox="1">
              <a:spLocks noChangeArrowheads="1"/>
            </p:cNvSpPr>
            <p:nvPr/>
          </p:nvSpPr>
          <p:spPr bwMode="auto">
            <a:xfrm>
              <a:off x="158" y="3249"/>
              <a:ext cx="2222" cy="231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fontAlgn="base">
                <a:spcBef>
                  <a:spcPct val="50000"/>
                </a:spcBef>
                <a:spcAft>
                  <a:spcPct val="0"/>
                </a:spcAft>
              </a:pPr>
              <a:endParaRPr lang="pl-PL">
                <a:solidFill>
                  <a:srgbClr val="FFFFFF"/>
                </a:solidFill>
              </a:endParaRPr>
            </a:p>
          </p:txBody>
        </p:sp>
        <p:sp>
          <p:nvSpPr>
            <p:cNvPr id="86037" name="Text Box 21"/>
            <p:cNvSpPr txBox="1">
              <a:spLocks noChangeArrowheads="1"/>
            </p:cNvSpPr>
            <p:nvPr/>
          </p:nvSpPr>
          <p:spPr bwMode="auto">
            <a:xfrm>
              <a:off x="204" y="3430"/>
              <a:ext cx="2223" cy="40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 fontAlgn="base">
                <a:spcBef>
                  <a:spcPct val="50000"/>
                </a:spcBef>
                <a:spcAft>
                  <a:spcPct val="0"/>
                </a:spcAft>
              </a:pPr>
              <a:r>
                <a:rPr lang="pl-PL">
                  <a:solidFill>
                    <a:srgbClr val="FFFFFF"/>
                  </a:solidFill>
                </a:rPr>
                <a:t>Rekomendacje UE, USA, krajowe</a:t>
              </a:r>
              <a:br>
                <a:rPr lang="pl-PL">
                  <a:solidFill>
                    <a:srgbClr val="FFFFFF"/>
                  </a:solidFill>
                </a:rPr>
              </a:br>
              <a:r>
                <a:rPr lang="pl-PL">
                  <a:solidFill>
                    <a:srgbClr val="FFFFFF"/>
                  </a:solidFill>
                </a:rPr>
                <a:t>- opłacalność leczenia?</a:t>
              </a:r>
            </a:p>
          </p:txBody>
        </p:sp>
      </p:grpSp>
      <p:graphicFrame>
        <p:nvGraphicFramePr>
          <p:cNvPr id="86038" name="Object 7"/>
          <p:cNvGraphicFramePr>
            <a:graphicFrameLocks noChangeAspect="1"/>
          </p:cNvGraphicFramePr>
          <p:nvPr>
            <p:ph idx="1"/>
          </p:nvPr>
        </p:nvGraphicFramePr>
        <p:xfrm>
          <a:off x="179388" y="260350"/>
          <a:ext cx="1052512" cy="1144588"/>
        </p:xfrm>
        <a:graphic>
          <a:graphicData uri="http://schemas.openxmlformats.org/presentationml/2006/ole">
            <p:oleObj spid="_x0000_s1026" name="CorelDRAW" r:id="rId4" imgW="2044080" imgH="2224080" progId="">
              <p:embed/>
            </p:oleObj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2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2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ctrTitle"/>
          </p:nvPr>
        </p:nvSpPr>
        <p:spPr>
          <a:xfrm>
            <a:off x="467544" y="476672"/>
            <a:ext cx="7920880" cy="2304256"/>
          </a:xfrm>
        </p:spPr>
        <p:txBody>
          <a:bodyPr>
            <a:noAutofit/>
          </a:bodyPr>
          <a:lstStyle/>
          <a:p>
            <a:r>
              <a:rPr lang="pl-PL" sz="3600" dirty="0" smtClean="0">
                <a:solidFill>
                  <a:schemeClr val="accent1"/>
                </a:solidFill>
              </a:rPr>
              <a:t>Leczenie osteoporozy  </a:t>
            </a:r>
            <a:r>
              <a:rPr lang="pl-PL" sz="3200" dirty="0" smtClean="0"/>
              <a:t>= </a:t>
            </a:r>
            <a:br>
              <a:rPr lang="pl-PL" sz="3200" dirty="0" smtClean="0"/>
            </a:br>
            <a:r>
              <a:rPr lang="pl-PL" sz="3200" dirty="0" smtClean="0"/>
              <a:t>zmniejszenie ryzyka złamania pierwszego lub następnego</a:t>
            </a:r>
            <a:endParaRPr lang="pl-PL" sz="3200" dirty="0"/>
          </a:p>
        </p:txBody>
      </p:sp>
      <p:sp>
        <p:nvSpPr>
          <p:cNvPr id="3" name="Podtytuł 2"/>
          <p:cNvSpPr>
            <a:spLocks noGrp="1"/>
          </p:cNvSpPr>
          <p:nvPr>
            <p:ph type="subTitle" idx="1"/>
          </p:nvPr>
        </p:nvSpPr>
        <p:spPr>
          <a:xfrm>
            <a:off x="503548" y="3645024"/>
            <a:ext cx="8136904" cy="2155304"/>
          </a:xfrm>
        </p:spPr>
        <p:txBody>
          <a:bodyPr>
            <a:noAutofit/>
          </a:bodyPr>
          <a:lstStyle/>
          <a:p>
            <a:r>
              <a:rPr lang="pl-PL" sz="3600" dirty="0" smtClean="0">
                <a:solidFill>
                  <a:schemeClr val="accent1"/>
                </a:solidFill>
              </a:rPr>
              <a:t>Przyczynowe</a:t>
            </a:r>
            <a:r>
              <a:rPr lang="pl-PL" sz="3600" dirty="0" smtClean="0"/>
              <a:t>: </a:t>
            </a:r>
            <a:br>
              <a:rPr lang="pl-PL" sz="3600" dirty="0" smtClean="0"/>
            </a:br>
            <a:r>
              <a:rPr lang="pl-PL" sz="3600" dirty="0" smtClean="0"/>
              <a:t>Modyfikowanie klinicznych czynników ryzyka</a:t>
            </a:r>
          </a:p>
          <a:p>
            <a:r>
              <a:rPr lang="pl-PL" sz="3600" dirty="0" smtClean="0">
                <a:solidFill>
                  <a:schemeClr val="accent1"/>
                </a:solidFill>
              </a:rPr>
              <a:t>Skutkowe</a:t>
            </a:r>
            <a:r>
              <a:rPr lang="pl-PL" sz="3600" dirty="0" smtClean="0"/>
              <a:t>: </a:t>
            </a:r>
            <a:br>
              <a:rPr lang="pl-PL" sz="3600" dirty="0" smtClean="0"/>
            </a:br>
            <a:r>
              <a:rPr lang="pl-PL" sz="3600" dirty="0" smtClean="0"/>
              <a:t>Farmakoterapia….</a:t>
            </a:r>
            <a:endParaRPr lang="pl-PL" sz="3600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Grp="1" noRot="1" noChangeArrowheads="1"/>
          </p:cNvSpPr>
          <p:nvPr>
            <p:ph type="title"/>
          </p:nvPr>
        </p:nvSpPr>
        <p:spPr>
          <a:xfrm>
            <a:off x="457200" y="260648"/>
            <a:ext cx="8229600" cy="1524000"/>
          </a:xfrm>
        </p:spPr>
        <p:txBody>
          <a:bodyPr/>
          <a:lstStyle/>
          <a:p>
            <a:r>
              <a:rPr lang="pl-PL" sz="2400" dirty="0">
                <a:latin typeface="Arial" pitchFamily="34" charset="0"/>
              </a:rPr>
              <a:t>KLINICZNE, SAMOWYSTARCZAJĄCE I NIEZALEŻNE</a:t>
            </a:r>
            <a:br>
              <a:rPr lang="pl-PL" sz="2400" dirty="0">
                <a:latin typeface="Arial" pitchFamily="34" charset="0"/>
              </a:rPr>
            </a:br>
            <a:r>
              <a:rPr lang="pl-PL" sz="2400" dirty="0">
                <a:latin typeface="Arial" pitchFamily="34" charset="0"/>
              </a:rPr>
              <a:t>CZYNNIKI ZWIEKSZAJĄCE RYZYKO ZŁAMAŃ</a:t>
            </a:r>
            <a:br>
              <a:rPr lang="pl-PL" sz="2400" dirty="0">
                <a:latin typeface="Arial" pitchFamily="34" charset="0"/>
              </a:rPr>
            </a:br>
            <a:r>
              <a:rPr lang="pl-PL" sz="2400" dirty="0">
                <a:latin typeface="Arial" pitchFamily="34" charset="0"/>
              </a:rPr>
              <a:t>OSTEOPOROTYCZNYCH (PO MAŁYM URAZIE)</a:t>
            </a:r>
          </a:p>
        </p:txBody>
      </p:sp>
      <p:sp>
        <p:nvSpPr>
          <p:cNvPr id="1433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2132856"/>
            <a:ext cx="8363272" cy="4166344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pl-PL" sz="2400" dirty="0">
                <a:latin typeface="Arial" pitchFamily="34" charset="0"/>
              </a:rPr>
              <a:t>Wiek – im wyższy, tym ryzyko wyższe</a:t>
            </a:r>
          </a:p>
          <a:p>
            <a:pPr>
              <a:lnSpc>
                <a:spcPct val="90000"/>
              </a:lnSpc>
            </a:pPr>
            <a:r>
              <a:rPr lang="pl-PL" sz="2400" dirty="0">
                <a:latin typeface="Arial" pitchFamily="34" charset="0"/>
              </a:rPr>
              <a:t>Przebyte złamanie po 50 roku życia</a:t>
            </a:r>
          </a:p>
          <a:p>
            <a:pPr>
              <a:lnSpc>
                <a:spcPct val="90000"/>
              </a:lnSpc>
            </a:pPr>
            <a:r>
              <a:rPr lang="pl-PL" sz="2400" dirty="0">
                <a:latin typeface="Arial" pitchFamily="34" charset="0"/>
              </a:rPr>
              <a:t>Obciążenie genetyczne (złamanie biodra u rodziców)</a:t>
            </a:r>
          </a:p>
          <a:p>
            <a:pPr>
              <a:lnSpc>
                <a:spcPct val="90000"/>
              </a:lnSpc>
            </a:pPr>
            <a:r>
              <a:rPr lang="pl-PL" sz="2400" dirty="0">
                <a:latin typeface="Arial" pitchFamily="34" charset="0"/>
              </a:rPr>
              <a:t>Niski wskaźnik masy ciała (BMI poniżej 20)</a:t>
            </a:r>
          </a:p>
          <a:p>
            <a:pPr>
              <a:lnSpc>
                <a:spcPct val="90000"/>
              </a:lnSpc>
            </a:pPr>
            <a:r>
              <a:rPr lang="pl-PL" sz="2400" dirty="0">
                <a:latin typeface="Arial" pitchFamily="34" charset="0"/>
              </a:rPr>
              <a:t>Niska masa kostna</a:t>
            </a:r>
          </a:p>
          <a:p>
            <a:pPr>
              <a:lnSpc>
                <a:spcPct val="90000"/>
              </a:lnSpc>
            </a:pPr>
            <a:r>
              <a:rPr lang="pl-PL" sz="2400" dirty="0">
                <a:latin typeface="Arial" pitchFamily="34" charset="0"/>
              </a:rPr>
              <a:t>Palenie papierosów</a:t>
            </a:r>
          </a:p>
          <a:p>
            <a:pPr>
              <a:lnSpc>
                <a:spcPct val="90000"/>
              </a:lnSpc>
            </a:pPr>
            <a:r>
              <a:rPr lang="pl-PL" sz="2400" dirty="0">
                <a:latin typeface="Arial" pitchFamily="34" charset="0"/>
              </a:rPr>
              <a:t>Leczenie </a:t>
            </a:r>
            <a:r>
              <a:rPr lang="pl-PL" sz="2400" dirty="0" err="1">
                <a:latin typeface="Arial" pitchFamily="34" charset="0"/>
              </a:rPr>
              <a:t>glikokortyksteroidami</a:t>
            </a:r>
            <a:endParaRPr lang="pl-PL" sz="2400" dirty="0">
              <a:latin typeface="Arial" pitchFamily="34" charset="0"/>
            </a:endParaRPr>
          </a:p>
          <a:p>
            <a:pPr>
              <a:lnSpc>
                <a:spcPct val="90000"/>
              </a:lnSpc>
            </a:pPr>
            <a:r>
              <a:rPr lang="pl-PL" sz="2400" dirty="0">
                <a:latin typeface="Arial" pitchFamily="34" charset="0"/>
              </a:rPr>
              <a:t>Reumatoidalne zapalenie </a:t>
            </a:r>
            <a:r>
              <a:rPr lang="pl-PL" sz="2400" dirty="0" smtClean="0">
                <a:latin typeface="Arial" pitchFamily="34" charset="0"/>
              </a:rPr>
              <a:t>stawów + OP wtórne</a:t>
            </a:r>
            <a:endParaRPr lang="pl-PL" sz="2400" dirty="0">
              <a:latin typeface="Arial" pitchFamily="34" charset="0"/>
            </a:endParaRPr>
          </a:p>
          <a:p>
            <a:pPr>
              <a:lnSpc>
                <a:spcPct val="90000"/>
              </a:lnSpc>
            </a:pPr>
            <a:r>
              <a:rPr lang="pl-PL" sz="2400" dirty="0">
                <a:latin typeface="Arial" pitchFamily="34" charset="0"/>
              </a:rPr>
              <a:t>Alkoholizm</a:t>
            </a:r>
          </a:p>
          <a:p>
            <a:pPr>
              <a:lnSpc>
                <a:spcPct val="90000"/>
              </a:lnSpc>
            </a:pPr>
            <a:r>
              <a:rPr lang="pl-PL" sz="2400" dirty="0">
                <a:latin typeface="Arial" pitchFamily="34" charset="0"/>
              </a:rPr>
              <a:t>Skłonność do częstych upadków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Rot="1" noChangeArrowheads="1"/>
          </p:cNvSpPr>
          <p:nvPr>
            <p:ph type="title"/>
          </p:nvPr>
        </p:nvSpPr>
        <p:spPr>
          <a:xfrm>
            <a:off x="467544" y="260648"/>
            <a:ext cx="8280920" cy="1440160"/>
          </a:xfrm>
        </p:spPr>
        <p:txBody>
          <a:bodyPr/>
          <a:lstStyle/>
          <a:p>
            <a:r>
              <a:rPr lang="pl-PL" sz="2800" dirty="0">
                <a:latin typeface="Arial" pitchFamily="34" charset="0"/>
              </a:rPr>
              <a:t>CZYNNIKI </a:t>
            </a:r>
            <a:r>
              <a:rPr lang="pl-PL" sz="2800" dirty="0" smtClean="0">
                <a:latin typeface="Arial" pitchFamily="34" charset="0"/>
              </a:rPr>
              <a:t> ZWIĘKSZAJĄCE  RESORPCJĘ </a:t>
            </a:r>
            <a:r>
              <a:rPr lang="pl-PL" sz="2800" dirty="0">
                <a:latin typeface="Arial" pitchFamily="34" charset="0"/>
              </a:rPr>
              <a:t/>
            </a:r>
            <a:br>
              <a:rPr lang="pl-PL" sz="2800" dirty="0">
                <a:latin typeface="Arial" pitchFamily="34" charset="0"/>
              </a:rPr>
            </a:br>
            <a:r>
              <a:rPr lang="pl-PL" sz="2800" dirty="0">
                <a:latin typeface="Arial" pitchFamily="34" charset="0"/>
              </a:rPr>
              <a:t>I </a:t>
            </a:r>
            <a:r>
              <a:rPr lang="pl-PL" sz="2800" dirty="0" smtClean="0">
                <a:latin typeface="Arial" pitchFamily="34" charset="0"/>
              </a:rPr>
              <a:t>OBNIŻAJĄCE  WYTRZYMAŁOŚĆ  KOŚCI</a:t>
            </a:r>
            <a:r>
              <a:rPr lang="pl-PL" sz="2800" dirty="0">
                <a:latin typeface="Arial" pitchFamily="34" charset="0"/>
              </a:rPr>
              <a:t>:</a:t>
            </a:r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67544" y="2276872"/>
            <a:ext cx="8352928" cy="4176464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pl-PL" sz="2800" dirty="0">
                <a:latin typeface="Arial" pitchFamily="34" charset="0"/>
              </a:rPr>
              <a:t>Sedentarny, nieruchliwy tryb życia</a:t>
            </a:r>
          </a:p>
          <a:p>
            <a:pPr>
              <a:lnSpc>
                <a:spcPct val="90000"/>
              </a:lnSpc>
            </a:pPr>
            <a:r>
              <a:rPr lang="pl-PL" sz="2800" dirty="0">
                <a:latin typeface="Arial" pitchFamily="34" charset="0"/>
              </a:rPr>
              <a:t>Zwiotczenie/zanik mięśni – niewydolność motoryczna</a:t>
            </a:r>
          </a:p>
          <a:p>
            <a:pPr>
              <a:lnSpc>
                <a:spcPct val="90000"/>
              </a:lnSpc>
            </a:pPr>
            <a:r>
              <a:rPr lang="pl-PL" sz="2800" dirty="0">
                <a:latin typeface="Arial" pitchFamily="34" charset="0"/>
              </a:rPr>
              <a:t>Niedobory witaminy D - dieta, </a:t>
            </a:r>
            <a:r>
              <a:rPr lang="pl-PL" sz="2800" dirty="0" smtClean="0">
                <a:latin typeface="Arial" pitchFamily="34" charset="0"/>
              </a:rPr>
              <a:t>słońce</a:t>
            </a:r>
            <a:endParaRPr lang="pl-PL" sz="2800" dirty="0">
              <a:latin typeface="Arial" pitchFamily="34" charset="0"/>
            </a:endParaRPr>
          </a:p>
          <a:p>
            <a:pPr>
              <a:lnSpc>
                <a:spcPct val="90000"/>
              </a:lnSpc>
            </a:pPr>
            <a:r>
              <a:rPr lang="pl-PL" sz="2800" dirty="0">
                <a:latin typeface="Arial" pitchFamily="34" charset="0"/>
              </a:rPr>
              <a:t>Niepełne pokrycie zapotrzebowania na wapń </a:t>
            </a:r>
          </a:p>
          <a:p>
            <a:pPr>
              <a:lnSpc>
                <a:spcPct val="90000"/>
              </a:lnSpc>
            </a:pPr>
            <a:r>
              <a:rPr lang="pl-PL" sz="2800" dirty="0">
                <a:latin typeface="Arial" pitchFamily="34" charset="0"/>
              </a:rPr>
              <a:t>Używki i produkty zaburzające wchłanianie/zwiększające wydalanie wapnia: kawa, konserwanty fosforowe, mięso czerwone</a:t>
            </a:r>
          </a:p>
          <a:p>
            <a:pPr>
              <a:lnSpc>
                <a:spcPct val="90000"/>
              </a:lnSpc>
              <a:buFont typeface="Wingdings" pitchFamily="2" charset="2"/>
              <a:buNone/>
            </a:pPr>
            <a:endParaRPr lang="pl-PL" sz="2800" dirty="0">
              <a:latin typeface="Arial" pitchFamily="34" charset="0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7826" name="Picture 2" descr="FRAX-Slides-13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-3174" y="-3174"/>
            <a:ext cx="9148763" cy="6862763"/>
          </a:xfrm>
          <a:prstGeom prst="rect">
            <a:avLst/>
          </a:prstGeom>
          <a:noFill/>
        </p:spPr>
      </p:pic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 fontAlgn="auto">
              <a:spcAft>
                <a:spcPts val="0"/>
              </a:spcAft>
              <a:defRPr/>
            </a:pPr>
            <a:r>
              <a:rPr lang="pl-PL" dirty="0" smtClean="0">
                <a:solidFill>
                  <a:schemeClr val="tx2">
                    <a:tint val="100000"/>
                    <a:satMod val="250000"/>
                  </a:schemeClr>
                </a:solidFill>
              </a:rPr>
              <a:t>Osteopenia nie chroni przed złamaniem</a:t>
            </a:r>
            <a:endParaRPr lang="pl-PL" dirty="0">
              <a:solidFill>
                <a:schemeClr val="tx2">
                  <a:tint val="100000"/>
                  <a:satMod val="250000"/>
                </a:schemeClr>
              </a:solidFill>
            </a:endParaRPr>
          </a:p>
        </p:txBody>
      </p:sp>
      <p:graphicFrame>
        <p:nvGraphicFramePr>
          <p:cNvPr id="4" name="Symbol zastępczy zawartości 3"/>
          <p:cNvGraphicFramePr>
            <a:graphicFrameLocks noGrp="1"/>
          </p:cNvGraphicFramePr>
          <p:nvPr>
            <p:ph idx="1"/>
          </p:nvPr>
        </p:nvGraphicFramePr>
        <p:xfrm>
          <a:off x="972127" y="2236048"/>
          <a:ext cx="7272287" cy="41452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312368"/>
                <a:gridCol w="3959919"/>
              </a:tblGrid>
              <a:tr h="477053">
                <a:tc>
                  <a:txBody>
                    <a:bodyPr/>
                    <a:lstStyle/>
                    <a:p>
                      <a:pPr algn="ctr"/>
                      <a:r>
                        <a:rPr lang="pl-PL" sz="2800" b="1" dirty="0" err="1" smtClean="0"/>
                        <a:t>T-score</a:t>
                      </a:r>
                      <a:endParaRPr lang="pl-PL" sz="28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2800" b="1" dirty="0" smtClean="0"/>
                        <a:t>DOPS</a:t>
                      </a:r>
                      <a:endParaRPr lang="pl-PL" sz="2800" b="1" dirty="0"/>
                    </a:p>
                  </a:txBody>
                  <a:tcPr/>
                </a:tc>
              </a:tr>
              <a:tr h="477053">
                <a:tc>
                  <a:txBody>
                    <a:bodyPr/>
                    <a:lstStyle/>
                    <a:p>
                      <a:pPr algn="ctr"/>
                      <a:r>
                        <a:rPr lang="pl-PL" sz="2800" dirty="0" smtClean="0"/>
                        <a:t>+1</a:t>
                      </a:r>
                      <a:endParaRPr lang="pl-P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2800" dirty="0" smtClean="0"/>
                        <a:t>6,3%</a:t>
                      </a:r>
                      <a:endParaRPr lang="pl-PL" sz="2800" dirty="0"/>
                    </a:p>
                  </a:txBody>
                  <a:tcPr/>
                </a:tc>
              </a:tr>
              <a:tr h="477053">
                <a:tc>
                  <a:txBody>
                    <a:bodyPr/>
                    <a:lstStyle/>
                    <a:p>
                      <a:pPr algn="ctr"/>
                      <a:r>
                        <a:rPr lang="pl-PL" sz="2800" dirty="0" smtClean="0"/>
                        <a:t>+0,5</a:t>
                      </a:r>
                      <a:endParaRPr lang="pl-P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2800" dirty="0" smtClean="0"/>
                        <a:t>7,2%</a:t>
                      </a:r>
                      <a:endParaRPr lang="pl-PL" sz="2800" dirty="0"/>
                    </a:p>
                  </a:txBody>
                  <a:tcPr/>
                </a:tc>
              </a:tr>
              <a:tr h="477053">
                <a:tc>
                  <a:txBody>
                    <a:bodyPr/>
                    <a:lstStyle/>
                    <a:p>
                      <a:pPr algn="ctr"/>
                      <a:r>
                        <a:rPr lang="pl-PL" sz="2800" dirty="0" smtClean="0"/>
                        <a:t>0</a:t>
                      </a:r>
                      <a:endParaRPr lang="pl-P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2800" dirty="0" smtClean="0"/>
                        <a:t>8,2%</a:t>
                      </a:r>
                      <a:endParaRPr lang="pl-PL" sz="2800" dirty="0"/>
                    </a:p>
                  </a:txBody>
                  <a:tcPr/>
                </a:tc>
              </a:tr>
              <a:tr h="477053">
                <a:tc>
                  <a:txBody>
                    <a:bodyPr/>
                    <a:lstStyle/>
                    <a:p>
                      <a:pPr algn="ctr"/>
                      <a:r>
                        <a:rPr lang="pl-PL" sz="2800" dirty="0" smtClean="0"/>
                        <a:t>-0,5</a:t>
                      </a:r>
                      <a:endParaRPr lang="pl-P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2800" dirty="0" smtClean="0"/>
                        <a:t>9,4%</a:t>
                      </a:r>
                      <a:endParaRPr lang="pl-PL" sz="2800" dirty="0"/>
                    </a:p>
                  </a:txBody>
                  <a:tcPr/>
                </a:tc>
              </a:tr>
              <a:tr h="477053">
                <a:tc>
                  <a:txBody>
                    <a:bodyPr/>
                    <a:lstStyle/>
                    <a:p>
                      <a:pPr algn="ctr"/>
                      <a:r>
                        <a:rPr lang="pl-PL" sz="2800" dirty="0" smtClean="0"/>
                        <a:t>-1,0</a:t>
                      </a:r>
                      <a:endParaRPr lang="pl-P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2800" dirty="0" smtClean="0"/>
                        <a:t>10,7%</a:t>
                      </a:r>
                      <a:endParaRPr lang="pl-PL" sz="2800" dirty="0"/>
                    </a:p>
                  </a:txBody>
                  <a:tcPr/>
                </a:tc>
              </a:tr>
              <a:tr h="477053">
                <a:tc>
                  <a:txBody>
                    <a:bodyPr/>
                    <a:lstStyle/>
                    <a:p>
                      <a:pPr algn="ctr"/>
                      <a:r>
                        <a:rPr lang="pl-PL" sz="2800" dirty="0" smtClean="0"/>
                        <a:t>-2,0</a:t>
                      </a:r>
                      <a:endParaRPr lang="pl-P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2800" dirty="0" smtClean="0"/>
                        <a:t>13,6%</a:t>
                      </a:r>
                      <a:endParaRPr lang="pl-PL" sz="2800" dirty="0"/>
                    </a:p>
                  </a:txBody>
                  <a:tcPr/>
                </a:tc>
              </a:tr>
              <a:tr h="477053">
                <a:tc>
                  <a:txBody>
                    <a:bodyPr/>
                    <a:lstStyle/>
                    <a:p>
                      <a:pPr algn="ctr"/>
                      <a:r>
                        <a:rPr lang="pl-PL" sz="2800" dirty="0" smtClean="0"/>
                        <a:t>-2,5</a:t>
                      </a:r>
                      <a:endParaRPr lang="pl-P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sz="2800" dirty="0" smtClean="0"/>
                        <a:t>15,4%</a:t>
                      </a:r>
                      <a:endParaRPr lang="pl-PL" sz="2800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Rectangle 212"/>
          <p:cNvSpPr>
            <a:spLocks noGrp="1" noRot="1" noChangeArrowheads="1"/>
          </p:cNvSpPr>
          <p:nvPr>
            <p:ph type="title" idx="4294967295"/>
          </p:nvPr>
        </p:nvSpPr>
        <p:spPr>
          <a:xfrm>
            <a:off x="1187450" y="0"/>
            <a:ext cx="7742238" cy="1214438"/>
          </a:xfrm>
        </p:spPr>
        <p:txBody>
          <a:bodyPr lIns="0" rIns="0" bIns="0" anchor="b"/>
          <a:lstStyle/>
          <a:p>
            <a:r>
              <a:rPr lang="pl-PL" sz="2100" i="1"/>
              <a:t>Skuteczność leków w hamowaniu </a:t>
            </a:r>
            <a:r>
              <a:rPr lang="pl-PL" sz="2100" i="1" u="sng"/>
              <a:t>złamań kręgów</a:t>
            </a:r>
            <a:r>
              <a:rPr lang="pl-PL" sz="2100" i="1"/>
              <a:t> (w próbach klinicznych z pacjentkami losowo dobieranymi, leczonymi vs placebo + wapń i Wit. D)</a:t>
            </a:r>
          </a:p>
        </p:txBody>
      </p:sp>
      <p:graphicFrame>
        <p:nvGraphicFramePr>
          <p:cNvPr id="32771" name="Group 3"/>
          <p:cNvGraphicFramePr>
            <a:graphicFrameLocks noGrp="1"/>
          </p:cNvGraphicFramePr>
          <p:nvPr>
            <p:ph idx="4294967295"/>
          </p:nvPr>
        </p:nvGraphicFramePr>
        <p:xfrm>
          <a:off x="314325" y="1281113"/>
          <a:ext cx="8515350" cy="4297680"/>
        </p:xfrm>
        <a:graphic>
          <a:graphicData uri="http://schemas.openxmlformats.org/drawingml/2006/table">
            <a:tbl>
              <a:tblPr/>
              <a:tblGrid>
                <a:gridCol w="2305050"/>
                <a:gridCol w="2070100"/>
                <a:gridCol w="2070100"/>
                <a:gridCol w="2070100"/>
              </a:tblGrid>
              <a:tr h="13906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endParaRPr kumimoji="0" lang="pl-PL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W osteopenii</a:t>
                      </a:r>
                      <a:endParaRPr kumimoji="0" lang="pl-PL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W osteoporozie</a:t>
                      </a:r>
                    </a:p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(u osób bez złamań kręgów)</a:t>
                      </a:r>
                      <a:endParaRPr kumimoji="0" lang="pl-PL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W zaawansowanej osteoporozie </a:t>
                      </a:r>
                    </a:p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(z obecnymi złamaniami)</a:t>
                      </a:r>
                      <a:endParaRPr kumimoji="0" lang="pl-PL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49250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Raloksyfen</a:t>
                      </a:r>
                      <a:endParaRPr kumimoji="0" lang="pl-PL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  <a:sym typeface="Symbol" pitchFamily="18" charset="2"/>
                        </a:rPr>
                        <a:t></a:t>
                      </a:r>
                      <a:r>
                        <a:rPr kumimoji="0" lang="pl-P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 </a:t>
                      </a:r>
                      <a:endParaRPr kumimoji="0" lang="pl-PL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  <a:cs typeface="Times New Roman" pitchFamily="18" charset="0"/>
                        <a:sym typeface="Symbol" pitchFamily="18" charset="2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■ </a:t>
                      </a:r>
                      <a:endParaRPr kumimoji="0" lang="pl-PL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■ </a:t>
                      </a:r>
                      <a:endParaRPr kumimoji="0" lang="pl-PL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49250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Alendronian</a:t>
                      </a:r>
                      <a:endParaRPr kumimoji="0" lang="pl-PL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DN </a:t>
                      </a:r>
                      <a:endParaRPr kumimoji="0" lang="pl-PL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■ </a:t>
                      </a:r>
                      <a:endParaRPr kumimoji="0" lang="en-US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■ </a:t>
                      </a:r>
                      <a:endParaRPr kumimoji="0" lang="en-US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49250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Risedronian</a:t>
                      </a:r>
                      <a:endParaRPr kumimoji="0" lang="en-U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  <a:sym typeface="Symbol" pitchFamily="18" charset="2"/>
                        </a:rPr>
                        <a:t></a:t>
                      </a:r>
                      <a:r>
                        <a:rPr kumimoji="0" lang="pl-P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 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  <a:sym typeface="Symbol" pitchFamily="18" charset="2"/>
                        </a:rPr>
                        <a:t></a:t>
                      </a: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 </a:t>
                      </a:r>
                      <a:endParaRPr kumimoji="0" lang="en-US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  <a:cs typeface="Times New Roman" pitchFamily="18" charset="0"/>
                        <a:sym typeface="Symbol" pitchFamily="18" charset="2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■ </a:t>
                      </a:r>
                      <a:endParaRPr kumimoji="0" lang="en-US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49250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PTH </a:t>
                      </a:r>
                      <a:endParaRPr kumimoji="0" lang="en-U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DN </a:t>
                      </a:r>
                      <a:endParaRPr kumimoji="0" lang="pl-PL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DN </a:t>
                      </a:r>
                      <a:endParaRPr kumimoji="0" lang="pl-PL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■ </a:t>
                      </a:r>
                      <a:endParaRPr kumimoji="0" lang="pl-PL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47663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Ranelinian strontu </a:t>
                      </a:r>
                      <a:endParaRPr kumimoji="0" lang="pl-PL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  <a:sym typeface="Symbol" pitchFamily="18" charset="2"/>
                        </a:rPr>
                        <a:t></a:t>
                      </a:r>
                      <a:r>
                        <a:rPr kumimoji="0" lang="pl-P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 </a:t>
                      </a:r>
                      <a:endParaRPr kumimoji="0" lang="pl-PL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  <a:cs typeface="Times New Roman" pitchFamily="18" charset="0"/>
                        <a:sym typeface="Symbol" pitchFamily="18" charset="2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■ </a:t>
                      </a:r>
                      <a:endParaRPr kumimoji="0" lang="pl-PL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■ </a:t>
                      </a:r>
                      <a:endParaRPr kumimoji="0" lang="pl-PL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49250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Kalcytonina</a:t>
                      </a:r>
                      <a:endParaRPr kumimoji="0" lang="pl-PL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DN </a:t>
                      </a:r>
                      <a:endParaRPr kumimoji="0" lang="pl-PL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DN </a:t>
                      </a:r>
                      <a:endParaRPr kumimoji="0" lang="pl-PL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■ </a:t>
                      </a:r>
                      <a:endParaRPr kumimoji="0" lang="pl-PL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49250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Ibandronian</a:t>
                      </a:r>
                      <a:endParaRPr kumimoji="0" lang="pl-PL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DN </a:t>
                      </a:r>
                      <a:endParaRPr kumimoji="0" lang="pl-PL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DN </a:t>
                      </a:r>
                      <a:endParaRPr kumimoji="0" lang="pl-PL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■ </a:t>
                      </a:r>
                      <a:endParaRPr kumimoji="0" lang="pl-PL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32818" name="Text Box 286"/>
          <p:cNvSpPr txBox="1">
            <a:spLocks noChangeArrowheads="1"/>
          </p:cNvSpPr>
          <p:nvPr/>
        </p:nvSpPr>
        <p:spPr bwMode="auto">
          <a:xfrm>
            <a:off x="349250" y="5589588"/>
            <a:ext cx="8443913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pl-PL">
                <a:latin typeface="Arial Narrow" pitchFamily="34" charset="0"/>
              </a:rPr>
              <a:t>DN – Działanie nieudowodnione;</a:t>
            </a:r>
            <a:r>
              <a:rPr lang="pl-PL">
                <a:latin typeface="Constantia" pitchFamily="18" charset="0"/>
              </a:rPr>
              <a:t> ■  </a:t>
            </a:r>
            <a:r>
              <a:rPr lang="pl-PL">
                <a:latin typeface="Arial Narrow" pitchFamily="34" charset="0"/>
              </a:rPr>
              <a:t>Działanie udowodnione w zaplanowanym celu badania klinicznego</a:t>
            </a:r>
            <a:r>
              <a:rPr lang="pl-PL">
                <a:latin typeface="Constantia" pitchFamily="18" charset="0"/>
              </a:rPr>
              <a:t> ● </a:t>
            </a:r>
            <a:r>
              <a:rPr lang="pl-PL">
                <a:latin typeface="Arial Narrow" pitchFamily="34" charset="0"/>
              </a:rPr>
              <a:t>Działanie udowodnione w powtórnej analizie badania klinicznego </a:t>
            </a:r>
          </a:p>
        </p:txBody>
      </p:sp>
      <p:sp>
        <p:nvSpPr>
          <p:cNvPr id="32819" name="pole tekstowe 4"/>
          <p:cNvSpPr txBox="1">
            <a:spLocks noChangeArrowheads="1"/>
          </p:cNvSpPr>
          <p:nvPr/>
        </p:nvSpPr>
        <p:spPr bwMode="auto">
          <a:xfrm>
            <a:off x="153988" y="6400800"/>
            <a:ext cx="883602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pl-PL" sz="1200">
                <a:latin typeface="Constantia" pitchFamily="18" charset="0"/>
              </a:rPr>
              <a:t>Bonen S at al.  Evidence-based guidelines for treatment  of postmenopasal osteoporotic a consensus document of the Belgian Bone Club  Osteoporosia Int. 1992005, 16: 239-254</a:t>
            </a:r>
          </a:p>
        </p:txBody>
      </p:sp>
    </p:spTree>
  </p:cSld>
  <p:clrMapOvr>
    <a:masterClrMapping/>
  </p:clrMapOvr>
  <p:transition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Rectangle 293"/>
          <p:cNvSpPr>
            <a:spLocks noGrp="1" noRot="1" noChangeArrowheads="1"/>
          </p:cNvSpPr>
          <p:nvPr>
            <p:ph type="title" idx="4294967295"/>
          </p:nvPr>
        </p:nvSpPr>
        <p:spPr>
          <a:xfrm>
            <a:off x="1116013" y="0"/>
            <a:ext cx="7848600" cy="1000125"/>
          </a:xfrm>
        </p:spPr>
        <p:txBody>
          <a:bodyPr lIns="0" rIns="0" bIns="0" anchor="b"/>
          <a:lstStyle/>
          <a:p>
            <a:r>
              <a:rPr lang="pl-PL" sz="2100" i="1"/>
              <a:t>Skuteczność leków w hamowaniu </a:t>
            </a:r>
            <a:r>
              <a:rPr lang="pl-PL" sz="2100" i="1" u="sng"/>
              <a:t>złamań pozakręgowych</a:t>
            </a:r>
            <a:r>
              <a:rPr lang="pl-PL" sz="2100" i="1"/>
              <a:t> (w próbach klinicznych z pacjentkami losowo dobieranymi, leczonymi vs placebo + wapń i Wit. D)</a:t>
            </a:r>
          </a:p>
        </p:txBody>
      </p:sp>
      <p:graphicFrame>
        <p:nvGraphicFramePr>
          <p:cNvPr id="33795" name="Group 3"/>
          <p:cNvGraphicFramePr>
            <a:graphicFrameLocks noGrp="1"/>
          </p:cNvGraphicFramePr>
          <p:nvPr>
            <p:ph idx="4294967295"/>
          </p:nvPr>
        </p:nvGraphicFramePr>
        <p:xfrm>
          <a:off x="142875" y="1214438"/>
          <a:ext cx="8709025" cy="4511358"/>
        </p:xfrm>
        <a:graphic>
          <a:graphicData uri="http://schemas.openxmlformats.org/drawingml/2006/table">
            <a:tbl>
              <a:tblPr/>
              <a:tblGrid>
                <a:gridCol w="2016125"/>
                <a:gridCol w="1673225"/>
                <a:gridCol w="1673225"/>
                <a:gridCol w="1673225"/>
                <a:gridCol w="1673225"/>
              </a:tblGrid>
              <a:tr h="57943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endParaRPr kumimoji="0" lang="pl-PL" sz="16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2"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6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Złamania pozakręgowe</a:t>
                      </a:r>
                      <a:endParaRPr kumimoji="0" lang="pl-PL" sz="16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pl-PL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6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Złamania b.k.k.u.</a:t>
                      </a:r>
                      <a:endParaRPr kumimoji="0" lang="pl-PL" sz="16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pl-PL"/>
                    </a:p>
                  </a:txBody>
                  <a:tcPr/>
                </a:tc>
              </a:tr>
              <a:tr h="12128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endParaRPr kumimoji="0" lang="pl-PL" sz="16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W osteoporozie (u osób bez uprzednich złamań)</a:t>
                      </a:r>
                      <a:endParaRPr kumimoji="0" lang="pl-PL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W zaawansowanej osteoporozie </a:t>
                      </a:r>
                    </a:p>
                    <a:p>
                      <a:pPr marL="342900" marR="0" lvl="0" indent="-34290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(u osób z już przebytymi złamaniami)</a:t>
                      </a:r>
                      <a:endParaRPr kumimoji="0" lang="pl-PL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W osteoporozie </a:t>
                      </a:r>
                    </a:p>
                    <a:p>
                      <a:pPr marL="342900" marR="0" lvl="0" indent="-34290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(u osób bez uprzednich złamań)</a:t>
                      </a:r>
                      <a:endParaRPr kumimoji="0" lang="pl-PL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W zaawansowanej osteoporozie</a:t>
                      </a:r>
                    </a:p>
                    <a:p>
                      <a:pPr marL="342900" marR="0" lvl="0" indent="-34290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 (u osób z już przebytymi złamaniami)</a:t>
                      </a:r>
                      <a:endParaRPr kumimoji="0" lang="pl-PL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34963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6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Raloksyfen </a:t>
                      </a:r>
                      <a:endParaRPr kumimoji="0" lang="pl-PL" sz="16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DN </a:t>
                      </a:r>
                      <a:endParaRPr kumimoji="0" lang="pl-PL" sz="16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  <a:sym typeface="Symbol" pitchFamily="18" charset="2"/>
                        </a:rPr>
                        <a:t></a:t>
                      </a:r>
                      <a:r>
                        <a:rPr kumimoji="0" lang="pl-PL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 </a:t>
                      </a:r>
                      <a:endParaRPr kumimoji="0" lang="pl-PL" sz="16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  <a:cs typeface="Times New Roman" pitchFamily="18" charset="0"/>
                        <a:sym typeface="Symbol" pitchFamily="18" charset="2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DN </a:t>
                      </a:r>
                      <a:endParaRPr kumimoji="0" lang="pl-PL" sz="16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DN </a:t>
                      </a:r>
                      <a:endParaRPr kumimoji="0" lang="pl-PL" sz="16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34963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6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Alendronian</a:t>
                      </a:r>
                      <a:endParaRPr kumimoji="0" lang="pl-PL" sz="16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■</a:t>
                      </a:r>
                      <a:endParaRPr kumimoji="0" lang="pl-PL" sz="16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■</a:t>
                      </a:r>
                      <a:endParaRPr kumimoji="0" lang="pl-PL" sz="16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DN</a:t>
                      </a:r>
                      <a:endParaRPr kumimoji="0" lang="pl-PL" sz="16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■ </a:t>
                      </a:r>
                      <a:endParaRPr kumimoji="0" lang="pl-PL" sz="16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34963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6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Risedronian</a:t>
                      </a:r>
                      <a:endParaRPr kumimoji="0" lang="pl-PL" sz="16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DN</a:t>
                      </a:r>
                      <a:endParaRPr kumimoji="0" lang="pl-PL" sz="16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■</a:t>
                      </a:r>
                      <a:endParaRPr kumimoji="0" lang="pl-PL" sz="16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DN</a:t>
                      </a:r>
                      <a:endParaRPr kumimoji="0" lang="pl-PL" sz="16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■</a:t>
                      </a:r>
                      <a:endParaRPr kumimoji="0" lang="pl-PL" sz="16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34963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6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PTH</a:t>
                      </a:r>
                      <a:endParaRPr kumimoji="0" lang="pl-PL" sz="16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DN</a:t>
                      </a:r>
                      <a:endParaRPr kumimoji="0" lang="pl-PL" sz="16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■</a:t>
                      </a:r>
                      <a:endParaRPr kumimoji="0" lang="pl-PL" sz="16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DN</a:t>
                      </a:r>
                      <a:endParaRPr kumimoji="0" lang="pl-PL" sz="16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DN</a:t>
                      </a:r>
                      <a:endParaRPr kumimoji="0" lang="pl-PL" sz="16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34963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6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Ranelinian strontu</a:t>
                      </a:r>
                      <a:endParaRPr kumimoji="0" lang="pl-PL" sz="16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  <a:sym typeface="Symbol" pitchFamily="18" charset="2"/>
                        </a:rPr>
                        <a:t>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■</a:t>
                      </a:r>
                      <a:endParaRPr kumimoji="0" lang="pl-PL" sz="16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  <a:sym typeface="Symbol" pitchFamily="18" charset="2"/>
                        </a:rPr>
                        <a:t>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▲</a:t>
                      </a:r>
                      <a:endParaRPr kumimoji="0" lang="pl-PL" sz="16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34963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6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Kalcytonina</a:t>
                      </a:r>
                      <a:endParaRPr kumimoji="0" lang="pl-PL" sz="16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DN</a:t>
                      </a:r>
                      <a:endParaRPr kumimoji="0" lang="pl-PL" sz="16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■</a:t>
                      </a:r>
                      <a:endParaRPr kumimoji="0" lang="pl-PL" sz="16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DN</a:t>
                      </a:r>
                      <a:endParaRPr kumimoji="0" lang="pl-PL" sz="16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  <a:sym typeface="Symbol" pitchFamily="18" charset="2"/>
                        </a:rPr>
                        <a:t>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34963"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6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Ibandronian</a:t>
                      </a:r>
                      <a:endParaRPr kumimoji="0" lang="pl-PL" sz="16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DN</a:t>
                      </a:r>
                      <a:endParaRPr kumimoji="0" lang="pl-PL" sz="16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  <a:sym typeface="Symbol" pitchFamily="18" charset="2"/>
                        </a:rPr>
                        <a:t>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DN</a:t>
                      </a:r>
                      <a:endParaRPr kumimoji="0" lang="pl-PL" sz="16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pl-PL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pitchFamily="34" charset="0"/>
                          <a:cs typeface="Times New Roman" pitchFamily="18" charset="0"/>
                        </a:rPr>
                        <a:t>DN</a:t>
                      </a:r>
                      <a:endParaRPr kumimoji="0" lang="pl-PL" sz="16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33855" name="Text Box 416"/>
          <p:cNvSpPr txBox="1">
            <a:spLocks noChangeArrowheads="1"/>
          </p:cNvSpPr>
          <p:nvPr/>
        </p:nvSpPr>
        <p:spPr bwMode="auto">
          <a:xfrm>
            <a:off x="214313" y="5805488"/>
            <a:ext cx="8713787" cy="730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pl-PL" sz="1400">
                <a:latin typeface="Arial Narrow" pitchFamily="34" charset="0"/>
              </a:rPr>
              <a:t>DN – działanie nieudowodnione</a:t>
            </a:r>
            <a:r>
              <a:rPr lang="pl-PL" sz="1400">
                <a:latin typeface="Constantia" pitchFamily="18" charset="0"/>
              </a:rPr>
              <a:t>    ■ </a:t>
            </a:r>
            <a:r>
              <a:rPr lang="pl-PL" sz="1400">
                <a:latin typeface="Arial Narrow" pitchFamily="34" charset="0"/>
              </a:rPr>
              <a:t>Działanie udowodnione w zaplanowanym celu badania klinicznego</a:t>
            </a:r>
            <a:r>
              <a:rPr lang="pl-PL" sz="1400">
                <a:latin typeface="Constantia" pitchFamily="18" charset="0"/>
              </a:rPr>
              <a:t>  ● </a:t>
            </a:r>
            <a:r>
              <a:rPr lang="pl-PL" sz="1400">
                <a:latin typeface="Arial Narrow" pitchFamily="34" charset="0"/>
              </a:rPr>
              <a:t>Działanie udowodnione w powtórnej analizie badania klinicznego</a:t>
            </a:r>
            <a:r>
              <a:rPr lang="pl-PL" sz="1400">
                <a:latin typeface="Constantia" pitchFamily="18" charset="0"/>
              </a:rPr>
              <a:t> ▲ </a:t>
            </a:r>
            <a:r>
              <a:rPr lang="pl-PL" sz="1400">
                <a:latin typeface="Arial Narrow" pitchFamily="34" charset="0"/>
              </a:rPr>
              <a:t>Działanie udowodnione w zaplanowanym celu badania klinicznego w odrębnej podgrupie pacjentek</a:t>
            </a:r>
            <a:r>
              <a:rPr lang="pl-PL" sz="1400">
                <a:latin typeface="Constantia" pitchFamily="18" charset="0"/>
              </a:rPr>
              <a:t> </a:t>
            </a:r>
          </a:p>
        </p:txBody>
      </p:sp>
      <p:sp>
        <p:nvSpPr>
          <p:cNvPr id="33856" name="pole tekstowe 4"/>
          <p:cNvSpPr txBox="1">
            <a:spLocks noChangeArrowheads="1"/>
          </p:cNvSpPr>
          <p:nvPr/>
        </p:nvSpPr>
        <p:spPr bwMode="auto">
          <a:xfrm>
            <a:off x="307975" y="6500813"/>
            <a:ext cx="8836025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pl-PL" sz="1000">
                <a:latin typeface="Constantia" pitchFamily="18" charset="0"/>
              </a:rPr>
              <a:t>Bonen S at al.  Evidence-based guidelines for treatment  of postmenopasal osteoporotic a consensus document of the Belgian Bone Club  Osteoporosia Int. 1992005, 16: 239-254</a:t>
            </a:r>
          </a:p>
        </p:txBody>
      </p:sp>
    </p:spTree>
  </p:cSld>
  <p:clrMapOvr>
    <a:masterClrMapping/>
  </p:clrMapOvr>
  <p:transition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ela 1"/>
          <p:cNvGraphicFramePr>
            <a:graphicFrameLocks noGrp="1"/>
          </p:cNvGraphicFramePr>
          <p:nvPr/>
        </p:nvGraphicFramePr>
        <p:xfrm>
          <a:off x="611560" y="1412776"/>
          <a:ext cx="7632848" cy="48965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12095"/>
                <a:gridCol w="2664803"/>
                <a:gridCol w="1455950"/>
              </a:tblGrid>
              <a:tr h="544060">
                <a:tc gridSpan="3">
                  <a:txBody>
                    <a:bodyPr/>
                    <a:lstStyle/>
                    <a:p>
                      <a:pPr algn="ctr"/>
                      <a:r>
                        <a:rPr lang="pl-PL" dirty="0" smtClean="0"/>
                        <a:t>N=2257</a:t>
                      </a:r>
                      <a:endParaRPr lang="pl-PL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pl-PL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pl-PL" dirty="0"/>
                    </a:p>
                  </a:txBody>
                  <a:tcPr/>
                </a:tc>
              </a:tr>
              <a:tr h="544060">
                <a:tc>
                  <a:txBody>
                    <a:bodyPr/>
                    <a:lstStyle/>
                    <a:p>
                      <a:r>
                        <a:rPr lang="pl-PL" dirty="0" err="1" smtClean="0"/>
                        <a:t>Age</a:t>
                      </a:r>
                      <a:r>
                        <a:rPr lang="pl-PL" dirty="0" smtClean="0"/>
                        <a:t> = 65±7</a:t>
                      </a:r>
                      <a:endParaRPr lang="pl-PL" dirty="0"/>
                    </a:p>
                  </a:txBody>
                  <a:tcPr anchor="ctr"/>
                </a:tc>
                <a:tc gridSpan="2">
                  <a:txBody>
                    <a:bodyPr/>
                    <a:lstStyle/>
                    <a:p>
                      <a:endParaRPr lang="pl-PL" dirty="0"/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lang="pl-PL"/>
                    </a:p>
                  </a:txBody>
                  <a:tcPr/>
                </a:tc>
              </a:tr>
              <a:tr h="544060">
                <a:tc gridSpan="3">
                  <a:txBody>
                    <a:bodyPr/>
                    <a:lstStyle/>
                    <a:p>
                      <a:pPr algn="ctr"/>
                      <a:r>
                        <a:rPr lang="pl-PL" b="1" dirty="0" err="1" smtClean="0"/>
                        <a:t>T-scores</a:t>
                      </a:r>
                      <a:endParaRPr lang="pl-PL" b="1" dirty="0"/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lang="pl-PL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pl-PL"/>
                    </a:p>
                  </a:txBody>
                  <a:tcPr/>
                </a:tc>
              </a:tr>
              <a:tr h="544060">
                <a:tc>
                  <a:txBody>
                    <a:bodyPr/>
                    <a:lstStyle/>
                    <a:p>
                      <a:r>
                        <a:rPr lang="pl-PL" dirty="0" smtClean="0"/>
                        <a:t>Total </a:t>
                      </a:r>
                      <a:r>
                        <a:rPr lang="pl-PL" dirty="0" err="1" smtClean="0"/>
                        <a:t>Hip</a:t>
                      </a:r>
                      <a:endParaRPr lang="pl-PL" dirty="0"/>
                    </a:p>
                  </a:txBody>
                  <a:tcPr anchor="ctr"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pl-PL" dirty="0" smtClean="0"/>
                        <a:t>-1,7±0,5</a:t>
                      </a:r>
                      <a:endParaRPr lang="pl-PL" dirty="0"/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lang="pl-PL"/>
                    </a:p>
                  </a:txBody>
                  <a:tcPr/>
                </a:tc>
              </a:tr>
              <a:tr h="544060">
                <a:tc>
                  <a:txBody>
                    <a:bodyPr/>
                    <a:lstStyle/>
                    <a:p>
                      <a:r>
                        <a:rPr lang="pl-PL" dirty="0" smtClean="0"/>
                        <a:t>Szyjka kości</a:t>
                      </a:r>
                      <a:r>
                        <a:rPr lang="pl-PL" baseline="0" dirty="0" smtClean="0"/>
                        <a:t> udowej</a:t>
                      </a:r>
                      <a:endParaRPr lang="pl-PL" dirty="0"/>
                    </a:p>
                  </a:txBody>
                  <a:tcPr anchor="ctr"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pl-PL" dirty="0" smtClean="0"/>
                        <a:t>-2,1±02</a:t>
                      </a:r>
                      <a:endParaRPr lang="pl-PL" dirty="0"/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lang="pl-PL" dirty="0"/>
                    </a:p>
                  </a:txBody>
                  <a:tcPr/>
                </a:tc>
              </a:tr>
              <a:tr h="544060">
                <a:tc>
                  <a:txBody>
                    <a:bodyPr/>
                    <a:lstStyle/>
                    <a:p>
                      <a:r>
                        <a:rPr lang="pl-PL" dirty="0" smtClean="0"/>
                        <a:t>Kręgosłup</a:t>
                      </a:r>
                      <a:endParaRPr lang="pl-PL" dirty="0"/>
                    </a:p>
                  </a:txBody>
                  <a:tcPr anchor="ctr"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pl-PL" dirty="0" smtClean="0"/>
                        <a:t>-2,3±1.0</a:t>
                      </a:r>
                      <a:endParaRPr lang="pl-PL" dirty="0"/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lang="pl-PL" dirty="0"/>
                    </a:p>
                  </a:txBody>
                  <a:tcPr/>
                </a:tc>
              </a:tr>
              <a:tr h="544060">
                <a:tc gridSpan="3">
                  <a:txBody>
                    <a:bodyPr/>
                    <a:lstStyle/>
                    <a:p>
                      <a:pPr algn="ctr"/>
                      <a:r>
                        <a:rPr lang="pl-PL" b="1" dirty="0" smtClean="0"/>
                        <a:t>Osteopenia  – złamania kręgów</a:t>
                      </a:r>
                      <a:endParaRPr lang="pl-PL" b="1" dirty="0"/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lang="pl-PL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pl-PL" dirty="0"/>
                    </a:p>
                  </a:txBody>
                  <a:tcPr/>
                </a:tc>
              </a:tr>
              <a:tr h="544060">
                <a:tc>
                  <a:txBody>
                    <a:bodyPr/>
                    <a:lstStyle/>
                    <a:p>
                      <a:r>
                        <a:rPr lang="pl-PL" dirty="0" smtClean="0"/>
                        <a:t>Szyjka kości udowej</a:t>
                      </a:r>
                      <a:endParaRPr lang="pl-PL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dirty="0" smtClean="0"/>
                        <a:t>0,59</a:t>
                      </a:r>
                      <a:r>
                        <a:rPr lang="pl-PL" baseline="0" dirty="0" smtClean="0"/>
                        <a:t> </a:t>
                      </a:r>
                      <a:r>
                        <a:rPr lang="pl-PL" dirty="0" smtClean="0"/>
                        <a:t>(0,34±1,01)</a:t>
                      </a:r>
                      <a:endParaRPr lang="pl-PL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pl-PL" dirty="0"/>
                    </a:p>
                  </a:txBody>
                  <a:tcPr anchor="ctr"/>
                </a:tc>
              </a:tr>
              <a:tr h="544060">
                <a:tc>
                  <a:txBody>
                    <a:bodyPr/>
                    <a:lstStyle/>
                    <a:p>
                      <a:r>
                        <a:rPr lang="pl-PL" dirty="0" smtClean="0"/>
                        <a:t>Kręgosłup L1-L4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pl-PL" dirty="0" smtClean="0"/>
                        <a:t>0,81 (0,39±1,66)</a:t>
                      </a:r>
                      <a:endParaRPr lang="pl-PL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pl-PL" dirty="0"/>
                    </a:p>
                  </a:txBody>
                  <a:tcPr anchor="ctr"/>
                </a:tc>
              </a:tr>
            </a:tbl>
          </a:graphicData>
        </a:graphic>
      </p:graphicFrame>
      <p:sp>
        <p:nvSpPr>
          <p:cNvPr id="3" name="Tytuł 2"/>
          <p:cNvSpPr>
            <a:spLocks noGrp="1"/>
          </p:cNvSpPr>
          <p:nvPr>
            <p:ph type="title"/>
          </p:nvPr>
        </p:nvSpPr>
        <p:spPr>
          <a:xfrm>
            <a:off x="467544" y="188640"/>
            <a:ext cx="8229600" cy="936104"/>
          </a:xfrm>
        </p:spPr>
        <p:txBody>
          <a:bodyPr>
            <a:noAutofit/>
          </a:bodyPr>
          <a:lstStyle/>
          <a:p>
            <a:pPr algn="ctr"/>
            <a:r>
              <a:rPr lang="pl-PL" sz="3200" dirty="0" smtClean="0"/>
              <a:t>Skuteczność </a:t>
            </a:r>
            <a:r>
              <a:rPr lang="pl-PL" sz="3200" dirty="0" err="1" smtClean="0"/>
              <a:t>raloksyfenu</a:t>
            </a:r>
            <a:r>
              <a:rPr lang="pl-PL" sz="3200" dirty="0" smtClean="0"/>
              <a:t> u kobiet po menopauzie z osteopenią</a:t>
            </a:r>
            <a:endParaRPr lang="pl-PL" sz="3200" dirty="0"/>
          </a:p>
        </p:txBody>
      </p:sp>
      <p:sp>
        <p:nvSpPr>
          <p:cNvPr id="5" name="pole tekstowe 4"/>
          <p:cNvSpPr txBox="1"/>
          <p:nvPr/>
        </p:nvSpPr>
        <p:spPr>
          <a:xfrm>
            <a:off x="5831632" y="6381328"/>
            <a:ext cx="331236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l-PL" dirty="0" err="1">
                <a:solidFill>
                  <a:prstClr val="white"/>
                </a:solidFill>
              </a:rPr>
              <a:t>Kanis</a:t>
            </a:r>
            <a:r>
              <a:rPr lang="pl-PL" dirty="0">
                <a:solidFill>
                  <a:prstClr val="white"/>
                </a:solidFill>
              </a:rPr>
              <a:t> J et al. </a:t>
            </a:r>
            <a:r>
              <a:rPr lang="pl-PL" dirty="0" err="1">
                <a:solidFill>
                  <a:prstClr val="white"/>
                </a:solidFill>
              </a:rPr>
              <a:t>Bone</a:t>
            </a:r>
            <a:r>
              <a:rPr lang="pl-PL" dirty="0">
                <a:solidFill>
                  <a:prstClr val="white"/>
                </a:solidFill>
              </a:rPr>
              <a:t> 2003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Motyw1">
  <a:themeElements>
    <a:clrScheme name="Deluxe">
      <a:dk1>
        <a:sysClr val="windowText" lastClr="000000"/>
      </a:dk1>
      <a:lt1>
        <a:sysClr val="window" lastClr="FFFFFF"/>
      </a:lt1>
      <a:dk2>
        <a:srgbClr val="30356E"/>
      </a:dk2>
      <a:lt2>
        <a:srgbClr val="FFF9E5"/>
      </a:lt2>
      <a:accent1>
        <a:srgbClr val="CC4757"/>
      </a:accent1>
      <a:accent2>
        <a:srgbClr val="FF6F61"/>
      </a:accent2>
      <a:accent3>
        <a:srgbClr val="FF953E"/>
      </a:accent3>
      <a:accent4>
        <a:srgbClr val="F8BD52"/>
      </a:accent4>
      <a:accent5>
        <a:srgbClr val="46A6BD"/>
      </a:accent5>
      <a:accent6>
        <a:srgbClr val="5488BC"/>
      </a:accent6>
      <a:hlink>
        <a:srgbClr val="FA7D7A"/>
      </a:hlink>
      <a:folHlink>
        <a:srgbClr val="FFCF3E"/>
      </a:folHlink>
    </a:clrScheme>
    <a:fontScheme name="Deluxe">
      <a:majorFont>
        <a:latin typeface="Corbel"/>
        <a:ea typeface=""/>
        <a:cs typeface=""/>
        <a:font script="Jpan" typeface="HGｺﾞｼｯｸM"/>
        <a:font script="Hang" typeface="HY엽서L"/>
        <a:font script="Hans" typeface="华文新魏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rbel"/>
        <a:ea typeface=""/>
        <a:cs typeface=""/>
        <a:font script="Jpan" typeface="HGｺﾞｼｯｸM"/>
        <a:font script="Hang" typeface="HY엽서L"/>
        <a:font script="Hans" typeface="华文新魏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Deluxe">
      <a:fillStyleLst>
        <a:solidFill>
          <a:schemeClr val="phClr"/>
        </a:solidFill>
        <a:gradFill rotWithShape="1">
          <a:gsLst>
            <a:gs pos="0">
              <a:schemeClr val="phClr">
                <a:tint val="20000"/>
                <a:satMod val="280000"/>
              </a:schemeClr>
            </a:gs>
            <a:gs pos="14000">
              <a:schemeClr val="phClr">
                <a:tint val="37000"/>
                <a:satMod val="250000"/>
              </a:schemeClr>
            </a:gs>
            <a:gs pos="45000">
              <a:schemeClr val="phClr">
                <a:tint val="53000"/>
                <a:satMod val="220000"/>
              </a:schemeClr>
            </a:gs>
            <a:gs pos="65000">
              <a:schemeClr val="phClr">
                <a:tint val="53000"/>
                <a:satMod val="220000"/>
              </a:schemeClr>
            </a:gs>
            <a:gs pos="86000">
              <a:schemeClr val="phClr">
                <a:tint val="42000"/>
                <a:satMod val="240000"/>
              </a:schemeClr>
            </a:gs>
            <a:gs pos="100000">
              <a:schemeClr val="phClr">
                <a:tint val="20000"/>
                <a:satMod val="23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75000"/>
                <a:satMod val="160000"/>
              </a:schemeClr>
            </a:gs>
            <a:gs pos="60000">
              <a:schemeClr val="phClr">
                <a:satMod val="150000"/>
              </a:schemeClr>
            </a:gs>
            <a:gs pos="100000">
              <a:schemeClr val="phClr">
                <a:tint val="75000"/>
                <a:satMod val="200000"/>
              </a:schemeClr>
            </a:gs>
          </a:gsLst>
          <a:lin ang="16200000" scaled="1"/>
        </a:gradFill>
      </a:fillStyleLst>
      <a:lnStyleLst>
        <a:ln w="9525" cap="flat" cmpd="sng" algn="ctr">
          <a:solidFill>
            <a:schemeClr val="phClr">
              <a:satMod val="14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175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400" dir="5400000" rotWithShape="0">
              <a:srgbClr val="000000">
                <a:alpha val="43137"/>
              </a:srgbClr>
            </a:outerShdw>
          </a:effectLst>
        </a:effectStyle>
        <a:effectStyle>
          <a:effectLst>
            <a:outerShdw blurRad="508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6500000"/>
            </a:lightRig>
          </a:scene3d>
          <a:sp3d prstMaterial="powder">
            <a:bevelT w="152400"/>
            <a:contourClr>
              <a:schemeClr val="phClr"/>
            </a:contourClr>
          </a:sp3d>
        </a:effectStyle>
        <a:effectStyle>
          <a:effectLst>
            <a:reflection blurRad="12700" stA="26000" endPos="28000" dist="38100" dir="5400000" sy="-100000"/>
          </a:effectLst>
          <a:scene3d>
            <a:camera prst="orthographicFront" fov="0">
              <a:rot lat="0" lon="0" rev="0"/>
            </a:camera>
            <a:lightRig rig="contrasting" dir="t">
              <a:rot lat="0" lon="0" rev="16500000"/>
            </a:lightRig>
          </a:scene3d>
          <a:sp3d prstMaterial="powder">
            <a:bevelT w="190500" h="101600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3000"/>
                <a:satMod val="1550000"/>
              </a:schemeClr>
            </a:gs>
            <a:gs pos="1000">
              <a:schemeClr val="phClr">
                <a:tint val="48000"/>
                <a:satMod val="1550000"/>
              </a:schemeClr>
            </a:gs>
            <a:gs pos="90000">
              <a:schemeClr val="phClr">
                <a:shade val="18000"/>
                <a:satMod val="275000"/>
              </a:schemeClr>
            </a:gs>
          </a:gsLst>
          <a:path path="circle">
            <a:fillToRect r="210000" b="300000"/>
          </a:path>
        </a:gradFill>
        <a:gradFill rotWithShape="1">
          <a:gsLst>
            <a:gs pos="5000">
              <a:schemeClr val="phClr">
                <a:tint val="38000"/>
                <a:satMod val="1800000"/>
              </a:schemeClr>
            </a:gs>
            <a:gs pos="5000">
              <a:schemeClr val="phClr">
                <a:tint val="40000"/>
                <a:satMod val="1800000"/>
              </a:schemeClr>
            </a:gs>
            <a:gs pos="90000">
              <a:schemeClr val="phClr">
                <a:shade val="18000"/>
                <a:satMod val="275000"/>
              </a:schemeClr>
            </a:gs>
          </a:gsLst>
          <a:path path="circle">
            <a:fillToRect l="20000" t="30000" r="135000" b="10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Pakiet 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Deluxe">
    <a:dk1>
      <a:sysClr val="windowText" lastClr="000000"/>
    </a:dk1>
    <a:lt1>
      <a:sysClr val="window" lastClr="FFFFFF"/>
    </a:lt1>
    <a:dk2>
      <a:srgbClr val="30356E"/>
    </a:dk2>
    <a:lt2>
      <a:srgbClr val="FFF9E5"/>
    </a:lt2>
    <a:accent1>
      <a:srgbClr val="CC4757"/>
    </a:accent1>
    <a:accent2>
      <a:srgbClr val="FF6F61"/>
    </a:accent2>
    <a:accent3>
      <a:srgbClr val="FF953E"/>
    </a:accent3>
    <a:accent4>
      <a:srgbClr val="F8BD52"/>
    </a:accent4>
    <a:accent5>
      <a:srgbClr val="46A6BD"/>
    </a:accent5>
    <a:accent6>
      <a:srgbClr val="5488BC"/>
    </a:accent6>
    <a:hlink>
      <a:srgbClr val="FA7D7A"/>
    </a:hlink>
    <a:folHlink>
      <a:srgbClr val="FFCF3E"/>
    </a:folHlink>
  </a:clrScheme>
  <a:fontScheme name="Deluxe">
    <a:majorFont>
      <a:latin typeface="Corbel"/>
      <a:ea typeface=""/>
      <a:cs typeface=""/>
      <a:font script="Jpan" typeface="HGｺﾞｼｯｸM"/>
      <a:font script="Hang" typeface="HY엽서L"/>
      <a:font script="Hans" typeface="华文新魏"/>
      <a:font script="Hant" typeface="新細明體"/>
      <a:font script="Arab" typeface="Tahoma"/>
      <a:font script="Hebr" typeface="Miriam"/>
      <a:font script="Thai" typeface="DilleniaUPC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</a:majorFont>
    <a:minorFont>
      <a:latin typeface="Corbel"/>
      <a:ea typeface=""/>
      <a:cs typeface=""/>
      <a:font script="Jpan" typeface="HGｺﾞｼｯｸM"/>
      <a:font script="Hang" typeface="HY엽서L"/>
      <a:font script="Hans" typeface="华文新魏"/>
      <a:font script="Hant" typeface="新細明體"/>
      <a:font script="Arab" typeface="Tahoma"/>
      <a:font script="Hebr" typeface="Miriam"/>
      <a:font script="Thai" typeface="DilleniaUPC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</a:minorFont>
  </a:fontScheme>
  <a:fmtScheme name="Deluxe">
    <a:fillStyleLst>
      <a:solidFill>
        <a:schemeClr val="phClr"/>
      </a:solidFill>
      <a:gradFill rotWithShape="1">
        <a:gsLst>
          <a:gs pos="0">
            <a:schemeClr val="phClr">
              <a:tint val="20000"/>
              <a:satMod val="280000"/>
            </a:schemeClr>
          </a:gs>
          <a:gs pos="14000">
            <a:schemeClr val="phClr">
              <a:tint val="37000"/>
              <a:satMod val="250000"/>
            </a:schemeClr>
          </a:gs>
          <a:gs pos="45000">
            <a:schemeClr val="phClr">
              <a:tint val="53000"/>
              <a:satMod val="220000"/>
            </a:schemeClr>
          </a:gs>
          <a:gs pos="65000">
            <a:schemeClr val="phClr">
              <a:tint val="53000"/>
              <a:satMod val="220000"/>
            </a:schemeClr>
          </a:gs>
          <a:gs pos="86000">
            <a:schemeClr val="phClr">
              <a:tint val="42000"/>
              <a:satMod val="240000"/>
            </a:schemeClr>
          </a:gs>
          <a:gs pos="100000">
            <a:schemeClr val="phClr">
              <a:tint val="20000"/>
              <a:satMod val="230000"/>
            </a:schemeClr>
          </a:gs>
        </a:gsLst>
        <a:lin ang="16200000" scaled="1"/>
      </a:gradFill>
      <a:gradFill rotWithShape="1">
        <a:gsLst>
          <a:gs pos="0">
            <a:schemeClr val="phClr">
              <a:shade val="75000"/>
              <a:satMod val="160000"/>
            </a:schemeClr>
          </a:gs>
          <a:gs pos="60000">
            <a:schemeClr val="phClr">
              <a:satMod val="150000"/>
            </a:schemeClr>
          </a:gs>
          <a:gs pos="100000">
            <a:schemeClr val="phClr">
              <a:tint val="75000"/>
              <a:satMod val="200000"/>
            </a:schemeClr>
          </a:gs>
        </a:gsLst>
        <a:lin ang="16200000" scaled="1"/>
      </a:gradFill>
    </a:fillStyleLst>
    <a:lnStyleLst>
      <a:ln w="9525" cap="flat" cmpd="sng" algn="ctr">
        <a:solidFill>
          <a:schemeClr val="phClr">
            <a:satMod val="140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175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50800" dist="25400" dir="5400000" rotWithShape="0">
            <a:srgbClr val="000000">
              <a:alpha val="43137"/>
            </a:srgbClr>
          </a:outerShdw>
        </a:effectLst>
      </a:effectStyle>
      <a:effectStyle>
        <a:effectLst>
          <a:outerShdw blurRad="50800" dist="25400" dir="5400000" rotWithShape="0">
            <a:srgbClr val="000000">
              <a:alpha val="43137"/>
            </a:srgbClr>
          </a:outerShdw>
        </a:effectLst>
        <a:scene3d>
          <a:camera prst="orthographicFront" fov="0">
            <a:rot lat="0" lon="0" rev="0"/>
          </a:camera>
          <a:lightRig rig="contrasting" dir="t">
            <a:rot lat="0" lon="0" rev="16500000"/>
          </a:lightRig>
        </a:scene3d>
        <a:sp3d prstMaterial="powder">
          <a:bevelT w="152400"/>
          <a:contourClr>
            <a:schemeClr val="phClr"/>
          </a:contourClr>
        </a:sp3d>
      </a:effectStyle>
      <a:effectStyle>
        <a:effectLst>
          <a:reflection blurRad="12700" stA="26000" endPos="28000" dist="38100" dir="5400000" sy="-100000"/>
        </a:effectLst>
        <a:scene3d>
          <a:camera prst="orthographicFront" fov="0">
            <a:rot lat="0" lon="0" rev="0"/>
          </a:camera>
          <a:lightRig rig="contrasting" dir="t">
            <a:rot lat="0" lon="0" rev="16500000"/>
          </a:lightRig>
        </a:scene3d>
        <a:sp3d prstMaterial="powder">
          <a:bevelT w="190500" h="101600"/>
          <a:contourClr>
            <a:schemeClr val="phClr"/>
          </a:contourClr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3000"/>
              <a:satMod val="1550000"/>
            </a:schemeClr>
          </a:gs>
          <a:gs pos="1000">
            <a:schemeClr val="phClr">
              <a:tint val="48000"/>
              <a:satMod val="1550000"/>
            </a:schemeClr>
          </a:gs>
          <a:gs pos="90000">
            <a:schemeClr val="phClr">
              <a:shade val="18000"/>
              <a:satMod val="275000"/>
            </a:schemeClr>
          </a:gs>
        </a:gsLst>
        <a:path path="circle">
          <a:fillToRect r="210000" b="300000"/>
        </a:path>
      </a:gradFill>
      <a:gradFill rotWithShape="1">
        <a:gsLst>
          <a:gs pos="5000">
            <a:schemeClr val="phClr">
              <a:tint val="38000"/>
              <a:satMod val="1800000"/>
            </a:schemeClr>
          </a:gs>
          <a:gs pos="5000">
            <a:schemeClr val="phClr">
              <a:tint val="40000"/>
              <a:satMod val="1800000"/>
            </a:schemeClr>
          </a:gs>
          <a:gs pos="90000">
            <a:schemeClr val="phClr">
              <a:shade val="18000"/>
              <a:satMod val="275000"/>
            </a:schemeClr>
          </a:gs>
        </a:gsLst>
        <a:path path="circle">
          <a:fillToRect l="20000" t="30000" r="135000" b="100000"/>
        </a:path>
      </a:gradFill>
    </a:bgFillStyleLst>
  </a:fmt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emplate>Motyw1</Template>
  <TotalTime>7</TotalTime>
  <Words>710</Words>
  <Application>Microsoft Office PowerPoint</Application>
  <PresentationFormat>Pokaz na ekranie (4:3)</PresentationFormat>
  <Paragraphs>233</Paragraphs>
  <Slides>14</Slides>
  <Notes>13</Notes>
  <HiddenSlides>0</HiddenSlides>
  <MMClips>0</MMClips>
  <ScaleCrop>false</ScaleCrop>
  <HeadingPairs>
    <vt:vector size="6" baseType="variant">
      <vt:variant>
        <vt:lpstr>Motyw</vt:lpstr>
      </vt:variant>
      <vt:variant>
        <vt:i4>1</vt:i4>
      </vt:variant>
      <vt:variant>
        <vt:lpstr>Osadzone serwery OLE</vt:lpstr>
      </vt:variant>
      <vt:variant>
        <vt:i4>1</vt:i4>
      </vt:variant>
      <vt:variant>
        <vt:lpstr>Tytuły slajdów</vt:lpstr>
      </vt:variant>
      <vt:variant>
        <vt:i4>14</vt:i4>
      </vt:variant>
    </vt:vector>
  </HeadingPairs>
  <TitlesOfParts>
    <vt:vector size="16" baseType="lpstr">
      <vt:lpstr>Motyw1</vt:lpstr>
      <vt:lpstr>CorelDRAW</vt:lpstr>
      <vt:lpstr>Cele</vt:lpstr>
      <vt:lpstr>Leczenie osteoporozy  =  zmniejszenie ryzyka złamania pierwszego lub następnego</vt:lpstr>
      <vt:lpstr>KLINICZNE, SAMOWYSTARCZAJĄCE I NIEZALEŻNE CZYNNIKI ZWIEKSZAJĄCE RYZYKO ZŁAMAŃ OSTEOPOROTYCZNYCH (PO MAŁYM URAZIE)</vt:lpstr>
      <vt:lpstr>CZYNNIKI  ZWIĘKSZAJĄCE  RESORPCJĘ  I OBNIŻAJĄCE  WYTRZYMAŁOŚĆ  KOŚCI:</vt:lpstr>
      <vt:lpstr>Slajd 5</vt:lpstr>
      <vt:lpstr>Osteopenia nie chroni przed złamaniem</vt:lpstr>
      <vt:lpstr>Skuteczność leków w hamowaniu złamań kręgów (w próbach klinicznych z pacjentkami losowo dobieranymi, leczonymi vs placebo + wapń i Wit. D)</vt:lpstr>
      <vt:lpstr>Skuteczność leków w hamowaniu złamań pozakręgowych (w próbach klinicznych z pacjentkami losowo dobieranymi, leczonymi vs placebo + wapń i Wit. D)</vt:lpstr>
      <vt:lpstr>Skuteczność raloksyfenu u kobiet po menopauzie z osteopenią</vt:lpstr>
      <vt:lpstr>Risedronian u kobiet po menopauzie z osteopenią (bez złamań kręgów)</vt:lpstr>
      <vt:lpstr>Ranelinian strontu u kobiet po menopauzie z osteopenią</vt:lpstr>
      <vt:lpstr>Alendronian kobiet po menopauzie z osteopenią</vt:lpstr>
      <vt:lpstr>Alendronian u kobiet po menopauzie z osteopenią</vt:lpstr>
      <vt:lpstr>Dolegliwości okresu przejściowego W jakim punkcie jesteśmy – w 2009?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Cele</dc:title>
  <dc:creator>user</dc:creator>
  <cp:lastModifiedBy>ANDI</cp:lastModifiedBy>
  <cp:revision>3</cp:revision>
  <dcterms:created xsi:type="dcterms:W3CDTF">2010-09-09T12:41:44Z</dcterms:created>
  <dcterms:modified xsi:type="dcterms:W3CDTF">2010-09-18T08:26:27Z</dcterms:modified>
</cp:coreProperties>
</file>

<file path=docProps/thumbnail.jpeg>
</file>