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58" r:id="rId5"/>
    <p:sldId id="259" r:id="rId6"/>
    <p:sldId id="271" r:id="rId7"/>
    <p:sldId id="262" r:id="rId8"/>
    <p:sldId id="273" r:id="rId9"/>
    <p:sldId id="277" r:id="rId10"/>
    <p:sldId id="276" r:id="rId11"/>
    <p:sldId id="275" r:id="rId12"/>
    <p:sldId id="265" r:id="rId13"/>
    <p:sldId id="266" r:id="rId14"/>
    <p:sldId id="278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38" autoAdjust="0"/>
  </p:normalViewPr>
  <p:slideViewPr>
    <p:cSldViewPr>
      <p:cViewPr varScale="1">
        <p:scale>
          <a:sx n="86" d="100"/>
          <a:sy n="86" d="100"/>
        </p:scale>
        <p:origin x="-6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1C1B9-C2E5-4D9F-9660-2469708B2DBD}" type="datetimeFigureOut">
              <a:rPr lang="pl-PL" smtClean="0"/>
              <a:t>2010-09-16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A77F7-14D1-43F4-B059-D819FB4D3EA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CA8E26-2821-4B67-A9A5-F3D69A17FF15}" type="slidenum">
              <a:rPr lang="en-GB"/>
              <a:pPr/>
              <a:t>14</a:t>
            </a:fld>
            <a:endParaRPr lang="en-GB"/>
          </a:p>
        </p:txBody>
      </p:sp>
      <p:sp>
        <p:nvSpPr>
          <p:cNvPr id="1187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2010-09-16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Rehabilitacja 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w zapaleniu 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sz="3600" b="1" dirty="0" err="1" smtClean="0">
                <a:solidFill>
                  <a:srgbClr val="FF0000"/>
                </a:solidFill>
              </a:rPr>
              <a:t>wielomięśniowym</a:t>
            </a:r>
            <a:r>
              <a:rPr lang="pl-PL" sz="3600" b="1" dirty="0" smtClean="0">
                <a:solidFill>
                  <a:srgbClr val="FF0000"/>
                </a:solidFill>
              </a:rPr>
              <a:t> i skórno – mięśniowym </a:t>
            </a: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4857760"/>
            <a:ext cx="6400800" cy="1752600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Krystyna Księżopolska – Orłowska</a:t>
            </a:r>
          </a:p>
          <a:p>
            <a:r>
              <a:rPr lang="pl-PL" sz="2000" b="1" dirty="0" smtClean="0"/>
              <a:t>Teresa </a:t>
            </a:r>
            <a:r>
              <a:rPr lang="pl-PL" sz="2000" b="1" dirty="0" err="1" smtClean="0"/>
              <a:t>Sadura-Sieklucka</a:t>
            </a:r>
            <a:endParaRPr lang="pl-PL" sz="2000" b="1" dirty="0" smtClean="0"/>
          </a:p>
          <a:p>
            <a:r>
              <a:rPr lang="pl-PL" sz="2000" b="1" dirty="0" smtClean="0"/>
              <a:t>Klinika Rehabilitacji Reumatologicznej</a:t>
            </a:r>
          </a:p>
          <a:p>
            <a:r>
              <a:rPr lang="pl-PL" sz="2000" b="1" dirty="0" smtClean="0"/>
              <a:t>Instytut Reumatologii, Warszawa</a:t>
            </a:r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b="1" dirty="0" smtClean="0">
                <a:solidFill>
                  <a:srgbClr val="FF0000"/>
                </a:solidFill>
              </a:rPr>
              <a:t>Wczesna remisja</a:t>
            </a:r>
            <a:br>
              <a:rPr lang="pl-PL" sz="3100" b="1" dirty="0" smtClean="0">
                <a:solidFill>
                  <a:srgbClr val="FF0000"/>
                </a:solidFill>
              </a:rPr>
            </a:br>
            <a:r>
              <a:rPr lang="pl-PL" sz="2200" b="1" dirty="0" smtClean="0">
                <a:solidFill>
                  <a:srgbClr val="FF0000"/>
                </a:solidFill>
              </a:rPr>
              <a:t>Osłabienie </a:t>
            </a:r>
            <a:r>
              <a:rPr lang="pl-PL" sz="2200" b="1" dirty="0" smtClean="0">
                <a:solidFill>
                  <a:srgbClr val="FF0000"/>
                </a:solidFill>
              </a:rPr>
              <a:t>mięśni</a:t>
            </a:r>
            <a:br>
              <a:rPr lang="pl-PL" sz="2200" b="1" dirty="0" smtClean="0">
                <a:solidFill>
                  <a:srgbClr val="FF0000"/>
                </a:solidFill>
              </a:rPr>
            </a:br>
            <a:r>
              <a:rPr lang="pl-PL" sz="2200" b="1" dirty="0" smtClean="0">
                <a:solidFill>
                  <a:srgbClr val="FF0000"/>
                </a:solidFill>
              </a:rPr>
              <a:t> obręczy barkowej, biodrowej, przykręgosłupowych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2700" dirty="0" smtClean="0"/>
              <a:t>Przejście do </a:t>
            </a:r>
            <a:r>
              <a:rPr lang="pl-PL" sz="2700" dirty="0" smtClean="0"/>
              <a:t>pozycji leżącej</a:t>
            </a:r>
            <a:endParaRPr lang="pl-PL" sz="3600" dirty="0"/>
          </a:p>
        </p:txBody>
      </p:sp>
      <p:pic>
        <p:nvPicPr>
          <p:cNvPr id="3" name="Obraz 2" descr="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0" y="2420888"/>
            <a:ext cx="2736304" cy="3532237"/>
          </a:xfrm>
          <a:prstGeom prst="rect">
            <a:avLst/>
          </a:prstGeom>
        </p:spPr>
      </p:pic>
      <p:pic>
        <p:nvPicPr>
          <p:cNvPr id="4" name="Obraz 3" descr="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24" y="2420888"/>
            <a:ext cx="2592288" cy="3460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 smtClean="0">
                <a:solidFill>
                  <a:srgbClr val="FF0000"/>
                </a:solidFill>
              </a:rPr>
              <a:t>Wczesna remisja</a:t>
            </a:r>
            <a:br>
              <a:rPr lang="pl-PL" sz="3100" b="1" dirty="0" smtClean="0">
                <a:solidFill>
                  <a:srgbClr val="FF0000"/>
                </a:solidFill>
              </a:rPr>
            </a:br>
            <a:r>
              <a:rPr lang="pl-PL" sz="2200" b="1" dirty="0" smtClean="0">
                <a:solidFill>
                  <a:srgbClr val="FF0000"/>
                </a:solidFill>
              </a:rPr>
              <a:t>Osłabienie </a:t>
            </a:r>
            <a:r>
              <a:rPr lang="pl-PL" sz="2200" b="1" dirty="0" smtClean="0">
                <a:solidFill>
                  <a:srgbClr val="FF0000"/>
                </a:solidFill>
              </a:rPr>
              <a:t>mięśni</a:t>
            </a:r>
            <a:br>
              <a:rPr lang="pl-PL" sz="2200" b="1" dirty="0" smtClean="0">
                <a:solidFill>
                  <a:srgbClr val="FF0000"/>
                </a:solidFill>
              </a:rPr>
            </a:br>
            <a:r>
              <a:rPr lang="pl-PL" sz="2200" b="1" dirty="0" smtClean="0">
                <a:solidFill>
                  <a:srgbClr val="FF0000"/>
                </a:solidFill>
              </a:rPr>
              <a:t> obręczy barkowej, biodrowej, przykręgosłupowych</a:t>
            </a:r>
            <a:r>
              <a:rPr lang="pl-PL" sz="6600" dirty="0" smtClean="0"/>
              <a:t/>
            </a:r>
            <a:br>
              <a:rPr lang="pl-PL" sz="6600" dirty="0" smtClean="0"/>
            </a:br>
            <a:r>
              <a:rPr lang="pl-PL" sz="2700" dirty="0" smtClean="0"/>
              <a:t>Chód</a:t>
            </a:r>
            <a:endParaRPr lang="pl-PL" sz="3600" dirty="0"/>
          </a:p>
        </p:txBody>
      </p:sp>
      <p:pic>
        <p:nvPicPr>
          <p:cNvPr id="3" name="Obraz 2" descr="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64" y="2204864"/>
            <a:ext cx="2520280" cy="3748261"/>
          </a:xfrm>
          <a:prstGeom prst="rect">
            <a:avLst/>
          </a:prstGeom>
        </p:spPr>
      </p:pic>
      <p:pic>
        <p:nvPicPr>
          <p:cNvPr id="4" name="Obraz 3" descr="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2" y="2204864"/>
            <a:ext cx="2592288" cy="3748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dirty="0" smtClean="0"/>
              <a:t>Kompleksowa rehabilitacja</a:t>
            </a:r>
            <a:br>
              <a:rPr lang="pl-PL" sz="4000" dirty="0" smtClean="0"/>
            </a:br>
            <a:r>
              <a:rPr lang="pl-PL" sz="3600" dirty="0" smtClean="0"/>
              <a:t>w warunkach klinicznych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b="1" dirty="0" smtClean="0">
                <a:solidFill>
                  <a:srgbClr val="FF0000"/>
                </a:solidFill>
              </a:rPr>
              <a:t>późna remisja i okres przewlekły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00100" y="285749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928794" y="2714620"/>
            <a:ext cx="467474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/>
              <a:t>Ćwiczenia z oporem</a:t>
            </a:r>
          </a:p>
          <a:p>
            <a:pPr marL="342900" indent="-342900"/>
            <a:r>
              <a:rPr lang="pl-PL" dirty="0" smtClean="0"/>
              <a:t>       - izotoniczne z małym obciążeniem (2-4 kg)</a:t>
            </a:r>
          </a:p>
          <a:p>
            <a:pPr marL="342900" indent="-342900"/>
            <a:r>
              <a:rPr lang="pl-PL" dirty="0" smtClean="0"/>
              <a:t>       - z użyciem taśm </a:t>
            </a:r>
            <a:r>
              <a:rPr lang="pl-PL" dirty="0" err="1" smtClean="0"/>
              <a:t>Thera</a:t>
            </a:r>
            <a:r>
              <a:rPr lang="pl-PL" dirty="0" smtClean="0"/>
              <a:t> – band</a:t>
            </a:r>
          </a:p>
          <a:p>
            <a:pPr marL="342900" indent="-342900"/>
            <a:r>
              <a:rPr lang="pl-PL" dirty="0" smtClean="0"/>
              <a:t>       - w basenie (chodzenie w basenie)</a:t>
            </a:r>
          </a:p>
          <a:p>
            <a:pPr marL="342900" indent="-342900">
              <a:buAutoNum type="arabicPeriod" startAt="2"/>
            </a:pPr>
            <a:r>
              <a:rPr lang="pl-PL" dirty="0" smtClean="0"/>
              <a:t>Ćwiczenia przyrządowe</a:t>
            </a:r>
          </a:p>
          <a:p>
            <a:pPr marL="342900" indent="-342900"/>
            <a:r>
              <a:rPr lang="pl-PL" dirty="0" smtClean="0"/>
              <a:t>       - </a:t>
            </a:r>
            <a:r>
              <a:rPr lang="pl-PL" dirty="0" err="1" smtClean="0"/>
              <a:t>steper</a:t>
            </a:r>
            <a:endParaRPr lang="pl-PL" dirty="0" smtClean="0"/>
          </a:p>
          <a:p>
            <a:pPr marL="342900" indent="-342900"/>
            <a:r>
              <a:rPr lang="pl-PL" dirty="0" smtClean="0"/>
              <a:t>       - cykloergometr</a:t>
            </a:r>
          </a:p>
          <a:p>
            <a:pPr marL="342900" indent="-342900"/>
            <a:r>
              <a:rPr lang="pl-PL" dirty="0" smtClean="0"/>
              <a:t>       - bieżnia</a:t>
            </a:r>
          </a:p>
          <a:p>
            <a:pPr marL="342900" indent="-342900">
              <a:buAutoNum type="arabicPeriod" startAt="3"/>
            </a:pPr>
            <a:r>
              <a:rPr lang="pl-PL" dirty="0" smtClean="0"/>
              <a:t>Ćwiczenia </a:t>
            </a:r>
            <a:r>
              <a:rPr lang="pl-PL" dirty="0" err="1" smtClean="0"/>
              <a:t>areobowe</a:t>
            </a:r>
            <a:r>
              <a:rPr lang="pl-PL" dirty="0" smtClean="0"/>
              <a:t> (3x w </a:t>
            </a:r>
            <a:r>
              <a:rPr lang="pl-PL" dirty="0" err="1" smtClean="0"/>
              <a:t>tyg</a:t>
            </a:r>
            <a:r>
              <a:rPr lang="pl-PL" dirty="0" smtClean="0"/>
              <a:t>)</a:t>
            </a:r>
          </a:p>
          <a:p>
            <a:pPr marL="342900" indent="-342900"/>
            <a:r>
              <a:rPr lang="pl-PL" dirty="0" smtClean="0"/>
              <a:t>        (rozpoczynamy od 15 min </a:t>
            </a:r>
          </a:p>
          <a:p>
            <a:pPr marL="342900" indent="-342900"/>
            <a:r>
              <a:rPr lang="pl-PL" dirty="0" smtClean="0"/>
              <a:t>         stopniowo zwiększamy do 30 min)</a:t>
            </a:r>
          </a:p>
          <a:p>
            <a:pPr marL="342900" indent="-342900"/>
            <a:endParaRPr lang="pl-PL" dirty="0" smtClean="0"/>
          </a:p>
          <a:p>
            <a:pPr marL="342900" indent="-342900">
              <a:buAutoNum type="arabicPeriod"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Rehabilitacja </a:t>
            </a:r>
            <a:r>
              <a:rPr lang="pl-PL" sz="4000" dirty="0" smtClean="0"/>
              <a:t>domowa</a:t>
            </a:r>
            <a:br>
              <a:rPr lang="pl-PL" sz="4000" dirty="0" smtClean="0"/>
            </a:br>
            <a:r>
              <a:rPr lang="pl-PL" sz="2000" dirty="0" smtClean="0"/>
              <a:t>jest zależna  od okresu choroby i wydolności ogólnej pacjenta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700" b="1" dirty="0" smtClean="0">
                <a:solidFill>
                  <a:srgbClr val="FF0000"/>
                </a:solidFill>
              </a:rPr>
              <a:t>spacer</a:t>
            </a:r>
            <a:r>
              <a:rPr lang="pl-PL" sz="2700" dirty="0" smtClean="0"/>
              <a:t> </a:t>
            </a:r>
            <a:r>
              <a:rPr lang="pl-PL" sz="2200" dirty="0" smtClean="0"/>
              <a:t>5 dni w tygodniu </a:t>
            </a:r>
            <a:r>
              <a:rPr lang="pl-PL" sz="1800" dirty="0" smtClean="0"/>
              <a:t>(po około 15 min)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700" b="1" dirty="0" smtClean="0">
                <a:solidFill>
                  <a:srgbClr val="FF0000"/>
                </a:solidFill>
              </a:rPr>
              <a:t>program ćwiczeń </a:t>
            </a:r>
            <a:r>
              <a:rPr lang="pl-PL" sz="2200" dirty="0" smtClean="0"/>
              <a:t>– 3 x w tygodniu </a:t>
            </a:r>
            <a:r>
              <a:rPr lang="pl-PL" sz="1800" dirty="0" smtClean="0"/>
              <a:t>(po około 15 min)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5300" b="1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42910" y="1785926"/>
            <a:ext cx="805201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Rozgrzewka </a:t>
            </a:r>
            <a:r>
              <a:rPr lang="pl-PL" dirty="0" smtClean="0"/>
              <a:t>– wchodzenie na 1 stopień przez 2 min </a:t>
            </a:r>
          </a:p>
          <a:p>
            <a:r>
              <a:rPr lang="pl-PL" b="1" dirty="0" smtClean="0"/>
              <a:t>Ćwiczenia mięśni obręczy barkowej </a:t>
            </a:r>
            <a:r>
              <a:rPr lang="pl-PL" dirty="0" smtClean="0"/>
              <a:t>- lewa i prawa kończyna górna </a:t>
            </a:r>
          </a:p>
          <a:p>
            <a:pPr marL="342900" indent="-342900"/>
            <a:r>
              <a:rPr lang="pl-PL" dirty="0" smtClean="0"/>
              <a:t>-   ćwiczenia </a:t>
            </a:r>
            <a:r>
              <a:rPr lang="pl-PL" dirty="0" err="1" smtClean="0"/>
              <a:t>samowspomagane</a:t>
            </a:r>
            <a:r>
              <a:rPr lang="pl-PL" dirty="0" smtClean="0"/>
              <a:t> (z użyciem kołowrotka i skakanki)</a:t>
            </a:r>
          </a:p>
          <a:p>
            <a:pPr marL="342900" indent="-342900"/>
            <a:r>
              <a:rPr lang="pl-PL" dirty="0" smtClean="0"/>
              <a:t>-   ćwiczenia czynne - po 10 x    - odwiedzenie (barku)</a:t>
            </a:r>
          </a:p>
          <a:p>
            <a:pPr marL="342900" indent="-342900"/>
            <a:r>
              <a:rPr lang="pl-PL" dirty="0" smtClean="0"/>
              <a:t>                                                       - zgięcie (podniesienie ramienia powyżej głowy)</a:t>
            </a:r>
          </a:p>
          <a:p>
            <a:pPr marL="342900" indent="-342900"/>
            <a:r>
              <a:rPr lang="pl-PL" b="1" dirty="0" smtClean="0"/>
              <a:t>Ćwiczenia mięśni ręki  i przedramienia </a:t>
            </a:r>
            <a:r>
              <a:rPr lang="pl-PL" dirty="0" smtClean="0"/>
              <a:t>- lewa i prawa ręka </a:t>
            </a:r>
          </a:p>
          <a:p>
            <a:pPr marL="342900" indent="-342900"/>
            <a:r>
              <a:rPr lang="pl-PL" dirty="0" smtClean="0"/>
              <a:t>-   ściskanie  piłeczki – przez 5 </a:t>
            </a:r>
            <a:r>
              <a:rPr lang="pl-PL" dirty="0" err="1" smtClean="0"/>
              <a:t>sek</a:t>
            </a:r>
            <a:r>
              <a:rPr lang="pl-PL" dirty="0" smtClean="0"/>
              <a:t> – 10 x </a:t>
            </a:r>
          </a:p>
          <a:p>
            <a:pPr marL="342900" indent="-342900"/>
            <a:r>
              <a:rPr lang="pl-PL" b="1" dirty="0" smtClean="0"/>
              <a:t>Ćwiczenia obręczy biodrowej </a:t>
            </a:r>
            <a:r>
              <a:rPr lang="pl-PL" dirty="0" smtClean="0"/>
              <a:t>- lewa i prawa kończyna dolna </a:t>
            </a:r>
          </a:p>
          <a:p>
            <a:pPr marL="342900" indent="-342900"/>
            <a:r>
              <a:rPr lang="pl-PL" dirty="0" smtClean="0"/>
              <a:t>-   w pozycji leżenia na boku – kończyna dolna w wyproście – po 10 x</a:t>
            </a:r>
          </a:p>
          <a:p>
            <a:pPr marL="342900" indent="-342900"/>
            <a:r>
              <a:rPr lang="pl-PL" dirty="0" smtClean="0"/>
              <a:t>    odwiedzenie</a:t>
            </a:r>
          </a:p>
          <a:p>
            <a:pPr marL="342900" indent="-342900"/>
            <a:r>
              <a:rPr lang="pl-PL" dirty="0" smtClean="0"/>
              <a:t>-  pozycja siedząca – zginanie w stawie biodrowym – po 10 x</a:t>
            </a:r>
          </a:p>
          <a:p>
            <a:pPr marL="342900" indent="-342900"/>
            <a:r>
              <a:rPr lang="pl-PL" b="1" dirty="0" smtClean="0"/>
              <a:t>Ćwiczenia mięśnia czworogłowego</a:t>
            </a:r>
          </a:p>
          <a:p>
            <a:pPr marL="342900" indent="-342900"/>
            <a:r>
              <a:rPr lang="pl-PL" dirty="0" smtClean="0"/>
              <a:t>-   pozycja siedząca – zgięcie grzbietowe stopy – wyprost w stawie kolanowym – 10 x</a:t>
            </a:r>
          </a:p>
          <a:p>
            <a:pPr marL="342900" indent="-342900"/>
            <a:r>
              <a:rPr lang="pl-PL" b="1" dirty="0" smtClean="0"/>
              <a:t>Ćwiczenia mięśni przykręgosłupowych i miednicy</a:t>
            </a:r>
          </a:p>
          <a:p>
            <a:pPr marL="342900" indent="-342900"/>
            <a:r>
              <a:rPr lang="pl-PL" dirty="0" smtClean="0"/>
              <a:t>-  pozycja siedząca bez oparcia – unoszenie miednicy (próba wstania) – 10 x</a:t>
            </a:r>
          </a:p>
          <a:p>
            <a:pPr marL="342900" indent="-342900"/>
            <a:r>
              <a:rPr lang="pl-PL" dirty="0" smtClean="0"/>
              <a:t>-  przysiady</a:t>
            </a:r>
          </a:p>
          <a:p>
            <a:pPr marL="342900" indent="-342900"/>
            <a:r>
              <a:rPr lang="pl-PL" sz="2000" b="1" dirty="0" smtClean="0"/>
              <a:t>                </a:t>
            </a:r>
            <a:r>
              <a:rPr lang="pl-PL" sz="2400" b="1" dirty="0" smtClean="0">
                <a:solidFill>
                  <a:srgbClr val="FF0000"/>
                </a:solidFill>
              </a:rPr>
              <a:t> Nie zaleca się spacerować i ćwiczyć 3 dni pod rząd</a:t>
            </a:r>
            <a:endParaRPr lang="pl-PL" sz="2000" b="1" dirty="0" smtClean="0">
              <a:solidFill>
                <a:srgbClr val="FF0000"/>
              </a:solidFill>
            </a:endParaRPr>
          </a:p>
          <a:p>
            <a:pPr marL="342900" indent="-342900"/>
            <a:endParaRPr lang="pl-PL" dirty="0" smtClean="0"/>
          </a:p>
          <a:p>
            <a:pPr marL="342900" indent="-342900">
              <a:buFontTx/>
              <a:buChar char="-"/>
            </a:pPr>
            <a:endParaRPr lang="pl-PL" dirty="0" smtClean="0"/>
          </a:p>
          <a:p>
            <a:pPr marL="342900" indent="-342900"/>
            <a:r>
              <a:rPr lang="pl-PL" dirty="0" smtClean="0"/>
              <a:t>    </a:t>
            </a:r>
          </a:p>
          <a:p>
            <a:pPr marL="342900" indent="-342900">
              <a:buAutoNum type="arabicPeriod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 smtClean="0"/>
              <a:t>Objawy Kliniczne </a:t>
            </a:r>
            <a:br>
              <a:rPr lang="pl-PL" sz="2800" dirty="0" smtClean="0"/>
            </a:br>
            <a:r>
              <a:rPr lang="pl-PL" sz="2800" dirty="0" smtClean="0"/>
              <a:t> narząd ruchu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b="1" dirty="0" smtClean="0">
                <a:solidFill>
                  <a:srgbClr val="FF0000"/>
                </a:solidFill>
              </a:rPr>
              <a:t>Mięśnie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2571744"/>
            <a:ext cx="8229600" cy="452596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obrzęk</a:t>
            </a:r>
          </a:p>
          <a:p>
            <a:r>
              <a:rPr lang="pl-PL" sz="2800" dirty="0" smtClean="0"/>
              <a:t>zwiększenie spoistości (stwardnienie)</a:t>
            </a:r>
          </a:p>
          <a:p>
            <a:r>
              <a:rPr lang="pl-PL" sz="2800" dirty="0" smtClean="0"/>
              <a:t>bolesność samoistna i przy badaniu </a:t>
            </a:r>
            <a:r>
              <a:rPr lang="pl-PL" sz="2800" dirty="0" err="1" smtClean="0"/>
              <a:t>palpacyjnym</a:t>
            </a:r>
            <a:endParaRPr lang="pl-PL" sz="2800" dirty="0" smtClean="0"/>
          </a:p>
          <a:p>
            <a:r>
              <a:rPr lang="pl-PL" sz="2800" dirty="0" smtClean="0"/>
              <a:t>uczucie męczliwości i narastającego osłabienia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/>
              <a:t>Objawy Kliniczne </a:t>
            </a:r>
            <a:br>
              <a:rPr lang="pl-PL" sz="2800" dirty="0" smtClean="0"/>
            </a:br>
            <a:r>
              <a:rPr lang="pl-PL" sz="2800" dirty="0" smtClean="0"/>
              <a:t> narząd ruchu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b="1" dirty="0" smtClean="0">
                <a:solidFill>
                  <a:srgbClr val="FF0000"/>
                </a:solidFill>
              </a:rPr>
              <a:t>Mięśnie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3600" b="1" dirty="0" smtClean="0">
                <a:solidFill>
                  <a:srgbClr val="FF0000"/>
                </a:solidFill>
              </a:rPr>
              <a:t>Mięśnie obwodowe: </a:t>
            </a:r>
            <a:r>
              <a:rPr lang="pl-PL" dirty="0" smtClean="0"/>
              <a:t>- obręczy barkowej i biodrowej</a:t>
            </a:r>
          </a:p>
          <a:p>
            <a:pPr>
              <a:buNone/>
            </a:pPr>
            <a:r>
              <a:rPr lang="pl-PL" dirty="0" smtClean="0"/>
              <a:t>                                            - </a:t>
            </a:r>
            <a:r>
              <a:rPr lang="pl-PL" dirty="0" err="1" smtClean="0"/>
              <a:t>przykęgosłupowe</a:t>
            </a:r>
            <a:endParaRPr lang="pl-PL" dirty="0" smtClean="0"/>
          </a:p>
          <a:p>
            <a:pPr>
              <a:buNone/>
            </a:pPr>
            <a:r>
              <a:rPr lang="pl-PL" sz="1900" dirty="0" smtClean="0"/>
              <a:t>                                                                             (szczególnie w odcinku szyjnym i piersiowym) </a:t>
            </a:r>
            <a:endParaRPr lang="pl-PL" sz="3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Postępujące utrudnienie:</a:t>
            </a:r>
          </a:p>
          <a:p>
            <a:pPr>
              <a:buFontTx/>
              <a:buChar char="-"/>
            </a:pPr>
            <a:r>
              <a:rPr lang="pl-PL" sz="2800" dirty="0" smtClean="0"/>
              <a:t>unoszenia kończyn górnych</a:t>
            </a:r>
          </a:p>
          <a:p>
            <a:pPr>
              <a:buFontTx/>
              <a:buChar char="-"/>
            </a:pPr>
            <a:r>
              <a:rPr lang="pl-PL" sz="2800" dirty="0" smtClean="0"/>
              <a:t>unoszenia kończyn dolnych (chodzenie po schodach)</a:t>
            </a:r>
          </a:p>
          <a:p>
            <a:pPr>
              <a:buFontTx/>
              <a:buChar char="-"/>
            </a:pPr>
            <a:r>
              <a:rPr lang="pl-PL" sz="2800" dirty="0" smtClean="0"/>
              <a:t>unoszenia głowy</a:t>
            </a:r>
          </a:p>
          <a:p>
            <a:pPr>
              <a:buFontTx/>
              <a:buChar char="-"/>
            </a:pPr>
            <a:r>
              <a:rPr lang="pl-PL" sz="2800" dirty="0" smtClean="0"/>
              <a:t>zmiana pozycji (chodzenie, siadanie, wstawanie, zmiana pozycji w łóżku)</a:t>
            </a:r>
          </a:p>
          <a:p>
            <a:pPr>
              <a:buFontTx/>
              <a:buChar char="-"/>
            </a:pPr>
            <a:r>
              <a:rPr lang="pl-PL" sz="2800" dirty="0" smtClean="0"/>
              <a:t>całkowite unieruchomienie chorego</a:t>
            </a:r>
          </a:p>
          <a:p>
            <a:pPr>
              <a:buFontTx/>
              <a:buChar char="-"/>
            </a:pP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/>
              <a:t>Objawy Kliniczne </a:t>
            </a:r>
            <a:br>
              <a:rPr lang="pl-PL" sz="2800" dirty="0" smtClean="0"/>
            </a:br>
            <a:r>
              <a:rPr lang="pl-PL" sz="2800" dirty="0" smtClean="0"/>
              <a:t> narząd ruchu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b="1" dirty="0" smtClean="0">
                <a:solidFill>
                  <a:srgbClr val="FF0000"/>
                </a:solidFill>
              </a:rPr>
              <a:t>Mięśnie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2800" b="1" dirty="0" smtClean="0">
                <a:solidFill>
                  <a:srgbClr val="FF0000"/>
                </a:solidFill>
              </a:rPr>
              <a:t>Mięśnie twarzy </a:t>
            </a:r>
            <a:r>
              <a:rPr lang="pl-PL" dirty="0" smtClean="0"/>
              <a:t>-  </a:t>
            </a:r>
            <a:r>
              <a:rPr lang="pl-PL" sz="2000" dirty="0" smtClean="0"/>
              <a:t>upośledzenie mimiki</a:t>
            </a:r>
            <a:endParaRPr lang="pl-PL" sz="3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b="1" dirty="0" smtClean="0">
                <a:solidFill>
                  <a:srgbClr val="FF0000"/>
                </a:solidFill>
              </a:rPr>
              <a:t>Mięśnie oddechowe </a:t>
            </a:r>
            <a:r>
              <a:rPr lang="pl-PL" sz="2000" dirty="0" smtClean="0"/>
              <a:t>- międzyżebrowe</a:t>
            </a:r>
          </a:p>
          <a:p>
            <a:pPr>
              <a:buNone/>
            </a:pPr>
            <a:r>
              <a:rPr lang="pl-PL" sz="2000" dirty="0" smtClean="0"/>
              <a:t>                                                    - przepona</a:t>
            </a:r>
          </a:p>
          <a:p>
            <a:pPr>
              <a:buNone/>
            </a:pPr>
            <a:r>
              <a:rPr lang="pl-PL" sz="2800" dirty="0" smtClean="0"/>
              <a:t> </a:t>
            </a:r>
            <a:r>
              <a:rPr lang="pl-PL" sz="2000" dirty="0" smtClean="0"/>
              <a:t>Postępująca ciężka niewydolność oddechowa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800" b="1" dirty="0" smtClean="0">
                <a:solidFill>
                  <a:srgbClr val="FF0000"/>
                </a:solidFill>
              </a:rPr>
              <a:t>Mięśnie przełyku, gardła i krtani</a:t>
            </a:r>
          </a:p>
          <a:p>
            <a:pPr>
              <a:buNone/>
            </a:pPr>
            <a:r>
              <a:rPr lang="pl-PL" sz="2800" dirty="0" smtClean="0"/>
              <a:t>      </a:t>
            </a:r>
            <a:r>
              <a:rPr lang="pl-PL" sz="2000" dirty="0" smtClean="0"/>
              <a:t>zaburzenia: mowy</a:t>
            </a:r>
          </a:p>
          <a:p>
            <a:pPr>
              <a:buNone/>
            </a:pPr>
            <a:r>
              <a:rPr lang="pl-PL" sz="2000" dirty="0" smtClean="0"/>
              <a:t>                            połykania</a:t>
            </a:r>
          </a:p>
          <a:p>
            <a:pPr>
              <a:buNone/>
            </a:pPr>
            <a:r>
              <a:rPr lang="pl-PL" sz="2000" dirty="0" smtClean="0"/>
              <a:t>Uniemożliwienie przyjmowania posiłków</a:t>
            </a:r>
            <a:endParaRPr lang="pl-P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/>
              <a:t>Objawy Kliniczne </a:t>
            </a:r>
            <a:br>
              <a:rPr lang="pl-PL" sz="2800" dirty="0" smtClean="0"/>
            </a:br>
            <a:r>
              <a:rPr lang="pl-PL" sz="2800" dirty="0" smtClean="0"/>
              <a:t> narząd ruchu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b="1" dirty="0" smtClean="0">
                <a:solidFill>
                  <a:srgbClr val="FF0000"/>
                </a:solidFill>
              </a:rPr>
              <a:t>Stawy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Ból</a:t>
            </a:r>
            <a:r>
              <a:rPr lang="pl-PL" sz="2800" dirty="0" smtClean="0"/>
              <a:t> – u około 50% chorych</a:t>
            </a:r>
          </a:p>
          <a:p>
            <a:pPr>
              <a:buNone/>
            </a:pPr>
            <a:r>
              <a:rPr lang="pl-PL" sz="2800" dirty="0" smtClean="0"/>
              <a:t>              bez zmian destrukcyjnych i zniekształceń                  </a:t>
            </a:r>
          </a:p>
          <a:p>
            <a:pPr>
              <a:buNone/>
            </a:pPr>
            <a:r>
              <a:rPr lang="pl-PL" sz="2800" dirty="0" smtClean="0"/>
              <a:t>              </a:t>
            </a:r>
            <a:r>
              <a:rPr lang="pl-PL" sz="1800" dirty="0" smtClean="0"/>
              <a:t>(najczęściej kolanowe, nadgarstkowe, ręce)</a:t>
            </a:r>
            <a:endParaRPr lang="pl-PL" sz="2800" dirty="0" smtClean="0"/>
          </a:p>
          <a:p>
            <a:endParaRPr lang="pl-PL" sz="2800" dirty="0" smtClean="0"/>
          </a:p>
          <a:p>
            <a:r>
              <a:rPr lang="pl-PL" sz="2800" b="1" dirty="0" smtClean="0">
                <a:solidFill>
                  <a:srgbClr val="FF0000"/>
                </a:solidFill>
              </a:rPr>
              <a:t>Ograniczenie ruchów lub przykurcz stawu </a:t>
            </a:r>
          </a:p>
          <a:p>
            <a:pPr>
              <a:buNone/>
            </a:pPr>
            <a:r>
              <a:rPr lang="pl-PL" sz="2800" dirty="0" smtClean="0"/>
              <a:t>     przyczyna mięśniowa:</a:t>
            </a:r>
          </a:p>
          <a:p>
            <a:pPr>
              <a:buNone/>
            </a:pPr>
            <a:r>
              <a:rPr lang="pl-PL" sz="2800" dirty="0" smtClean="0"/>
              <a:t>                     </a:t>
            </a:r>
            <a:r>
              <a:rPr lang="pl-PL" sz="2400" dirty="0" smtClean="0"/>
              <a:t>- ból   </a:t>
            </a:r>
          </a:p>
          <a:p>
            <a:pPr>
              <a:buNone/>
            </a:pPr>
            <a:r>
              <a:rPr lang="pl-PL" sz="2400" dirty="0" smtClean="0"/>
              <a:t>                        - włóknienie </a:t>
            </a:r>
          </a:p>
          <a:p>
            <a:pPr>
              <a:buNone/>
            </a:pPr>
            <a:r>
              <a:rPr lang="pl-PL" sz="2400" dirty="0" smtClean="0"/>
              <a:t>                        - zanik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dirty="0" smtClean="0"/>
          </a:p>
          <a:p>
            <a:pPr>
              <a:buFontTx/>
              <a:buChar char="-"/>
            </a:pP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Okres ostry</a:t>
            </a:r>
            <a:br>
              <a:rPr lang="pl-PL" sz="3200" b="1" dirty="0" smtClean="0">
                <a:solidFill>
                  <a:srgbClr val="FF0000"/>
                </a:solidFill>
              </a:rPr>
            </a:br>
            <a:r>
              <a:rPr lang="pl-PL" sz="2800" b="1" dirty="0" smtClean="0">
                <a:solidFill>
                  <a:srgbClr val="FF0000"/>
                </a:solidFill>
              </a:rPr>
              <a:t>Pacjenci unieruchomieni w łóżku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357290" y="1500174"/>
            <a:ext cx="700204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/>
              <a:t>Masaż ręczny</a:t>
            </a:r>
          </a:p>
          <a:p>
            <a:pPr marL="342900" indent="-342900"/>
            <a:endParaRPr lang="pl-PL" dirty="0" smtClean="0"/>
          </a:p>
          <a:p>
            <a:pPr marL="342900" indent="-342900">
              <a:buAutoNum type="arabicPeriod" startAt="2"/>
            </a:pPr>
            <a:r>
              <a:rPr lang="pl-PL" dirty="0" smtClean="0"/>
              <a:t>Ćwiczenia  mięśni obwodowych </a:t>
            </a:r>
            <a:r>
              <a:rPr lang="pl-PL" sz="1400" dirty="0" smtClean="0"/>
              <a:t>(utrzymanie zakresu ruchów, ożywienie stawów)</a:t>
            </a:r>
            <a:endParaRPr lang="pl-PL" dirty="0" smtClean="0"/>
          </a:p>
          <a:p>
            <a:pPr marL="342900" indent="-342900"/>
            <a:r>
              <a:rPr lang="pl-PL" dirty="0" smtClean="0"/>
              <a:t>                                                                 - bierne</a:t>
            </a:r>
          </a:p>
          <a:p>
            <a:pPr marL="342900" indent="-342900"/>
            <a:r>
              <a:rPr lang="pl-PL" dirty="0" smtClean="0"/>
              <a:t>                                                                 - czynno - bierne</a:t>
            </a:r>
          </a:p>
          <a:p>
            <a:pPr marL="342900" indent="-342900">
              <a:buAutoNum type="arabicPeriod" startAt="3"/>
            </a:pPr>
            <a:r>
              <a:rPr lang="pl-PL" dirty="0" smtClean="0"/>
              <a:t>Ćwiczenia oddechowe</a:t>
            </a:r>
          </a:p>
          <a:p>
            <a:pPr marL="342900" indent="-342900">
              <a:buAutoNum type="arabicPeriod" startAt="3"/>
            </a:pPr>
            <a:r>
              <a:rPr lang="pl-PL" dirty="0" smtClean="0"/>
              <a:t>Pozycje </a:t>
            </a:r>
            <a:r>
              <a:rPr lang="pl-PL" dirty="0" err="1" smtClean="0"/>
              <a:t>ułożeniowe</a:t>
            </a:r>
            <a:r>
              <a:rPr lang="pl-PL" dirty="0" smtClean="0"/>
              <a:t> (zmiana pozycji w łóżku)</a:t>
            </a:r>
          </a:p>
          <a:p>
            <a:pPr marL="342900" indent="-342900">
              <a:buAutoNum type="arabicPeriod" startAt="3"/>
            </a:pPr>
            <a:r>
              <a:rPr lang="pl-PL" dirty="0" smtClean="0"/>
              <a:t>Zaopatrzenie ortopedyczne (w zależności od potrzeb)</a:t>
            </a:r>
          </a:p>
          <a:p>
            <a:pPr marL="342900" indent="-342900"/>
            <a:r>
              <a:rPr lang="pl-PL" dirty="0" smtClean="0"/>
              <a:t>       - kołnierz ortopedyczny</a:t>
            </a:r>
          </a:p>
          <a:p>
            <a:pPr marL="342900" indent="-342900"/>
            <a:r>
              <a:rPr lang="pl-PL" dirty="0" smtClean="0"/>
              <a:t>       - stabilizator (stawy: nadgarstkowe, kolanowe, skokowe)</a:t>
            </a:r>
          </a:p>
          <a:p>
            <a:pPr marL="342900" indent="-342900"/>
            <a:r>
              <a:rPr lang="pl-PL" dirty="0" smtClean="0"/>
              <a:t>       - </a:t>
            </a:r>
            <a:r>
              <a:rPr lang="pl-PL" dirty="0" err="1" smtClean="0"/>
              <a:t>ortezy</a:t>
            </a:r>
            <a:r>
              <a:rPr lang="pl-PL" dirty="0" smtClean="0"/>
              <a:t> (wspomaganie czynności dnia codziennego)</a:t>
            </a:r>
          </a:p>
          <a:p>
            <a:pPr marL="342900" indent="-342900"/>
            <a:r>
              <a:rPr lang="pl-PL" dirty="0" smtClean="0"/>
              <a:t>       - materac przeciwodleżynowy, wałki, kliny, podkładki pod pięty</a:t>
            </a:r>
          </a:p>
          <a:p>
            <a:pPr marL="342900" indent="-342900"/>
            <a:endParaRPr lang="pl-PL" dirty="0" smtClean="0"/>
          </a:p>
          <a:p>
            <a:pPr marL="342900" indent="-342900"/>
            <a:r>
              <a:rPr lang="pl-PL" dirty="0" smtClean="0"/>
              <a:t>Instruktarz pielęgniarek:</a:t>
            </a:r>
          </a:p>
          <a:p>
            <a:pPr marL="342900" indent="-342900"/>
            <a:r>
              <a:rPr lang="pl-PL" dirty="0" smtClean="0"/>
              <a:t>        - pozycje przeciwodleżynowe i zmiany pozycji w łóżku</a:t>
            </a:r>
          </a:p>
          <a:p>
            <a:pPr marL="342900" indent="-342900"/>
            <a:r>
              <a:rPr lang="pl-PL" dirty="0" smtClean="0"/>
              <a:t>        - ćwiczenia ułatwiające wykonywanie czynności życiowych</a:t>
            </a:r>
          </a:p>
          <a:p>
            <a:pPr marL="342900" indent="-342900"/>
            <a:r>
              <a:rPr lang="pl-PL" dirty="0" smtClean="0"/>
              <a:t>           (przemieszczania się w obrębie łóżka)</a:t>
            </a:r>
          </a:p>
          <a:p>
            <a:pPr marL="342900" indent="-342900">
              <a:buAutoNum type="arabicPeriod"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Okres ostry</a:t>
            </a:r>
            <a:br>
              <a:rPr lang="pl-PL" sz="3200" b="1" dirty="0" smtClean="0">
                <a:solidFill>
                  <a:srgbClr val="FF0000"/>
                </a:solidFill>
              </a:rPr>
            </a:br>
            <a:r>
              <a:rPr lang="pl-PL" sz="3200" dirty="0" smtClean="0"/>
              <a:t> </a:t>
            </a:r>
            <a:r>
              <a:rPr lang="pl-PL" sz="2700" b="1" dirty="0" smtClean="0">
                <a:solidFill>
                  <a:srgbClr val="FF0000"/>
                </a:solidFill>
              </a:rPr>
              <a:t>Pacjenci poruszający się samodzielnie </a:t>
            </a:r>
            <a:br>
              <a:rPr lang="pl-PL" sz="2700" b="1" dirty="0" smtClean="0">
                <a:solidFill>
                  <a:srgbClr val="FF0000"/>
                </a:solidFill>
              </a:rPr>
            </a:br>
            <a:r>
              <a:rPr lang="pl-PL" sz="2700" b="1" dirty="0" smtClean="0">
                <a:solidFill>
                  <a:srgbClr val="FF0000"/>
                </a:solidFill>
              </a:rPr>
              <a:t>lub przy użyciu wózka inwalidzkiego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571604" y="1714488"/>
            <a:ext cx="610494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/>
              <a:t>Fizykoterapia (zabiegi cieplne)</a:t>
            </a:r>
          </a:p>
          <a:p>
            <a:pPr marL="342900" indent="-342900">
              <a:buAutoNum type="arabicPeriod"/>
            </a:pPr>
            <a:r>
              <a:rPr lang="pl-PL" dirty="0" smtClean="0"/>
              <a:t>Masaż ręczny</a:t>
            </a:r>
          </a:p>
          <a:p>
            <a:pPr marL="342900" indent="-342900">
              <a:buAutoNum type="arabicPeriod"/>
            </a:pPr>
            <a:r>
              <a:rPr lang="pl-PL" dirty="0" err="1" smtClean="0"/>
              <a:t>Streching</a:t>
            </a:r>
            <a:r>
              <a:rPr lang="pl-PL" dirty="0" smtClean="0"/>
              <a:t>  (rozciąganie mięśni)</a:t>
            </a:r>
          </a:p>
          <a:p>
            <a:pPr marL="342900" indent="-342900">
              <a:buAutoNum type="arabicPeriod"/>
            </a:pPr>
            <a:r>
              <a:rPr lang="pl-PL" dirty="0" smtClean="0"/>
              <a:t>Ćwiczenia  czynne i w odciążeniu</a:t>
            </a:r>
          </a:p>
          <a:p>
            <a:pPr marL="342900" indent="-342900">
              <a:buAutoNum type="arabicPeriod" startAt="3"/>
            </a:pPr>
            <a:r>
              <a:rPr lang="pl-PL" dirty="0" smtClean="0"/>
              <a:t>Ćwiczenia oddechowe</a:t>
            </a:r>
          </a:p>
          <a:p>
            <a:pPr marL="342900" indent="-342900">
              <a:buAutoNum type="arabicPeriod" startAt="3"/>
            </a:pPr>
            <a:r>
              <a:rPr lang="pl-PL" dirty="0" smtClean="0"/>
              <a:t>Ćwiczenia metodą PNF</a:t>
            </a:r>
          </a:p>
          <a:p>
            <a:pPr marL="342900" indent="-342900"/>
            <a:r>
              <a:rPr lang="pl-PL" dirty="0" smtClean="0"/>
              <a:t>      (praca nad obręczą barkową, miednicy i stabilizacją tułowia)</a:t>
            </a:r>
          </a:p>
          <a:p>
            <a:pPr marL="342900" indent="-342900"/>
            <a:r>
              <a:rPr lang="pl-PL" dirty="0" smtClean="0"/>
              <a:t>5.   </a:t>
            </a:r>
            <a:r>
              <a:rPr lang="pl-PL" dirty="0" err="1" smtClean="0"/>
              <a:t>Kinesiotyping</a:t>
            </a:r>
            <a:r>
              <a:rPr lang="pl-PL" dirty="0" smtClean="0"/>
              <a:t> (przy braku zmian skórnych)</a:t>
            </a:r>
          </a:p>
          <a:p>
            <a:pPr marL="342900" indent="-342900"/>
            <a:r>
              <a:rPr lang="pl-PL" dirty="0" smtClean="0"/>
              <a:t>6.   Zaopatrzenie ortopedyczne (w zależności od potrzeb)</a:t>
            </a:r>
          </a:p>
          <a:p>
            <a:pPr marL="342900" indent="-342900">
              <a:buAutoNum type="arabicPeriod" startAt="7"/>
            </a:pPr>
            <a:r>
              <a:rPr lang="pl-PL" dirty="0" smtClean="0"/>
              <a:t>Edukacja pacjenta</a:t>
            </a:r>
          </a:p>
          <a:p>
            <a:pPr marL="342900" indent="-342900"/>
            <a:r>
              <a:rPr lang="pl-PL" dirty="0" smtClean="0"/>
              <a:t>      - co do wpływu choroby na funkcjonowanie codzienne</a:t>
            </a:r>
          </a:p>
          <a:p>
            <a:pPr marL="342900" indent="-342900"/>
            <a:r>
              <a:rPr lang="pl-PL" dirty="0" smtClean="0"/>
              <a:t>      - zrozumienie przez pacjenta, że poprawa funkcji nastąpi </a:t>
            </a:r>
          </a:p>
          <a:p>
            <a:pPr marL="342900" indent="-342900"/>
            <a:r>
              <a:rPr lang="pl-PL" dirty="0" smtClean="0"/>
              <a:t>         wraz ze wzrostem siły mięśni</a:t>
            </a:r>
          </a:p>
          <a:p>
            <a:pPr marL="342900" indent="-342900"/>
            <a:r>
              <a:rPr lang="pl-PL" dirty="0" smtClean="0"/>
              <a:t>9.   Regularne wsparcie i terapia psychologiczna i logopedyczna</a:t>
            </a:r>
          </a:p>
          <a:p>
            <a:pPr marL="342900" indent="-342900"/>
            <a:r>
              <a:rPr lang="pl-PL" dirty="0" smtClean="0"/>
              <a:t>10. Instruktaż opiekunów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Okres wczesnej remisji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200" dirty="0" smtClean="0"/>
              <a:t>Kompleksowa rehabilitacja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 </a:t>
            </a:r>
            <a:endParaRPr lang="pl-PL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285852" y="857232"/>
            <a:ext cx="6592254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1600" dirty="0" smtClean="0"/>
              <a:t>Re-edukacja mięśniowa PNF i rozciąganie mięśni</a:t>
            </a:r>
          </a:p>
          <a:p>
            <a:pPr marL="342900" indent="-342900"/>
            <a:r>
              <a:rPr lang="pl-PL" sz="1600" dirty="0" smtClean="0"/>
              <a:t>       (techniki tkanek miękkich, PIR)</a:t>
            </a:r>
          </a:p>
          <a:p>
            <a:pPr marL="342900" indent="-342900">
              <a:buAutoNum type="arabicPeriod" startAt="2"/>
            </a:pPr>
            <a:r>
              <a:rPr lang="pl-PL" sz="1600" dirty="0" smtClean="0"/>
              <a:t>Praca nad balansem tułowia i siłą mięśni </a:t>
            </a:r>
          </a:p>
          <a:p>
            <a:pPr marL="342900" indent="-342900">
              <a:buAutoNum type="arabicPeriod" startAt="3"/>
            </a:pPr>
            <a:r>
              <a:rPr lang="pl-PL" sz="1600" dirty="0" smtClean="0"/>
              <a:t>Ćwiczenia czynne wolne, pojedyncze skurcze izometryczne</a:t>
            </a:r>
          </a:p>
          <a:p>
            <a:pPr marL="342900" indent="-342900"/>
            <a:r>
              <a:rPr lang="pl-PL" sz="1600" dirty="0" smtClean="0"/>
              <a:t>       dużych grup mięśniowych</a:t>
            </a:r>
          </a:p>
          <a:p>
            <a:pPr marL="342900" indent="-342900">
              <a:buAutoNum type="arabicPeriod" startAt="4"/>
            </a:pPr>
            <a:r>
              <a:rPr lang="pl-PL" sz="1600" dirty="0" smtClean="0"/>
              <a:t>Fizykoterapia (zabiegi cieplne),</a:t>
            </a:r>
          </a:p>
          <a:p>
            <a:pPr marL="342900" indent="-342900">
              <a:buAutoNum type="arabicPeriod" startAt="4"/>
            </a:pPr>
            <a:r>
              <a:rPr lang="pl-PL" sz="1600" dirty="0" smtClean="0"/>
              <a:t>Masaż ręczny</a:t>
            </a:r>
          </a:p>
          <a:p>
            <a:pPr marL="342900" indent="-342900"/>
            <a:endParaRPr lang="pl-PL" sz="1600" dirty="0" smtClean="0"/>
          </a:p>
          <a:p>
            <a:pPr marL="342900" indent="-342900"/>
            <a:r>
              <a:rPr lang="pl-PL" sz="1600" dirty="0" smtClean="0"/>
              <a:t>6   Po pojawianiu się balansu tułowia i siły mięśniowej (3/4 zakresu)</a:t>
            </a:r>
          </a:p>
          <a:p>
            <a:pPr marL="342900" indent="-342900">
              <a:buFontTx/>
              <a:buChar char="-"/>
            </a:pPr>
            <a:r>
              <a:rPr lang="pl-PL" sz="1400" dirty="0" smtClean="0"/>
              <a:t>trening chodu w barierkach, po schodach</a:t>
            </a:r>
          </a:p>
          <a:p>
            <a:pPr marL="342900" indent="-342900">
              <a:buFontTx/>
              <a:buChar char="-"/>
            </a:pPr>
            <a:r>
              <a:rPr lang="pl-PL" sz="1400" dirty="0" smtClean="0"/>
              <a:t>ćwiczenia równoważne</a:t>
            </a:r>
          </a:p>
          <a:p>
            <a:pPr marL="342900" indent="-342900">
              <a:buFontTx/>
              <a:buChar char="-"/>
            </a:pPr>
            <a:r>
              <a:rPr lang="pl-PL" sz="1400" dirty="0" smtClean="0"/>
              <a:t>spacery z odpowiednim zaopatrzeniem ortopedycznym (balkonik, kule) </a:t>
            </a:r>
          </a:p>
          <a:p>
            <a:pPr marL="342900" indent="-342900"/>
            <a:r>
              <a:rPr lang="pl-PL" sz="1600" dirty="0" smtClean="0"/>
              <a:t>7.   Po obniżeniu aktywności enzymów </a:t>
            </a:r>
          </a:p>
          <a:p>
            <a:pPr marL="342900" indent="-342900">
              <a:buFontTx/>
              <a:buChar char="-"/>
            </a:pPr>
            <a:r>
              <a:rPr lang="pl-PL" sz="1400" dirty="0" smtClean="0"/>
              <a:t>utrzymujemy ćwiczenia rozciągowe</a:t>
            </a:r>
          </a:p>
          <a:p>
            <a:pPr marL="342900" indent="-342900">
              <a:buFontTx/>
              <a:buChar char="-"/>
            </a:pPr>
            <a:r>
              <a:rPr lang="pl-PL" sz="1400" dirty="0" smtClean="0"/>
              <a:t>rozszerzamy ćwiczenia izometryczne (do 6 skurczów dziennie</a:t>
            </a:r>
          </a:p>
          <a:p>
            <a:pPr marL="342900" indent="-342900"/>
            <a:r>
              <a:rPr lang="pl-PL" sz="1400" dirty="0" smtClean="0"/>
              <a:t>        dla każdej grupy mięśniowej</a:t>
            </a:r>
          </a:p>
          <a:p>
            <a:pPr marL="342900" indent="-342900">
              <a:buFontTx/>
              <a:buChar char="-"/>
            </a:pPr>
            <a:r>
              <a:rPr lang="pl-PL" sz="1400" dirty="0" smtClean="0"/>
              <a:t>ćwiczenia w basenie</a:t>
            </a:r>
          </a:p>
          <a:p>
            <a:pPr marL="342900" indent="-342900">
              <a:buFontTx/>
              <a:buChar char="-"/>
            </a:pPr>
            <a:endParaRPr lang="pl-PL" sz="1400" dirty="0" smtClean="0"/>
          </a:p>
          <a:p>
            <a:pPr marL="342900" indent="-342900"/>
            <a:r>
              <a:rPr lang="pl-PL" sz="1600" dirty="0" smtClean="0"/>
              <a:t>8.     Terapia zajęciowa</a:t>
            </a:r>
          </a:p>
          <a:p>
            <a:pPr marL="342900" indent="-342900"/>
            <a:r>
              <a:rPr lang="pl-PL" sz="1600" dirty="0" smtClean="0"/>
              <a:t>9.     Pomoc pacjentowi w rozkładzie wydatkowania energii przez cały dzień</a:t>
            </a:r>
          </a:p>
          <a:p>
            <a:pPr marL="342900" indent="-342900"/>
            <a:r>
              <a:rPr lang="pl-PL" sz="1600" dirty="0" smtClean="0"/>
              <a:t>10.   Dostosowanie mieszkania pacjenta do dysfunkcji </a:t>
            </a:r>
          </a:p>
          <a:p>
            <a:pPr marL="342900" indent="-342900"/>
            <a:r>
              <a:rPr lang="pl-PL" sz="1400" dirty="0" smtClean="0"/>
              <a:t>      (uchwyty, podwyższenie sedesu, brodzik, podłogi antypoślizgowe, poszerzenie drzwi)</a:t>
            </a:r>
          </a:p>
          <a:p>
            <a:pPr marL="342900" indent="-342900"/>
            <a:r>
              <a:rPr lang="pl-PL" sz="1600" dirty="0" smtClean="0"/>
              <a:t>11.  Ocena możliwości zawodowych (ew. przekwalifikowanie)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Wczesna remisja</a:t>
            </a:r>
            <a:br>
              <a:rPr lang="pl-PL" sz="2800" b="1" dirty="0" smtClean="0">
                <a:solidFill>
                  <a:srgbClr val="FF0000"/>
                </a:solidFill>
              </a:rPr>
            </a:br>
            <a:r>
              <a:rPr lang="pl-PL" sz="2000" b="1" dirty="0" smtClean="0">
                <a:solidFill>
                  <a:srgbClr val="FF0000"/>
                </a:solidFill>
              </a:rPr>
              <a:t>Osłabienie mięśni</a:t>
            </a:r>
            <a:br>
              <a:rPr lang="pl-PL" sz="2000" b="1" dirty="0" smtClean="0">
                <a:solidFill>
                  <a:srgbClr val="FF0000"/>
                </a:solidFill>
              </a:rPr>
            </a:br>
            <a:r>
              <a:rPr lang="pl-PL" sz="2000" b="1" dirty="0" smtClean="0">
                <a:solidFill>
                  <a:srgbClr val="FF0000"/>
                </a:solidFill>
              </a:rPr>
              <a:t> obręczy barkowej, biodrowej, przykręgosłupowych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Przejście do siadu</a:t>
            </a:r>
            <a:endParaRPr lang="pl-PL" sz="3200" dirty="0"/>
          </a:p>
        </p:txBody>
      </p:sp>
      <p:pic>
        <p:nvPicPr>
          <p:cNvPr id="3" name="Obraz 2" descr="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2204864"/>
            <a:ext cx="2736304" cy="3676253"/>
          </a:xfrm>
          <a:prstGeom prst="rect">
            <a:avLst/>
          </a:prstGeom>
        </p:spPr>
      </p:pic>
      <p:pic>
        <p:nvPicPr>
          <p:cNvPr id="4" name="Obraz 3" descr="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040" y="2204864"/>
            <a:ext cx="2952328" cy="3604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740</Words>
  <Application>Microsoft Office PowerPoint</Application>
  <PresentationFormat>Pokaz na ekranie (4:3)</PresentationFormat>
  <Paragraphs>142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Rehabilitacja  w zapaleniu  wielomięśniowym i skórno – mięśniowym  </vt:lpstr>
      <vt:lpstr>Objawy Kliniczne   narząd ruchu Mięśnie</vt:lpstr>
      <vt:lpstr>Objawy Kliniczne   narząd ruchu Mięśnie</vt:lpstr>
      <vt:lpstr>Objawy Kliniczne   narząd ruchu Mięśnie</vt:lpstr>
      <vt:lpstr>Objawy Kliniczne   narząd ruchu Stawy</vt:lpstr>
      <vt:lpstr>Okres ostry Pacjenci unieruchomieni w łóżku</vt:lpstr>
      <vt:lpstr>Okres ostry  Pacjenci poruszający się samodzielnie  lub przy użyciu wózka inwalidzkiego</vt:lpstr>
      <vt:lpstr>Okres wczesnej remisji Kompleksowa rehabilitacja  </vt:lpstr>
      <vt:lpstr>Wczesna remisja Osłabienie mięśni  obręczy barkowej, biodrowej, przykręgosłupowych Przejście do siadu</vt:lpstr>
      <vt:lpstr>Wczesna remisja Osłabienie mięśni  obręczy barkowej, biodrowej, przykręgosłupowych Przejście do pozycji leżącej</vt:lpstr>
      <vt:lpstr>Wczesna remisja Osłabienie mięśni  obręczy barkowej, biodrowej, przykręgosłupowych Chód</vt:lpstr>
      <vt:lpstr>Kompleksowa rehabilitacja w warunkach klinicznych późna remisja i okres przewlekły  </vt:lpstr>
      <vt:lpstr>  Rehabilitacja domowa jest zależna  od okresu choroby i wydolności ogólnej pacjenta spacer 5 dni w tygodniu (po około 15 min) program ćwiczeń – 3 x w tygodniu (po około 15 min)     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Zapalenie  skórno - mięśniowe  i  wielomięśniowe</dc:title>
  <cp:lastModifiedBy>anonymous</cp:lastModifiedBy>
  <cp:revision>43</cp:revision>
  <dcterms:modified xsi:type="dcterms:W3CDTF">2010-09-16T18:53:48Z</dcterms:modified>
</cp:coreProperties>
</file>