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61" r:id="rId2"/>
    <p:sldId id="272" r:id="rId3"/>
    <p:sldId id="257" r:id="rId4"/>
    <p:sldId id="274" r:id="rId5"/>
    <p:sldId id="299" r:id="rId6"/>
    <p:sldId id="293" r:id="rId7"/>
    <p:sldId id="351" r:id="rId8"/>
    <p:sldId id="295" r:id="rId9"/>
    <p:sldId id="275" r:id="rId10"/>
    <p:sldId id="276" r:id="rId11"/>
    <p:sldId id="280" r:id="rId12"/>
    <p:sldId id="277" r:id="rId13"/>
    <p:sldId id="357" r:id="rId14"/>
    <p:sldId id="358" r:id="rId15"/>
    <p:sldId id="356" r:id="rId16"/>
    <p:sldId id="360" r:id="rId17"/>
    <p:sldId id="344" r:id="rId18"/>
    <p:sldId id="345" r:id="rId19"/>
    <p:sldId id="346" r:id="rId20"/>
    <p:sldId id="347" r:id="rId21"/>
    <p:sldId id="348" r:id="rId22"/>
    <p:sldId id="349" r:id="rId23"/>
    <p:sldId id="362" r:id="rId24"/>
    <p:sldId id="363" r:id="rId25"/>
    <p:sldId id="365" r:id="rId26"/>
    <p:sldId id="281" r:id="rId27"/>
    <p:sldId id="282" r:id="rId28"/>
    <p:sldId id="283" r:id="rId29"/>
    <p:sldId id="284" r:id="rId30"/>
    <p:sldId id="287" r:id="rId31"/>
    <p:sldId id="285" r:id="rId32"/>
    <p:sldId id="288" r:id="rId33"/>
    <p:sldId id="343" r:id="rId34"/>
    <p:sldId id="302" r:id="rId35"/>
    <p:sldId id="331" r:id="rId36"/>
    <p:sldId id="332" r:id="rId37"/>
    <p:sldId id="329" r:id="rId38"/>
    <p:sldId id="335" r:id="rId39"/>
    <p:sldId id="338" r:id="rId40"/>
    <p:sldId id="336" r:id="rId41"/>
    <p:sldId id="341" r:id="rId42"/>
    <p:sldId id="297" r:id="rId43"/>
    <p:sldId id="368" r:id="rId44"/>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8" autoAdjust="0"/>
    <p:restoredTop sz="94660"/>
  </p:normalViewPr>
  <p:slideViewPr>
    <p:cSldViewPr>
      <p:cViewPr varScale="1">
        <p:scale>
          <a:sx n="79" d="100"/>
          <a:sy n="79" d="100"/>
        </p:scale>
        <p:origin x="-31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barczynski\Desktop\row_data_APR2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bbarczynski\Desktop\dane_mizs_0709201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style val="26"/>
  <c:chart>
    <c:title>
      <c:tx>
        <c:rich>
          <a:bodyPr/>
          <a:lstStyle/>
          <a:p>
            <a:pPr>
              <a:defRPr/>
            </a:pPr>
            <a:r>
              <a:rPr lang="pl-PL"/>
              <a:t>Typ początku choroby</a:t>
            </a:r>
          </a:p>
        </c:rich>
      </c:tx>
      <c:layout/>
    </c:title>
    <c:plotArea>
      <c:layout/>
      <c:pieChart>
        <c:varyColors val="1"/>
        <c:ser>
          <c:idx val="0"/>
          <c:order val="0"/>
          <c:dLbls>
            <c:dLbl>
              <c:idx val="0"/>
              <c:layout>
                <c:manualLayout>
                  <c:x val="4.9889482564679406E-2"/>
                  <c:y val="2.4951673659311616E-2"/>
                </c:manualLayout>
              </c:layout>
              <c:tx>
                <c:rich>
                  <a:bodyPr/>
                  <a:lstStyle/>
                  <a:p>
                    <a:r>
                      <a:rPr lang="pl-PL"/>
                      <a:t>14,8</a:t>
                    </a:r>
                    <a:r>
                      <a:rPr lang="en-US"/>
                      <a:t>%</a:t>
                    </a:r>
                  </a:p>
                </c:rich>
              </c:tx>
              <c:showPercent val="1"/>
            </c:dLbl>
            <c:dLbl>
              <c:idx val="1"/>
              <c:layout>
                <c:manualLayout>
                  <c:x val="-1.9496625421822483E-3"/>
                  <c:y val="-1.0104650114568662E-3"/>
                </c:manualLayout>
              </c:layout>
              <c:tx>
                <c:rich>
                  <a:bodyPr/>
                  <a:lstStyle/>
                  <a:p>
                    <a:r>
                      <a:rPr lang="en-US"/>
                      <a:t>5</a:t>
                    </a:r>
                    <a:r>
                      <a:rPr lang="pl-PL"/>
                      <a:t>,2</a:t>
                    </a:r>
                    <a:r>
                      <a:rPr lang="en-US"/>
                      <a:t>%</a:t>
                    </a:r>
                  </a:p>
                </c:rich>
              </c:tx>
              <c:showPercent val="1"/>
            </c:dLbl>
            <c:dLbl>
              <c:idx val="2"/>
              <c:layout>
                <c:manualLayout>
                  <c:x val="-1.3064398200224973E-2"/>
                  <c:y val="1.5066600997794459E-2"/>
                </c:manualLayout>
              </c:layout>
              <c:showPercent val="1"/>
            </c:dLbl>
            <c:dLbl>
              <c:idx val="3"/>
              <c:layout>
                <c:manualLayout>
                  <c:x val="2.9783464566929541E-3"/>
                  <c:y val="3.9663590084545446E-2"/>
                </c:manualLayout>
              </c:layout>
              <c:tx>
                <c:rich>
                  <a:bodyPr/>
                  <a:lstStyle/>
                  <a:p>
                    <a:r>
                      <a:rPr lang="en-US"/>
                      <a:t>4</a:t>
                    </a:r>
                    <a:r>
                      <a:rPr lang="pl-PL"/>
                      <a:t>,2</a:t>
                    </a:r>
                    <a:r>
                      <a:rPr lang="en-US"/>
                      <a:t>%</a:t>
                    </a:r>
                  </a:p>
                </c:rich>
              </c:tx>
              <c:showPercent val="1"/>
            </c:dLbl>
            <c:dLbl>
              <c:idx val="4"/>
              <c:layout>
                <c:manualLayout>
                  <c:x val="5.7797150356206535E-3"/>
                  <c:y val="-0.13732105970304137"/>
                </c:manualLayout>
              </c:layout>
              <c:tx>
                <c:rich>
                  <a:bodyPr/>
                  <a:lstStyle/>
                  <a:p>
                    <a:r>
                      <a:rPr lang="pl-PL"/>
                      <a:t>15,8</a:t>
                    </a:r>
                    <a:r>
                      <a:rPr lang="en-US"/>
                      <a:t>%</a:t>
                    </a:r>
                  </a:p>
                </c:rich>
              </c:tx>
              <c:showPercent val="1"/>
            </c:dLbl>
            <c:dLbl>
              <c:idx val="5"/>
              <c:layout>
                <c:manualLayout>
                  <c:x val="-7.504593175853131E-3"/>
                  <c:y val="-1.99906310592423E-2"/>
                </c:manualLayout>
              </c:layout>
              <c:tx>
                <c:rich>
                  <a:bodyPr/>
                  <a:lstStyle/>
                  <a:p>
                    <a:r>
                      <a:rPr lang="en-US"/>
                      <a:t>16</a:t>
                    </a:r>
                    <a:r>
                      <a:rPr lang="pl-PL"/>
                      <a:t>,2</a:t>
                    </a:r>
                    <a:r>
                      <a:rPr lang="en-US"/>
                      <a:t>%</a:t>
                    </a:r>
                  </a:p>
                </c:rich>
              </c:tx>
              <c:showPercent val="1"/>
            </c:dLbl>
            <c:dLbl>
              <c:idx val="6"/>
              <c:layout/>
              <c:tx>
                <c:rich>
                  <a:bodyPr/>
                  <a:lstStyle/>
                  <a:p>
                    <a:r>
                      <a:rPr lang="pl-PL"/>
                      <a:t>1,4</a:t>
                    </a:r>
                    <a:r>
                      <a:rPr lang="en-US"/>
                      <a:t>%</a:t>
                    </a:r>
                  </a:p>
                </c:rich>
              </c:tx>
              <c:showPercent val="1"/>
            </c:dLbl>
            <c:dLbl>
              <c:idx val="7"/>
              <c:layout/>
              <c:tx>
                <c:rich>
                  <a:bodyPr/>
                  <a:lstStyle/>
                  <a:p>
                    <a:r>
                      <a:rPr lang="en-US"/>
                      <a:t>0</a:t>
                    </a:r>
                    <a:r>
                      <a:rPr lang="pl-PL"/>
                      <a:t>,4</a:t>
                    </a:r>
                    <a:r>
                      <a:rPr lang="en-US"/>
                      <a:t>%</a:t>
                    </a:r>
                  </a:p>
                </c:rich>
              </c:tx>
              <c:showPercent val="1"/>
            </c:dLbl>
            <c:showPercent val="1"/>
            <c:showLeaderLines val="1"/>
          </c:dLbls>
          <c:cat>
            <c:strRef>
              <c:f>ACR!$B$1:$I$1</c:f>
              <c:strCache>
                <c:ptCount val="8"/>
                <c:pt idx="0">
                  <c:v>Uogólniony</c:v>
                </c:pt>
                <c:pt idx="1">
                  <c:v>Wielostawowy RF+</c:v>
                </c:pt>
                <c:pt idx="2">
                  <c:v>Wielostawowy RF-</c:v>
                </c:pt>
                <c:pt idx="3">
                  <c:v>Nielicznostawowy nieokreslony</c:v>
                </c:pt>
                <c:pt idx="4">
                  <c:v>Nielicznostawowy rozszerzający się</c:v>
                </c:pt>
                <c:pt idx="5">
                  <c:v>Nielicznostawowy przetrwały</c:v>
                </c:pt>
                <c:pt idx="6">
                  <c:v>Łuszczycowe zapalenie stawów</c:v>
                </c:pt>
                <c:pt idx="7">
                  <c:v>Zapalenie przyczepów ścięgnistych</c:v>
                </c:pt>
              </c:strCache>
            </c:strRef>
          </c:cat>
          <c:val>
            <c:numRef>
              <c:f>ACR!$B$10:$I$10</c:f>
              <c:numCache>
                <c:formatCode>0.0%</c:formatCode>
                <c:ptCount val="8"/>
                <c:pt idx="0">
                  <c:v>0.14836363636363636</c:v>
                </c:pt>
                <c:pt idx="1">
                  <c:v>5.236363636363757E-2</c:v>
                </c:pt>
                <c:pt idx="2">
                  <c:v>0.41963636363636381</c:v>
                </c:pt>
                <c:pt idx="3">
                  <c:v>4.2181818181818168E-2</c:v>
                </c:pt>
                <c:pt idx="4">
                  <c:v>0.15781818181818474</c:v>
                </c:pt>
                <c:pt idx="5">
                  <c:v>0.1621818181818182</c:v>
                </c:pt>
                <c:pt idx="6">
                  <c:v>1.3818181818181877E-2</c:v>
                </c:pt>
                <c:pt idx="7">
                  <c:v>3.6363636363636411E-3</c:v>
                </c:pt>
              </c:numCache>
            </c:numRef>
          </c:val>
        </c:ser>
        <c:dLbls>
          <c:showPercent val="1"/>
        </c:dLbls>
        <c:firstSliceAng val="0"/>
      </c:pieChart>
    </c:plotArea>
    <c:legend>
      <c:legendPos val="r"/>
      <c:layout/>
    </c:legend>
    <c:plotVisOnly val="1"/>
  </c:chart>
  <c:txPr>
    <a:bodyPr/>
    <a:lstStyle/>
    <a:p>
      <a:pPr>
        <a:defRPr sz="1800"/>
      </a:pPr>
      <a:endParaRPr lang="pl-PL"/>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26"/>
  <c:chart>
    <c:autoTitleDeleted val="1"/>
    <c:plotArea>
      <c:layout/>
      <c:barChart>
        <c:barDir val="col"/>
        <c:grouping val="clustered"/>
        <c:ser>
          <c:idx val="0"/>
          <c:order val="0"/>
          <c:tx>
            <c:strRef>
              <c:f>Arkusz4!$B$1</c:f>
              <c:strCache>
                <c:ptCount val="1"/>
                <c:pt idx="0">
                  <c:v>chłopcy</c:v>
                </c:pt>
              </c:strCache>
            </c:strRef>
          </c:tx>
          <c:dLbls>
            <c:txPr>
              <a:bodyPr/>
              <a:lstStyle/>
              <a:p>
                <a:pPr>
                  <a:defRPr sz="1400" b="1"/>
                </a:pPr>
                <a:endParaRPr lang="pl-PL"/>
              </a:p>
            </c:txPr>
            <c:showVal val="1"/>
          </c:dLbls>
          <c:cat>
            <c:numRef>
              <c:f>Arkusz4!$A$2:$A$9</c:f>
              <c:numCache>
                <c:formatCode>General</c:formatCode>
                <c:ptCount val="8"/>
                <c:pt idx="0">
                  <c:v>2003</c:v>
                </c:pt>
                <c:pt idx="1">
                  <c:v>2004</c:v>
                </c:pt>
                <c:pt idx="2">
                  <c:v>2005</c:v>
                </c:pt>
                <c:pt idx="3">
                  <c:v>2006</c:v>
                </c:pt>
                <c:pt idx="4">
                  <c:v>2007</c:v>
                </c:pt>
                <c:pt idx="5">
                  <c:v>2008</c:v>
                </c:pt>
                <c:pt idx="6">
                  <c:v>2009</c:v>
                </c:pt>
                <c:pt idx="7">
                  <c:v>2010</c:v>
                </c:pt>
              </c:numCache>
            </c:numRef>
          </c:cat>
          <c:val>
            <c:numRef>
              <c:f>Arkusz4!$B$2:$B$9</c:f>
              <c:numCache>
                <c:formatCode>General</c:formatCode>
                <c:ptCount val="8"/>
                <c:pt idx="0">
                  <c:v>5</c:v>
                </c:pt>
                <c:pt idx="1">
                  <c:v>5</c:v>
                </c:pt>
                <c:pt idx="2">
                  <c:v>24</c:v>
                </c:pt>
                <c:pt idx="3">
                  <c:v>8</c:v>
                </c:pt>
                <c:pt idx="4">
                  <c:v>20</c:v>
                </c:pt>
                <c:pt idx="5">
                  <c:v>20</c:v>
                </c:pt>
                <c:pt idx="6">
                  <c:v>18</c:v>
                </c:pt>
                <c:pt idx="7">
                  <c:v>5</c:v>
                </c:pt>
              </c:numCache>
            </c:numRef>
          </c:val>
        </c:ser>
        <c:ser>
          <c:idx val="1"/>
          <c:order val="1"/>
          <c:tx>
            <c:strRef>
              <c:f>Arkusz4!$C$1</c:f>
              <c:strCache>
                <c:ptCount val="1"/>
                <c:pt idx="0">
                  <c:v>dziewczynki</c:v>
                </c:pt>
              </c:strCache>
            </c:strRef>
          </c:tx>
          <c:dLbls>
            <c:txPr>
              <a:bodyPr/>
              <a:lstStyle/>
              <a:p>
                <a:pPr>
                  <a:defRPr sz="1400" b="1"/>
                </a:pPr>
                <a:endParaRPr lang="pl-PL"/>
              </a:p>
            </c:txPr>
            <c:showVal val="1"/>
          </c:dLbls>
          <c:cat>
            <c:numRef>
              <c:f>Arkusz4!$A$2:$A$9</c:f>
              <c:numCache>
                <c:formatCode>General</c:formatCode>
                <c:ptCount val="8"/>
                <c:pt idx="0">
                  <c:v>2003</c:v>
                </c:pt>
                <c:pt idx="1">
                  <c:v>2004</c:v>
                </c:pt>
                <c:pt idx="2">
                  <c:v>2005</c:v>
                </c:pt>
                <c:pt idx="3">
                  <c:v>2006</c:v>
                </c:pt>
                <c:pt idx="4">
                  <c:v>2007</c:v>
                </c:pt>
                <c:pt idx="5">
                  <c:v>2008</c:v>
                </c:pt>
                <c:pt idx="6">
                  <c:v>2009</c:v>
                </c:pt>
                <c:pt idx="7">
                  <c:v>2010</c:v>
                </c:pt>
              </c:numCache>
            </c:numRef>
          </c:cat>
          <c:val>
            <c:numRef>
              <c:f>Arkusz4!$C$2:$C$9</c:f>
              <c:numCache>
                <c:formatCode>General</c:formatCode>
                <c:ptCount val="8"/>
                <c:pt idx="0">
                  <c:v>6</c:v>
                </c:pt>
                <c:pt idx="1">
                  <c:v>15</c:v>
                </c:pt>
                <c:pt idx="2">
                  <c:v>35</c:v>
                </c:pt>
                <c:pt idx="3">
                  <c:v>24</c:v>
                </c:pt>
                <c:pt idx="4">
                  <c:v>37</c:v>
                </c:pt>
                <c:pt idx="5">
                  <c:v>46</c:v>
                </c:pt>
                <c:pt idx="6">
                  <c:v>28</c:v>
                </c:pt>
                <c:pt idx="7">
                  <c:v>15</c:v>
                </c:pt>
              </c:numCache>
            </c:numRef>
          </c:val>
        </c:ser>
        <c:dLbls>
          <c:showVal val="1"/>
        </c:dLbls>
        <c:overlap val="-25"/>
        <c:axId val="69906816"/>
        <c:axId val="69908352"/>
      </c:barChart>
      <c:catAx>
        <c:axId val="69906816"/>
        <c:scaling>
          <c:orientation val="minMax"/>
        </c:scaling>
        <c:axPos val="b"/>
        <c:numFmt formatCode="General" sourceLinked="1"/>
        <c:majorTickMark val="none"/>
        <c:tickLblPos val="nextTo"/>
        <c:crossAx val="69908352"/>
        <c:crosses val="autoZero"/>
        <c:auto val="1"/>
        <c:lblAlgn val="ctr"/>
        <c:lblOffset val="100"/>
      </c:catAx>
      <c:valAx>
        <c:axId val="69908352"/>
        <c:scaling>
          <c:orientation val="minMax"/>
        </c:scaling>
        <c:delete val="1"/>
        <c:axPos val="l"/>
        <c:numFmt formatCode="General" sourceLinked="1"/>
        <c:tickLblPos val="none"/>
        <c:crossAx val="69906816"/>
        <c:crosses val="autoZero"/>
        <c:crossBetween val="between"/>
      </c:valAx>
    </c:plotArea>
    <c:legend>
      <c:legendPos val="t"/>
      <c:layout/>
      <c:txPr>
        <a:bodyPr/>
        <a:lstStyle/>
        <a:p>
          <a:pPr>
            <a:defRPr sz="1400"/>
          </a:pPr>
          <a:endParaRPr lang="pl-PL"/>
        </a:p>
      </c:txPr>
    </c:legend>
    <c:plotVisOnly val="1"/>
    <c:dispBlanksAs val="gap"/>
  </c:chart>
  <c:txPr>
    <a:bodyPr/>
    <a:lstStyle/>
    <a:p>
      <a:pPr>
        <a:defRPr sz="1100"/>
      </a:pPr>
      <a:endParaRPr lang="pl-PL"/>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style val="26"/>
  <c:chart>
    <c:plotArea>
      <c:layout/>
      <c:barChart>
        <c:barDir val="col"/>
        <c:grouping val="clustered"/>
        <c:ser>
          <c:idx val="0"/>
          <c:order val="0"/>
          <c:tx>
            <c:strRef>
              <c:f>Arkusz16!$B$109</c:f>
              <c:strCache>
                <c:ptCount val="1"/>
                <c:pt idx="0">
                  <c:v>0-14</c:v>
                </c:pt>
              </c:strCache>
            </c:strRef>
          </c:tx>
          <c:cat>
            <c:strRef>
              <c:f>Arkusz16!$A$110:$A$119</c:f>
              <c:strCache>
                <c:ptCount val="10"/>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strCache>
            </c:strRef>
          </c:cat>
          <c:val>
            <c:numRef>
              <c:f>Arkusz16!$B$110:$B$119</c:f>
              <c:numCache>
                <c:formatCode>General</c:formatCode>
                <c:ptCount val="10"/>
                <c:pt idx="0">
                  <c:v>136</c:v>
                </c:pt>
                <c:pt idx="1">
                  <c:v>140</c:v>
                </c:pt>
                <c:pt idx="2">
                  <c:v>125</c:v>
                </c:pt>
                <c:pt idx="3">
                  <c:v>125</c:v>
                </c:pt>
                <c:pt idx="4">
                  <c:v>98</c:v>
                </c:pt>
                <c:pt idx="5">
                  <c:v>77</c:v>
                </c:pt>
                <c:pt idx="6">
                  <c:v>64</c:v>
                </c:pt>
                <c:pt idx="7">
                  <c:v>42</c:v>
                </c:pt>
                <c:pt idx="8">
                  <c:v>38</c:v>
                </c:pt>
                <c:pt idx="9">
                  <c:v>33</c:v>
                </c:pt>
              </c:numCache>
            </c:numRef>
          </c:val>
        </c:ser>
        <c:ser>
          <c:idx val="1"/>
          <c:order val="1"/>
          <c:tx>
            <c:strRef>
              <c:f>Arkusz16!$C$109</c:f>
              <c:strCache>
                <c:ptCount val="1"/>
                <c:pt idx="0">
                  <c:v>15-29</c:v>
                </c:pt>
              </c:strCache>
            </c:strRef>
          </c:tx>
          <c:cat>
            <c:strRef>
              <c:f>Arkusz16!$A$110:$A$119</c:f>
              <c:strCache>
                <c:ptCount val="10"/>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strCache>
            </c:strRef>
          </c:cat>
          <c:val>
            <c:numRef>
              <c:f>Arkusz16!$C$110:$C$119</c:f>
              <c:numCache>
                <c:formatCode>General</c:formatCode>
                <c:ptCount val="10"/>
                <c:pt idx="0">
                  <c:v>60</c:v>
                </c:pt>
                <c:pt idx="1">
                  <c:v>48</c:v>
                </c:pt>
                <c:pt idx="2">
                  <c:v>37</c:v>
                </c:pt>
                <c:pt idx="3">
                  <c:v>37</c:v>
                </c:pt>
                <c:pt idx="4">
                  <c:v>29</c:v>
                </c:pt>
                <c:pt idx="5">
                  <c:v>30</c:v>
                </c:pt>
                <c:pt idx="6">
                  <c:v>12</c:v>
                </c:pt>
                <c:pt idx="7">
                  <c:v>13</c:v>
                </c:pt>
                <c:pt idx="8">
                  <c:v>11</c:v>
                </c:pt>
                <c:pt idx="9">
                  <c:v>6</c:v>
                </c:pt>
              </c:numCache>
            </c:numRef>
          </c:val>
        </c:ser>
        <c:ser>
          <c:idx val="2"/>
          <c:order val="2"/>
          <c:tx>
            <c:strRef>
              <c:f>Arkusz16!$D$109</c:f>
              <c:strCache>
                <c:ptCount val="1"/>
                <c:pt idx="0">
                  <c:v>30-49</c:v>
                </c:pt>
              </c:strCache>
            </c:strRef>
          </c:tx>
          <c:cat>
            <c:strRef>
              <c:f>Arkusz16!$A$110:$A$119</c:f>
              <c:strCache>
                <c:ptCount val="10"/>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strCache>
            </c:strRef>
          </c:cat>
          <c:val>
            <c:numRef>
              <c:f>Arkusz16!$D$110:$D$119</c:f>
              <c:numCache>
                <c:formatCode>General</c:formatCode>
                <c:ptCount val="10"/>
                <c:pt idx="0">
                  <c:v>21</c:v>
                </c:pt>
                <c:pt idx="1">
                  <c:v>13</c:v>
                </c:pt>
                <c:pt idx="2">
                  <c:v>9</c:v>
                </c:pt>
                <c:pt idx="3">
                  <c:v>5</c:v>
                </c:pt>
                <c:pt idx="4">
                  <c:v>6</c:v>
                </c:pt>
                <c:pt idx="5">
                  <c:v>4</c:v>
                </c:pt>
                <c:pt idx="6">
                  <c:v>2</c:v>
                </c:pt>
                <c:pt idx="7">
                  <c:v>3</c:v>
                </c:pt>
                <c:pt idx="8">
                  <c:v>4</c:v>
                </c:pt>
                <c:pt idx="9">
                  <c:v>1</c:v>
                </c:pt>
              </c:numCache>
            </c:numRef>
          </c:val>
        </c:ser>
        <c:ser>
          <c:idx val="3"/>
          <c:order val="3"/>
          <c:tx>
            <c:strRef>
              <c:f>Arkusz16!$E$109</c:f>
              <c:strCache>
                <c:ptCount val="1"/>
                <c:pt idx="0">
                  <c:v>50-99</c:v>
                </c:pt>
              </c:strCache>
            </c:strRef>
          </c:tx>
          <c:cat>
            <c:strRef>
              <c:f>Arkusz16!$A$110:$A$119</c:f>
              <c:strCache>
                <c:ptCount val="10"/>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strCache>
            </c:strRef>
          </c:cat>
          <c:val>
            <c:numRef>
              <c:f>Arkusz16!$E$110:$E$119</c:f>
              <c:numCache>
                <c:formatCode>General</c:formatCode>
                <c:ptCount val="10"/>
                <c:pt idx="0">
                  <c:v>3</c:v>
                </c:pt>
                <c:pt idx="1">
                  <c:v>2</c:v>
                </c:pt>
                <c:pt idx="2">
                  <c:v>4</c:v>
                </c:pt>
                <c:pt idx="3">
                  <c:v>2</c:v>
                </c:pt>
                <c:pt idx="4">
                  <c:v>3</c:v>
                </c:pt>
                <c:pt idx="5">
                  <c:v>2</c:v>
                </c:pt>
                <c:pt idx="6">
                  <c:v>3</c:v>
                </c:pt>
                <c:pt idx="7">
                  <c:v>3</c:v>
                </c:pt>
              </c:numCache>
            </c:numRef>
          </c:val>
        </c:ser>
        <c:ser>
          <c:idx val="4"/>
          <c:order val="4"/>
          <c:tx>
            <c:strRef>
              <c:f>Arkusz16!$F$109</c:f>
              <c:strCache>
                <c:ptCount val="1"/>
                <c:pt idx="0">
                  <c:v>&gt;100</c:v>
                </c:pt>
              </c:strCache>
            </c:strRef>
          </c:tx>
          <c:cat>
            <c:strRef>
              <c:f>Arkusz16!$A$110:$A$119</c:f>
              <c:strCache>
                <c:ptCount val="10"/>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strCache>
            </c:strRef>
          </c:cat>
          <c:val>
            <c:numRef>
              <c:f>Arkusz16!$F$110:$F$119</c:f>
              <c:numCache>
                <c:formatCode>General</c:formatCode>
                <c:ptCount val="10"/>
                <c:pt idx="0">
                  <c:v>2</c:v>
                </c:pt>
                <c:pt idx="1">
                  <c:v>1</c:v>
                </c:pt>
                <c:pt idx="2">
                  <c:v>1</c:v>
                </c:pt>
                <c:pt idx="8">
                  <c:v>1</c:v>
                </c:pt>
              </c:numCache>
            </c:numRef>
          </c:val>
        </c:ser>
        <c:axId val="70348160"/>
        <c:axId val="70358144"/>
      </c:barChart>
      <c:catAx>
        <c:axId val="70348160"/>
        <c:scaling>
          <c:orientation val="minMax"/>
        </c:scaling>
        <c:axPos val="b"/>
        <c:tickLblPos val="nextTo"/>
        <c:crossAx val="70358144"/>
        <c:crosses val="autoZero"/>
        <c:auto val="1"/>
        <c:lblAlgn val="ctr"/>
        <c:lblOffset val="100"/>
      </c:catAx>
      <c:valAx>
        <c:axId val="70358144"/>
        <c:scaling>
          <c:orientation val="minMax"/>
        </c:scaling>
        <c:axPos val="l"/>
        <c:majorGridlines/>
        <c:numFmt formatCode="General" sourceLinked="1"/>
        <c:tickLblPos val="nextTo"/>
        <c:crossAx val="70348160"/>
        <c:crosses val="autoZero"/>
        <c:crossBetween val="between"/>
      </c:valAx>
    </c:plotArea>
    <c:legend>
      <c:legendPos val="r"/>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26"/>
  <c:chart>
    <c:plotArea>
      <c:layout/>
      <c:barChart>
        <c:barDir val="col"/>
        <c:grouping val="clustered"/>
        <c:ser>
          <c:idx val="0"/>
          <c:order val="0"/>
          <c:tx>
            <c:strRef>
              <c:f>Arkusz16!$B$130</c:f>
              <c:strCache>
                <c:ptCount val="1"/>
                <c:pt idx="0">
                  <c:v>0-15</c:v>
                </c:pt>
              </c:strCache>
            </c:strRef>
          </c:tx>
          <c:cat>
            <c:strRef>
              <c:f>Arkusz16!$A$131:$A$142</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Arkusz16!$B$131:$B$142</c:f>
              <c:numCache>
                <c:formatCode>General</c:formatCode>
                <c:ptCount val="12"/>
                <c:pt idx="0">
                  <c:v>103</c:v>
                </c:pt>
                <c:pt idx="1">
                  <c:v>136</c:v>
                </c:pt>
                <c:pt idx="2">
                  <c:v>131</c:v>
                </c:pt>
                <c:pt idx="3">
                  <c:v>143</c:v>
                </c:pt>
                <c:pt idx="4">
                  <c:v>118</c:v>
                </c:pt>
                <c:pt idx="5">
                  <c:v>96</c:v>
                </c:pt>
                <c:pt idx="6">
                  <c:v>68</c:v>
                </c:pt>
                <c:pt idx="7">
                  <c:v>54</c:v>
                </c:pt>
                <c:pt idx="8">
                  <c:v>48</c:v>
                </c:pt>
                <c:pt idx="9">
                  <c:v>36</c:v>
                </c:pt>
                <c:pt idx="10">
                  <c:v>28</c:v>
                </c:pt>
                <c:pt idx="11">
                  <c:v>11</c:v>
                </c:pt>
              </c:numCache>
            </c:numRef>
          </c:val>
        </c:ser>
        <c:ser>
          <c:idx val="1"/>
          <c:order val="1"/>
          <c:tx>
            <c:strRef>
              <c:f>Arkusz16!$C$130</c:f>
              <c:strCache>
                <c:ptCount val="1"/>
                <c:pt idx="0">
                  <c:v>&gt;15-30</c:v>
                </c:pt>
              </c:strCache>
            </c:strRef>
          </c:tx>
          <c:cat>
            <c:strRef>
              <c:f>Arkusz16!$A$131:$A$142</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Arkusz16!$C$131:$C$142</c:f>
              <c:numCache>
                <c:formatCode>General</c:formatCode>
                <c:ptCount val="12"/>
                <c:pt idx="0">
                  <c:v>59</c:v>
                </c:pt>
                <c:pt idx="1">
                  <c:v>34</c:v>
                </c:pt>
                <c:pt idx="2">
                  <c:v>29</c:v>
                </c:pt>
                <c:pt idx="3">
                  <c:v>19</c:v>
                </c:pt>
                <c:pt idx="4">
                  <c:v>12</c:v>
                </c:pt>
                <c:pt idx="5">
                  <c:v>18</c:v>
                </c:pt>
                <c:pt idx="6">
                  <c:v>8</c:v>
                </c:pt>
                <c:pt idx="7">
                  <c:v>3</c:v>
                </c:pt>
                <c:pt idx="8">
                  <c:v>2</c:v>
                </c:pt>
                <c:pt idx="9">
                  <c:v>2</c:v>
                </c:pt>
                <c:pt idx="10">
                  <c:v>1</c:v>
                </c:pt>
                <c:pt idx="11">
                  <c:v>2</c:v>
                </c:pt>
              </c:numCache>
            </c:numRef>
          </c:val>
        </c:ser>
        <c:ser>
          <c:idx val="2"/>
          <c:order val="2"/>
          <c:tx>
            <c:strRef>
              <c:f>Arkusz16!$D$130</c:f>
              <c:strCache>
                <c:ptCount val="1"/>
                <c:pt idx="0">
                  <c:v>&gt;30-60</c:v>
                </c:pt>
              </c:strCache>
            </c:strRef>
          </c:tx>
          <c:cat>
            <c:strRef>
              <c:f>Arkusz16!$A$131:$A$142</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Arkusz16!$D$131:$D$142</c:f>
              <c:numCache>
                <c:formatCode>General</c:formatCode>
                <c:ptCount val="12"/>
                <c:pt idx="0">
                  <c:v>37</c:v>
                </c:pt>
                <c:pt idx="1">
                  <c:v>26</c:v>
                </c:pt>
                <c:pt idx="2">
                  <c:v>12</c:v>
                </c:pt>
                <c:pt idx="3">
                  <c:v>3</c:v>
                </c:pt>
                <c:pt idx="4">
                  <c:v>6</c:v>
                </c:pt>
                <c:pt idx="5">
                  <c:v>4</c:v>
                </c:pt>
                <c:pt idx="6">
                  <c:v>3</c:v>
                </c:pt>
                <c:pt idx="7">
                  <c:v>1</c:v>
                </c:pt>
                <c:pt idx="8">
                  <c:v>1</c:v>
                </c:pt>
                <c:pt idx="9">
                  <c:v>1</c:v>
                </c:pt>
                <c:pt idx="11">
                  <c:v>1</c:v>
                </c:pt>
              </c:numCache>
            </c:numRef>
          </c:val>
        </c:ser>
        <c:ser>
          <c:idx val="3"/>
          <c:order val="3"/>
          <c:tx>
            <c:strRef>
              <c:f>Arkusz16!$E$130</c:f>
              <c:strCache>
                <c:ptCount val="1"/>
                <c:pt idx="0">
                  <c:v>&gt;60</c:v>
                </c:pt>
              </c:strCache>
            </c:strRef>
          </c:tx>
          <c:cat>
            <c:strRef>
              <c:f>Arkusz16!$A$131:$A$142</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Arkusz16!$E$131:$E$142</c:f>
              <c:numCache>
                <c:formatCode>General</c:formatCode>
                <c:ptCount val="12"/>
                <c:pt idx="0">
                  <c:v>23</c:v>
                </c:pt>
                <c:pt idx="1">
                  <c:v>8</c:v>
                </c:pt>
                <c:pt idx="2">
                  <c:v>4</c:v>
                </c:pt>
                <c:pt idx="3">
                  <c:v>4</c:v>
                </c:pt>
                <c:pt idx="5">
                  <c:v>2</c:v>
                </c:pt>
                <c:pt idx="6">
                  <c:v>2</c:v>
                </c:pt>
                <c:pt idx="7">
                  <c:v>3</c:v>
                </c:pt>
                <c:pt idx="8">
                  <c:v>3</c:v>
                </c:pt>
                <c:pt idx="9">
                  <c:v>1</c:v>
                </c:pt>
                <c:pt idx="10">
                  <c:v>2</c:v>
                </c:pt>
              </c:numCache>
            </c:numRef>
          </c:val>
        </c:ser>
        <c:axId val="70396928"/>
        <c:axId val="70415104"/>
      </c:barChart>
      <c:catAx>
        <c:axId val="70396928"/>
        <c:scaling>
          <c:orientation val="minMax"/>
        </c:scaling>
        <c:axPos val="b"/>
        <c:tickLblPos val="nextTo"/>
        <c:crossAx val="70415104"/>
        <c:crosses val="autoZero"/>
        <c:auto val="1"/>
        <c:lblAlgn val="ctr"/>
        <c:lblOffset val="100"/>
      </c:catAx>
      <c:valAx>
        <c:axId val="70415104"/>
        <c:scaling>
          <c:orientation val="minMax"/>
        </c:scaling>
        <c:axPos val="l"/>
        <c:majorGridlines/>
        <c:numFmt formatCode="General" sourceLinked="1"/>
        <c:tickLblPos val="nextTo"/>
        <c:crossAx val="70396928"/>
        <c:crosses val="autoZero"/>
        <c:crossBetween val="between"/>
      </c:valAx>
    </c:plotArea>
    <c:legend>
      <c:legendPos val="r"/>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style val="26"/>
  <c:chart>
    <c:plotArea>
      <c:layout/>
      <c:barChart>
        <c:barDir val="col"/>
        <c:grouping val="clustered"/>
        <c:ser>
          <c:idx val="0"/>
          <c:order val="0"/>
          <c:tx>
            <c:strRef>
              <c:f>Arkusz16!$B$88</c:f>
              <c:strCache>
                <c:ptCount val="1"/>
                <c:pt idx="0">
                  <c:v>0 - 0,5</c:v>
                </c:pt>
              </c:strCache>
            </c:strRef>
          </c:tx>
          <c:cat>
            <c:strRef>
              <c:f>Arkusz16!$A$89:$A$100</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Arkusz16!$B$89:$B$100</c:f>
              <c:numCache>
                <c:formatCode>General</c:formatCode>
                <c:ptCount val="12"/>
                <c:pt idx="0">
                  <c:v>63</c:v>
                </c:pt>
                <c:pt idx="1">
                  <c:v>84</c:v>
                </c:pt>
                <c:pt idx="2">
                  <c:v>77</c:v>
                </c:pt>
                <c:pt idx="3">
                  <c:v>86</c:v>
                </c:pt>
                <c:pt idx="4">
                  <c:v>78</c:v>
                </c:pt>
                <c:pt idx="5">
                  <c:v>69</c:v>
                </c:pt>
                <c:pt idx="6">
                  <c:v>47</c:v>
                </c:pt>
                <c:pt idx="7">
                  <c:v>31</c:v>
                </c:pt>
                <c:pt idx="8">
                  <c:v>30</c:v>
                </c:pt>
                <c:pt idx="9">
                  <c:v>26</c:v>
                </c:pt>
                <c:pt idx="10">
                  <c:v>18</c:v>
                </c:pt>
                <c:pt idx="11">
                  <c:v>12</c:v>
                </c:pt>
              </c:numCache>
            </c:numRef>
          </c:val>
        </c:ser>
        <c:ser>
          <c:idx val="1"/>
          <c:order val="1"/>
          <c:tx>
            <c:strRef>
              <c:f>Arkusz16!$C$88</c:f>
              <c:strCache>
                <c:ptCount val="1"/>
                <c:pt idx="0">
                  <c:v>0,5 - 2</c:v>
                </c:pt>
              </c:strCache>
            </c:strRef>
          </c:tx>
          <c:cat>
            <c:strRef>
              <c:f>Arkusz16!$A$89:$A$100</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Arkusz16!$C$89:$C$100</c:f>
              <c:numCache>
                <c:formatCode>General</c:formatCode>
                <c:ptCount val="12"/>
                <c:pt idx="0">
                  <c:v>133</c:v>
                </c:pt>
                <c:pt idx="1">
                  <c:v>107</c:v>
                </c:pt>
                <c:pt idx="2">
                  <c:v>88</c:v>
                </c:pt>
                <c:pt idx="3">
                  <c:v>76</c:v>
                </c:pt>
                <c:pt idx="4">
                  <c:v>55</c:v>
                </c:pt>
                <c:pt idx="5">
                  <c:v>41</c:v>
                </c:pt>
                <c:pt idx="6">
                  <c:v>33</c:v>
                </c:pt>
                <c:pt idx="7">
                  <c:v>29</c:v>
                </c:pt>
                <c:pt idx="8">
                  <c:v>23</c:v>
                </c:pt>
                <c:pt idx="9">
                  <c:v>14</c:v>
                </c:pt>
                <c:pt idx="10">
                  <c:v>13</c:v>
                </c:pt>
                <c:pt idx="11">
                  <c:v>2</c:v>
                </c:pt>
              </c:numCache>
            </c:numRef>
          </c:val>
        </c:ser>
        <c:ser>
          <c:idx val="2"/>
          <c:order val="2"/>
          <c:tx>
            <c:strRef>
              <c:f>Arkusz16!$D$88</c:f>
              <c:strCache>
                <c:ptCount val="1"/>
                <c:pt idx="0">
                  <c:v>2 - 3</c:v>
                </c:pt>
              </c:strCache>
            </c:strRef>
          </c:tx>
          <c:cat>
            <c:strRef>
              <c:f>Arkusz16!$A$89:$A$100</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roku leczenia</c:v>
                </c:pt>
                <c:pt idx="10">
                  <c:v>  po 4,5 latach leczenia</c:v>
                </c:pt>
                <c:pt idx="11">
                  <c:v>  po 5 latach leczenia</c:v>
                </c:pt>
              </c:strCache>
            </c:strRef>
          </c:cat>
          <c:val>
            <c:numRef>
              <c:f>Arkusz16!$D$89:$D$100</c:f>
              <c:numCache>
                <c:formatCode>General</c:formatCode>
                <c:ptCount val="12"/>
                <c:pt idx="0">
                  <c:v>26</c:v>
                </c:pt>
                <c:pt idx="1">
                  <c:v>13</c:v>
                </c:pt>
                <c:pt idx="2">
                  <c:v>11</c:v>
                </c:pt>
                <c:pt idx="3">
                  <c:v>7</c:v>
                </c:pt>
                <c:pt idx="4">
                  <c:v>3</c:v>
                </c:pt>
                <c:pt idx="5">
                  <c:v>3</c:v>
                </c:pt>
                <c:pt idx="6">
                  <c:v>1</c:v>
                </c:pt>
                <c:pt idx="7">
                  <c:v>1</c:v>
                </c:pt>
                <c:pt idx="8">
                  <c:v>1</c:v>
                </c:pt>
              </c:numCache>
            </c:numRef>
          </c:val>
        </c:ser>
        <c:axId val="70432640"/>
        <c:axId val="70434176"/>
      </c:barChart>
      <c:catAx>
        <c:axId val="70432640"/>
        <c:scaling>
          <c:orientation val="minMax"/>
        </c:scaling>
        <c:axPos val="b"/>
        <c:tickLblPos val="nextTo"/>
        <c:crossAx val="70434176"/>
        <c:crosses val="autoZero"/>
        <c:auto val="1"/>
        <c:lblAlgn val="ctr"/>
        <c:lblOffset val="100"/>
      </c:catAx>
      <c:valAx>
        <c:axId val="70434176"/>
        <c:scaling>
          <c:orientation val="minMax"/>
        </c:scaling>
        <c:axPos val="l"/>
        <c:majorGridlines/>
        <c:numFmt formatCode="General" sourceLinked="1"/>
        <c:tickLblPos val="nextTo"/>
        <c:crossAx val="70432640"/>
        <c:crosses val="autoZero"/>
        <c:crossBetween val="between"/>
      </c:valAx>
    </c:plotArea>
    <c:legend>
      <c:legendPos val="r"/>
      <c:layout/>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l-PL"/>
  <c:style val="29"/>
  <c:chart>
    <c:autoTitleDeleted val="1"/>
    <c:plotArea>
      <c:layout/>
      <c:barChart>
        <c:barDir val="col"/>
        <c:grouping val="clustered"/>
        <c:ser>
          <c:idx val="0"/>
          <c:order val="0"/>
          <c:tx>
            <c:strRef>
              <c:f>Arkusz16!$D$151</c:f>
              <c:strCache>
                <c:ptCount val="1"/>
                <c:pt idx="0">
                  <c:v>6-10</c:v>
                </c:pt>
              </c:strCache>
            </c:strRef>
          </c:tx>
          <c:cat>
            <c:strRef>
              <c:f>Arkusz16!$A$152:$A$165</c:f>
              <c:strCache>
                <c:ptCount val="14"/>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pt idx="12">
                  <c:v>  po 5,5 latach leczenia</c:v>
                </c:pt>
                <c:pt idx="13">
                  <c:v>  po 6 latach leczenia</c:v>
                </c:pt>
              </c:strCache>
            </c:strRef>
          </c:cat>
          <c:val>
            <c:numRef>
              <c:f>Arkusz16!$D$152:$D$165</c:f>
              <c:numCache>
                <c:formatCode>General</c:formatCode>
                <c:ptCount val="14"/>
                <c:pt idx="0">
                  <c:v>109</c:v>
                </c:pt>
                <c:pt idx="1">
                  <c:v>141</c:v>
                </c:pt>
                <c:pt idx="2">
                  <c:v>138</c:v>
                </c:pt>
                <c:pt idx="3">
                  <c:v>142</c:v>
                </c:pt>
                <c:pt idx="4">
                  <c:v>116</c:v>
                </c:pt>
                <c:pt idx="5">
                  <c:v>94</c:v>
                </c:pt>
                <c:pt idx="6">
                  <c:v>66</c:v>
                </c:pt>
                <c:pt idx="7">
                  <c:v>45</c:v>
                </c:pt>
                <c:pt idx="8">
                  <c:v>44</c:v>
                </c:pt>
                <c:pt idx="9">
                  <c:v>34</c:v>
                </c:pt>
                <c:pt idx="10">
                  <c:v>27</c:v>
                </c:pt>
                <c:pt idx="11">
                  <c:v>12</c:v>
                </c:pt>
                <c:pt idx="12">
                  <c:v>6</c:v>
                </c:pt>
                <c:pt idx="13">
                  <c:v>1</c:v>
                </c:pt>
              </c:numCache>
            </c:numRef>
          </c:val>
        </c:ser>
        <c:axId val="70458368"/>
        <c:axId val="70488832"/>
      </c:barChart>
      <c:catAx>
        <c:axId val="70458368"/>
        <c:scaling>
          <c:orientation val="minMax"/>
        </c:scaling>
        <c:axPos val="b"/>
        <c:tickLblPos val="nextTo"/>
        <c:crossAx val="70488832"/>
        <c:crosses val="autoZero"/>
        <c:auto val="1"/>
        <c:lblAlgn val="ctr"/>
        <c:lblOffset val="100"/>
      </c:catAx>
      <c:valAx>
        <c:axId val="70488832"/>
        <c:scaling>
          <c:orientation val="minMax"/>
        </c:scaling>
        <c:axPos val="l"/>
        <c:majorGridlines/>
        <c:numFmt formatCode="General" sourceLinked="1"/>
        <c:tickLblPos val="nextTo"/>
        <c:crossAx val="70458368"/>
        <c:crosses val="autoZero"/>
        <c:crossBetween val="between"/>
      </c:valAx>
    </c:plotArea>
    <c:legend>
      <c:legendPos val="r"/>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l-PL"/>
  <c:style val="26"/>
  <c:chart>
    <c:plotArea>
      <c:layout/>
      <c:barChart>
        <c:barDir val="col"/>
        <c:grouping val="clustered"/>
        <c:ser>
          <c:idx val="0"/>
          <c:order val="0"/>
          <c:tx>
            <c:strRef>
              <c:f>Arkusz16!$B$195</c:f>
              <c:strCache>
                <c:ptCount val="1"/>
                <c:pt idx="0">
                  <c:v>0-3</c:v>
                </c:pt>
              </c:strCache>
            </c:strRef>
          </c:tx>
          <c:cat>
            <c:strRef>
              <c:f>Arkusz16!$A$196:$A$209</c:f>
              <c:strCache>
                <c:ptCount val="14"/>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pt idx="12">
                  <c:v>  po 5,5 latach leczenia</c:v>
                </c:pt>
                <c:pt idx="13">
                  <c:v>  po 6 latach leczenia</c:v>
                </c:pt>
              </c:strCache>
            </c:strRef>
          </c:cat>
          <c:val>
            <c:numRef>
              <c:f>Arkusz16!$B$196:$B$209</c:f>
              <c:numCache>
                <c:formatCode>General</c:formatCode>
                <c:ptCount val="14"/>
                <c:pt idx="0">
                  <c:v>12</c:v>
                </c:pt>
                <c:pt idx="1">
                  <c:v>6</c:v>
                </c:pt>
                <c:pt idx="2">
                  <c:v>3</c:v>
                </c:pt>
                <c:pt idx="3">
                  <c:v>3</c:v>
                </c:pt>
                <c:pt idx="4">
                  <c:v>3</c:v>
                </c:pt>
                <c:pt idx="6">
                  <c:v>1</c:v>
                </c:pt>
                <c:pt idx="7">
                  <c:v>2</c:v>
                </c:pt>
                <c:pt idx="8">
                  <c:v>2</c:v>
                </c:pt>
                <c:pt idx="9">
                  <c:v>1</c:v>
                </c:pt>
                <c:pt idx="11">
                  <c:v>1</c:v>
                </c:pt>
              </c:numCache>
            </c:numRef>
          </c:val>
        </c:ser>
        <c:ser>
          <c:idx val="1"/>
          <c:order val="1"/>
          <c:tx>
            <c:strRef>
              <c:f>Arkusz16!$C$195</c:f>
              <c:strCache>
                <c:ptCount val="1"/>
                <c:pt idx="0">
                  <c:v>3-6</c:v>
                </c:pt>
              </c:strCache>
            </c:strRef>
          </c:tx>
          <c:cat>
            <c:strRef>
              <c:f>Arkusz16!$A$196:$A$209</c:f>
              <c:strCache>
                <c:ptCount val="14"/>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pt idx="12">
                  <c:v>  po 5,5 latach leczenia</c:v>
                </c:pt>
                <c:pt idx="13">
                  <c:v>  po 6 latach leczenia</c:v>
                </c:pt>
              </c:strCache>
            </c:strRef>
          </c:cat>
          <c:val>
            <c:numRef>
              <c:f>Arkusz16!$C$196:$C$209</c:f>
              <c:numCache>
                <c:formatCode>General</c:formatCode>
                <c:ptCount val="14"/>
                <c:pt idx="0">
                  <c:v>82</c:v>
                </c:pt>
                <c:pt idx="1">
                  <c:v>53</c:v>
                </c:pt>
                <c:pt idx="2">
                  <c:v>24</c:v>
                </c:pt>
                <c:pt idx="3">
                  <c:v>21</c:v>
                </c:pt>
                <c:pt idx="4">
                  <c:v>13</c:v>
                </c:pt>
                <c:pt idx="5">
                  <c:v>15</c:v>
                </c:pt>
                <c:pt idx="6">
                  <c:v>12</c:v>
                </c:pt>
                <c:pt idx="7">
                  <c:v>9</c:v>
                </c:pt>
                <c:pt idx="8">
                  <c:v>5</c:v>
                </c:pt>
                <c:pt idx="9">
                  <c:v>3</c:v>
                </c:pt>
                <c:pt idx="10">
                  <c:v>3</c:v>
                </c:pt>
                <c:pt idx="11">
                  <c:v>2</c:v>
                </c:pt>
                <c:pt idx="12">
                  <c:v>1</c:v>
                </c:pt>
              </c:numCache>
            </c:numRef>
          </c:val>
        </c:ser>
        <c:ser>
          <c:idx val="2"/>
          <c:order val="2"/>
          <c:tx>
            <c:strRef>
              <c:f>Arkusz16!$D$195</c:f>
              <c:strCache>
                <c:ptCount val="1"/>
                <c:pt idx="0">
                  <c:v>6-10</c:v>
                </c:pt>
              </c:strCache>
            </c:strRef>
          </c:tx>
          <c:cat>
            <c:strRef>
              <c:f>Arkusz16!$A$196:$A$209</c:f>
              <c:strCache>
                <c:ptCount val="14"/>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pt idx="12">
                  <c:v>  po 5,5 latach leczenia</c:v>
                </c:pt>
                <c:pt idx="13">
                  <c:v>  po 6 latach leczenia</c:v>
                </c:pt>
              </c:strCache>
            </c:strRef>
          </c:cat>
          <c:val>
            <c:numRef>
              <c:f>Arkusz16!$D$196:$D$209</c:f>
              <c:numCache>
                <c:formatCode>General</c:formatCode>
                <c:ptCount val="14"/>
                <c:pt idx="0">
                  <c:v>128</c:v>
                </c:pt>
                <c:pt idx="1">
                  <c:v>145</c:v>
                </c:pt>
                <c:pt idx="2">
                  <c:v>149</c:v>
                </c:pt>
                <c:pt idx="3">
                  <c:v>145</c:v>
                </c:pt>
                <c:pt idx="4">
                  <c:v>120</c:v>
                </c:pt>
                <c:pt idx="5">
                  <c:v>98</c:v>
                </c:pt>
                <c:pt idx="6">
                  <c:v>68</c:v>
                </c:pt>
                <c:pt idx="7">
                  <c:v>50</c:v>
                </c:pt>
                <c:pt idx="8">
                  <c:v>47</c:v>
                </c:pt>
                <c:pt idx="9">
                  <c:v>36</c:v>
                </c:pt>
                <c:pt idx="10">
                  <c:v>28</c:v>
                </c:pt>
                <c:pt idx="11">
                  <c:v>11</c:v>
                </c:pt>
                <c:pt idx="12">
                  <c:v>5</c:v>
                </c:pt>
                <c:pt idx="13">
                  <c:v>1</c:v>
                </c:pt>
              </c:numCache>
            </c:numRef>
          </c:val>
        </c:ser>
        <c:axId val="70518656"/>
        <c:axId val="70520192"/>
      </c:barChart>
      <c:catAx>
        <c:axId val="70518656"/>
        <c:scaling>
          <c:orientation val="minMax"/>
        </c:scaling>
        <c:axPos val="b"/>
        <c:tickLblPos val="nextTo"/>
        <c:crossAx val="70520192"/>
        <c:crosses val="autoZero"/>
        <c:auto val="1"/>
        <c:lblAlgn val="ctr"/>
        <c:lblOffset val="100"/>
      </c:catAx>
      <c:valAx>
        <c:axId val="70520192"/>
        <c:scaling>
          <c:orientation val="minMax"/>
        </c:scaling>
        <c:axPos val="l"/>
        <c:majorGridlines/>
        <c:numFmt formatCode="General" sourceLinked="1"/>
        <c:tickLblPos val="nextTo"/>
        <c:crossAx val="70518656"/>
        <c:crosses val="autoZero"/>
        <c:crossBetween val="between"/>
      </c:valAx>
    </c:plotArea>
    <c:legend>
      <c:legendPos val="r"/>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l-PL"/>
  <c:style val="26"/>
  <c:chart>
    <c:plotArea>
      <c:layout/>
      <c:barChart>
        <c:barDir val="col"/>
        <c:grouping val="clustered"/>
        <c:ser>
          <c:idx val="0"/>
          <c:order val="0"/>
          <c:tx>
            <c:strRef>
              <c:f>Arkusz16!$B$173</c:f>
              <c:strCache>
                <c:ptCount val="1"/>
                <c:pt idx="0">
                  <c:v>0-3</c:v>
                </c:pt>
              </c:strCache>
            </c:strRef>
          </c:tx>
          <c:cat>
            <c:strRef>
              <c:f>Arkusz16!$A$174:$A$185</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strCache>
            </c:strRef>
          </c:cat>
          <c:val>
            <c:numRef>
              <c:f>Arkusz16!$B$174:$B$185</c:f>
              <c:numCache>
                <c:formatCode>General</c:formatCode>
                <c:ptCount val="12"/>
                <c:pt idx="0">
                  <c:v>13</c:v>
                </c:pt>
                <c:pt idx="1">
                  <c:v>5</c:v>
                </c:pt>
                <c:pt idx="2">
                  <c:v>3</c:v>
                </c:pt>
                <c:pt idx="3">
                  <c:v>3</c:v>
                </c:pt>
                <c:pt idx="4">
                  <c:v>2</c:v>
                </c:pt>
                <c:pt idx="6">
                  <c:v>2</c:v>
                </c:pt>
                <c:pt idx="7">
                  <c:v>1</c:v>
                </c:pt>
                <c:pt idx="8">
                  <c:v>2</c:v>
                </c:pt>
                <c:pt idx="11">
                  <c:v>1</c:v>
                </c:pt>
              </c:numCache>
            </c:numRef>
          </c:val>
        </c:ser>
        <c:ser>
          <c:idx val="1"/>
          <c:order val="1"/>
          <c:tx>
            <c:strRef>
              <c:f>Arkusz16!$C$173</c:f>
              <c:strCache>
                <c:ptCount val="1"/>
                <c:pt idx="0">
                  <c:v>3-6</c:v>
                </c:pt>
              </c:strCache>
            </c:strRef>
          </c:tx>
          <c:cat>
            <c:strRef>
              <c:f>Arkusz16!$A$174:$A$185</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strCache>
            </c:strRef>
          </c:cat>
          <c:val>
            <c:numRef>
              <c:f>Arkusz16!$C$174:$C$185</c:f>
              <c:numCache>
                <c:formatCode>General</c:formatCode>
                <c:ptCount val="12"/>
                <c:pt idx="0">
                  <c:v>81</c:v>
                </c:pt>
                <c:pt idx="1">
                  <c:v>53</c:v>
                </c:pt>
                <c:pt idx="2">
                  <c:v>28</c:v>
                </c:pt>
                <c:pt idx="3">
                  <c:v>25</c:v>
                </c:pt>
                <c:pt idx="4">
                  <c:v>14</c:v>
                </c:pt>
                <c:pt idx="5">
                  <c:v>16</c:v>
                </c:pt>
                <c:pt idx="6">
                  <c:v>12</c:v>
                </c:pt>
                <c:pt idx="7">
                  <c:v>11</c:v>
                </c:pt>
                <c:pt idx="8">
                  <c:v>6</c:v>
                </c:pt>
                <c:pt idx="9">
                  <c:v>3</c:v>
                </c:pt>
                <c:pt idx="10">
                  <c:v>3</c:v>
                </c:pt>
                <c:pt idx="11">
                  <c:v>2</c:v>
                </c:pt>
              </c:numCache>
            </c:numRef>
          </c:val>
        </c:ser>
        <c:ser>
          <c:idx val="2"/>
          <c:order val="2"/>
          <c:tx>
            <c:strRef>
              <c:f>Arkusz16!$D$173</c:f>
              <c:strCache>
                <c:ptCount val="1"/>
                <c:pt idx="0">
                  <c:v>6-10</c:v>
                </c:pt>
              </c:strCache>
            </c:strRef>
          </c:tx>
          <c:cat>
            <c:strRef>
              <c:f>Arkusz16!$A$174:$A$185</c:f>
              <c:strCache>
                <c:ptCount val="12"/>
                <c:pt idx="0">
                  <c:v>  po 1 miesiącu leczenia</c:v>
                </c:pt>
                <c:pt idx="1">
                  <c:v>  po 3 miesiącach leczenia</c:v>
                </c:pt>
                <c:pt idx="2">
                  <c:v>  po 6 miesiącach leczenia</c:v>
                </c:pt>
                <c:pt idx="3">
                  <c:v>  po 1 roku leczenia</c:v>
                </c:pt>
                <c:pt idx="4">
                  <c:v>  po 1,5 roku leczenia</c:v>
                </c:pt>
                <c:pt idx="5">
                  <c:v>  po 2 latach leczenia</c:v>
                </c:pt>
                <c:pt idx="6">
                  <c:v>  po 2,5 latach leczenia</c:v>
                </c:pt>
                <c:pt idx="7">
                  <c:v>  po 3 latach leczenia</c:v>
                </c:pt>
                <c:pt idx="8">
                  <c:v>  po 3,5 latach leczenia</c:v>
                </c:pt>
                <c:pt idx="9">
                  <c:v>  po 4 latach leczenia</c:v>
                </c:pt>
                <c:pt idx="10">
                  <c:v>  po 4,5 latach leczenia</c:v>
                </c:pt>
                <c:pt idx="11">
                  <c:v>  po 5 latach leczenia</c:v>
                </c:pt>
              </c:strCache>
            </c:strRef>
          </c:cat>
          <c:val>
            <c:numRef>
              <c:f>Arkusz16!$D$174:$D$185</c:f>
              <c:numCache>
                <c:formatCode>General</c:formatCode>
                <c:ptCount val="12"/>
                <c:pt idx="0">
                  <c:v>128</c:v>
                </c:pt>
                <c:pt idx="1">
                  <c:v>146</c:v>
                </c:pt>
                <c:pt idx="2">
                  <c:v>145</c:v>
                </c:pt>
                <c:pt idx="3">
                  <c:v>141</c:v>
                </c:pt>
                <c:pt idx="4">
                  <c:v>120</c:v>
                </c:pt>
                <c:pt idx="5">
                  <c:v>97</c:v>
                </c:pt>
                <c:pt idx="6">
                  <c:v>67</c:v>
                </c:pt>
                <c:pt idx="7">
                  <c:v>49</c:v>
                </c:pt>
                <c:pt idx="8">
                  <c:v>46</c:v>
                </c:pt>
                <c:pt idx="9">
                  <c:v>37</c:v>
                </c:pt>
                <c:pt idx="10">
                  <c:v>28</c:v>
                </c:pt>
                <c:pt idx="11">
                  <c:v>11</c:v>
                </c:pt>
              </c:numCache>
            </c:numRef>
          </c:val>
        </c:ser>
        <c:axId val="70562560"/>
        <c:axId val="70564096"/>
      </c:barChart>
      <c:catAx>
        <c:axId val="70562560"/>
        <c:scaling>
          <c:orientation val="minMax"/>
        </c:scaling>
        <c:axPos val="b"/>
        <c:tickLblPos val="nextTo"/>
        <c:crossAx val="70564096"/>
        <c:crosses val="autoZero"/>
        <c:auto val="1"/>
        <c:lblAlgn val="ctr"/>
        <c:lblOffset val="100"/>
      </c:catAx>
      <c:valAx>
        <c:axId val="70564096"/>
        <c:scaling>
          <c:orientation val="minMax"/>
        </c:scaling>
        <c:axPos val="l"/>
        <c:majorGridlines/>
        <c:numFmt formatCode="General" sourceLinked="1"/>
        <c:tickLblPos val="nextTo"/>
        <c:crossAx val="70562560"/>
        <c:crosses val="autoZero"/>
        <c:crossBetween val="between"/>
      </c:valAx>
    </c:plotArea>
    <c:legend>
      <c:legendPos val="r"/>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7B21DC4-C837-4622-9546-A8D0057AB231}" type="datetimeFigureOut">
              <a:rPr lang="pl-PL"/>
              <a:pPr>
                <a:defRPr/>
              </a:pPr>
              <a:t>2010-11-16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9FD6D99-8142-43E4-BEFA-037FD2A3538A}"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14C08C-EDBA-4F71-8EB0-C3CC4BED5CE7}" type="slidenum">
              <a:rPr lang="en-US" smtClean="0"/>
              <a:pPr fontAlgn="base">
                <a:spcBef>
                  <a:spcPct val="0"/>
                </a:spcBef>
                <a:spcAft>
                  <a:spcPct val="0"/>
                </a:spcAft>
                <a:defRPr/>
              </a:pPr>
              <a:t>3</a:t>
            </a:fld>
            <a:endParaRPr lang="en-US" smtClean="0"/>
          </a:p>
        </p:txBody>
      </p:sp>
      <p:sp>
        <p:nvSpPr>
          <p:cNvPr id="849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E62C6C69-DD14-4826-95D2-7868714939FA}" type="slidenum">
              <a:rPr lang="en-GB" sz="1200">
                <a:latin typeface="Calibri" pitchFamily="34" charset="0"/>
                <a:ea typeface="MS PGothic" pitchFamily="34" charset="-128"/>
              </a:rPr>
              <a:pPr algn="r"/>
              <a:t>3</a:t>
            </a:fld>
            <a:endParaRPr lang="en-GB" sz="1200">
              <a:latin typeface="Calibri" pitchFamily="34" charset="0"/>
              <a:ea typeface="MS PGothic" pitchFamily="34" charset="-128"/>
            </a:endParaRPr>
          </a:p>
        </p:txBody>
      </p:sp>
      <p:sp>
        <p:nvSpPr>
          <p:cNvPr id="84996" name="Slide Image Placeholder 1"/>
          <p:cNvSpPr>
            <a:spLocks noGrp="1" noRot="1" noChangeAspect="1" noTextEdit="1"/>
          </p:cNvSpPr>
          <p:nvPr>
            <p:ph type="sldImg"/>
          </p:nvPr>
        </p:nvSpPr>
        <p:spPr bwMode="auto">
          <a:noFill/>
          <a:ln>
            <a:solidFill>
              <a:srgbClr val="000000"/>
            </a:solidFill>
            <a:miter lim="800000"/>
            <a:headEnd/>
            <a:tailEnd/>
          </a:ln>
        </p:spPr>
      </p:sp>
      <p:sp>
        <p:nvSpPr>
          <p:cNvPr id="8499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25" tIns="45713" rIns="91425" bIns="45713" anchor="b"/>
          <a:lstStyle/>
          <a:p>
            <a:pPr algn="r"/>
            <a:fld id="{EC422FFD-3EAB-4E50-91C3-2DD289F8A0B1}" type="slidenum">
              <a:rPr lang="en-GB" sz="1200">
                <a:latin typeface="Calibri" pitchFamily="34" charset="0"/>
                <a:ea typeface="MS PGothic" pitchFamily="34" charset="-128"/>
              </a:rPr>
              <a:pPr algn="r"/>
              <a:t>3</a:t>
            </a:fld>
            <a:endParaRPr lang="en-GB" sz="1200">
              <a:latin typeface="Calibri" pitchFamily="34" charset="0"/>
              <a:ea typeface="MS PGothic" pitchFamily="34" charset="-128"/>
            </a:endParaRPr>
          </a:p>
        </p:txBody>
      </p:sp>
      <p:sp>
        <p:nvSpPr>
          <p:cNvPr id="84998" name="Rectangle 6"/>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52F303-F494-4BCF-937C-EC62B227AA6D}" type="slidenum">
              <a:rPr lang="en-US" smtClean="0"/>
              <a:pPr fontAlgn="base">
                <a:spcBef>
                  <a:spcPct val="0"/>
                </a:spcBef>
                <a:spcAft>
                  <a:spcPct val="0"/>
                </a:spcAft>
                <a:defRPr/>
              </a:pPr>
              <a:t>4</a:t>
            </a:fld>
            <a:endParaRPr lang="en-US" smtClean="0"/>
          </a:p>
        </p:txBody>
      </p:sp>
      <p:sp>
        <p:nvSpPr>
          <p:cNvPr id="860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0" tIns="45716" rIns="91430" bIns="45716" anchor="b"/>
          <a:lstStyle/>
          <a:p>
            <a:pPr algn="r"/>
            <a:fld id="{E4A5E0B2-F154-4CD8-9425-8171C072147F}" type="slidenum">
              <a:rPr lang="en-GB" sz="1200">
                <a:latin typeface="Calibri" pitchFamily="34" charset="0"/>
                <a:ea typeface="MS PGothic" pitchFamily="34" charset="-128"/>
              </a:rPr>
              <a:pPr algn="r"/>
              <a:t>4</a:t>
            </a:fld>
            <a:endParaRPr lang="en-GB" sz="1200">
              <a:latin typeface="Calibri" pitchFamily="34" charset="0"/>
              <a:ea typeface="MS PGothic" pitchFamily="34" charset="-128"/>
            </a:endParaRPr>
          </a:p>
        </p:txBody>
      </p:sp>
      <p:sp>
        <p:nvSpPr>
          <p:cNvPr id="86020" name="Slide Image Placeholder 1"/>
          <p:cNvSpPr>
            <a:spLocks noGrp="1" noRot="1" noChangeAspect="1" noTextEdit="1"/>
          </p:cNvSpPr>
          <p:nvPr>
            <p:ph type="sldImg"/>
          </p:nvPr>
        </p:nvSpPr>
        <p:spPr bwMode="auto">
          <a:noFill/>
          <a:ln>
            <a:solidFill>
              <a:srgbClr val="000000"/>
            </a:solidFill>
            <a:miter lim="800000"/>
            <a:headEnd/>
            <a:tailEnd/>
          </a:ln>
        </p:spPr>
      </p:sp>
      <p:sp>
        <p:nvSpPr>
          <p:cNvPr id="860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0" tIns="45716" rIns="91430" bIns="45716" anchor="b"/>
          <a:lstStyle/>
          <a:p>
            <a:pPr algn="r"/>
            <a:fld id="{81802B49-53C7-4666-AC5C-474CE71B2E55}" type="slidenum">
              <a:rPr lang="en-GB" sz="1200">
                <a:latin typeface="Calibri" pitchFamily="34" charset="0"/>
                <a:ea typeface="MS PGothic" pitchFamily="34" charset="-128"/>
              </a:rPr>
              <a:pPr algn="r"/>
              <a:t>4</a:t>
            </a:fld>
            <a:endParaRPr lang="en-GB" sz="1200">
              <a:latin typeface="Calibri" pitchFamily="34" charset="0"/>
              <a:ea typeface="MS PGothic" pitchFamily="34" charset="-128"/>
            </a:endParaRPr>
          </a:p>
        </p:txBody>
      </p:sp>
      <p:sp>
        <p:nvSpPr>
          <p:cNvPr id="86022" name="Rectangle 6"/>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A2E6F26-40D4-4358-8AE8-CB2CAD2D567B}" type="slidenum">
              <a:rPr lang="en-US"/>
              <a:pPr/>
              <a:t>7</a:t>
            </a:fld>
            <a:endParaRPr lang="en-US"/>
          </a:p>
        </p:txBody>
      </p:sp>
      <p:sp>
        <p:nvSpPr>
          <p:cNvPr id="167938" name="Folienbildplatzhalter 1"/>
          <p:cNvSpPr>
            <a:spLocks noGrp="1" noRot="1" noChangeAspect="1" noTextEdit="1"/>
          </p:cNvSpPr>
          <p:nvPr>
            <p:ph type="sldImg"/>
          </p:nvPr>
        </p:nvSpPr>
        <p:spPr>
          <a:ln/>
        </p:spPr>
      </p:sp>
      <p:sp>
        <p:nvSpPr>
          <p:cNvPr id="167939" name="Notizenplatzhalter 2"/>
          <p:cNvSpPr>
            <a:spLocks noGrp="1"/>
          </p:cNvSpPr>
          <p:nvPr>
            <p:ph type="body" idx="1"/>
          </p:nvPr>
        </p:nvSpPr>
        <p:spPr/>
        <p:txBody>
          <a:bodyPr lIns="91435" tIns="45718" rIns="91435" bIns="45718"/>
          <a:lstStyle/>
          <a:p>
            <a:endParaRPr lang="pl-PL"/>
          </a:p>
        </p:txBody>
      </p:sp>
      <p:sp>
        <p:nvSpPr>
          <p:cNvPr id="167940" name="Foliennummernplatzhalter 3"/>
          <p:cNvSpPr txBox="1">
            <a:spLocks noGrp="1"/>
          </p:cNvSpPr>
          <p:nvPr/>
        </p:nvSpPr>
        <p:spPr bwMode="auto">
          <a:xfrm>
            <a:off x="3884613" y="8685213"/>
            <a:ext cx="2971800" cy="457200"/>
          </a:xfrm>
          <a:prstGeom prst="rect">
            <a:avLst/>
          </a:prstGeom>
          <a:noFill/>
          <a:ln w="9525">
            <a:noFill/>
            <a:miter lim="800000"/>
            <a:headEnd/>
            <a:tailEnd/>
          </a:ln>
        </p:spPr>
        <p:txBody>
          <a:bodyPr lIns="91435" tIns="45718" rIns="91435" bIns="45718" anchor="b"/>
          <a:lstStyle/>
          <a:p>
            <a:pPr algn="r"/>
            <a:fld id="{D30591DB-326C-427B-9DC2-4C70DAF73539}" type="slidenum">
              <a:rPr lang="de-DE" sz="1200">
                <a:ea typeface="ヒラギノ角ゴ Pro W3" charset="-128"/>
              </a:rPr>
              <a:pPr algn="r"/>
              <a:t>7</a:t>
            </a:fld>
            <a:endParaRPr lang="de-DE" sz="1200">
              <a:ea typeface="ヒラギノ角ゴ Pro W3"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46"/>
          <p:cNvSpPr>
            <a:spLocks noGrp="1" noChangeArrowheads="1"/>
          </p:cNvSpPr>
          <p:nvPr>
            <p:ph type="sldNum"/>
          </p:nvPr>
        </p:nvSpPr>
        <p:spPr>
          <a:ln/>
        </p:spPr>
        <p:txBody>
          <a:bodyPr/>
          <a:lstStyle/>
          <a:p>
            <a:fld id="{57A750A0-770E-4F2D-B49C-B0D0D6B24218}" type="slidenum">
              <a:rPr lang="en-GB"/>
              <a:pPr/>
              <a:t>13</a:t>
            </a:fld>
            <a:endParaRPr lang="en-GB"/>
          </a:p>
        </p:txBody>
      </p:sp>
      <p:sp>
        <p:nvSpPr>
          <p:cNvPr id="76801" name="Text Box 1"/>
          <p:cNvSpPr txBox="1">
            <a:spLocks noChangeArrowheads="1"/>
          </p:cNvSpPr>
          <p:nvPr/>
        </p:nvSpPr>
        <p:spPr bwMode="auto">
          <a:xfrm>
            <a:off x="1143000" y="685800"/>
            <a:ext cx="4518025" cy="3429000"/>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76802" name="Rectangle 2"/>
          <p:cNvSpPr txBox="1">
            <a:spLocks noGrp="1" noChangeArrowheads="1"/>
          </p:cNvSpPr>
          <p:nvPr>
            <p:ph type="body"/>
          </p:nvPr>
        </p:nvSpPr>
        <p:spPr bwMode="auto">
          <a:xfrm>
            <a:off x="685800" y="4343400"/>
            <a:ext cx="5424488" cy="4114800"/>
          </a:xfrm>
          <a:prstGeom prst="rect">
            <a:avLst/>
          </a:prstGeom>
          <a:noFill/>
          <a:ln>
            <a:round/>
            <a:headEnd/>
            <a:tailEnd/>
          </a:ln>
        </p:spPr>
        <p:txBody>
          <a:bodyPr wrap="none" anchor="ctr"/>
          <a:lstStyle/>
          <a:p>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46"/>
          <p:cNvSpPr>
            <a:spLocks noGrp="1" noChangeArrowheads="1"/>
          </p:cNvSpPr>
          <p:nvPr>
            <p:ph type="sldNum"/>
          </p:nvPr>
        </p:nvSpPr>
        <p:spPr>
          <a:ln/>
        </p:spPr>
        <p:txBody>
          <a:bodyPr/>
          <a:lstStyle/>
          <a:p>
            <a:fld id="{EA959B2A-A0BC-4E73-A4D9-6282FEDD3129}" type="slidenum">
              <a:rPr lang="en-GB"/>
              <a:pPr/>
              <a:t>14</a:t>
            </a:fld>
            <a:endParaRPr lang="en-GB"/>
          </a:p>
        </p:txBody>
      </p:sp>
      <p:sp>
        <p:nvSpPr>
          <p:cNvPr id="81921" name="Text Box 1"/>
          <p:cNvSpPr txBox="1">
            <a:spLocks noChangeArrowheads="1"/>
          </p:cNvSpPr>
          <p:nvPr/>
        </p:nvSpPr>
        <p:spPr bwMode="auto">
          <a:xfrm>
            <a:off x="1143000" y="685800"/>
            <a:ext cx="4518025" cy="3429000"/>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81922" name="Rectangle 2"/>
          <p:cNvSpPr txBox="1">
            <a:spLocks noGrp="1" noChangeArrowheads="1"/>
          </p:cNvSpPr>
          <p:nvPr>
            <p:ph type="body"/>
          </p:nvPr>
        </p:nvSpPr>
        <p:spPr bwMode="auto">
          <a:xfrm>
            <a:off x="685800" y="4343400"/>
            <a:ext cx="5424488" cy="4114800"/>
          </a:xfrm>
          <a:prstGeom prst="rect">
            <a:avLst/>
          </a:prstGeom>
          <a:noFill/>
          <a:ln>
            <a:round/>
            <a:headEnd/>
            <a:tailEnd/>
          </a:ln>
        </p:spPr>
        <p:txBody>
          <a:bodyPr wrap="none" anchor="ctr"/>
          <a:lstStyle/>
          <a:p>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46"/>
          <p:cNvSpPr>
            <a:spLocks noGrp="1" noChangeArrowheads="1"/>
          </p:cNvSpPr>
          <p:nvPr>
            <p:ph type="sldNum"/>
          </p:nvPr>
        </p:nvSpPr>
        <p:spPr>
          <a:ln/>
        </p:spPr>
        <p:txBody>
          <a:bodyPr/>
          <a:lstStyle/>
          <a:p>
            <a:fld id="{1ED02126-802E-48EB-B38F-67E2A584B4DA}" type="slidenum">
              <a:rPr lang="en-GB"/>
              <a:pPr/>
              <a:t>15</a:t>
            </a:fld>
            <a:endParaRPr lang="en-GB"/>
          </a:p>
        </p:txBody>
      </p:sp>
      <p:sp>
        <p:nvSpPr>
          <p:cNvPr id="66561" name="Text Box 1"/>
          <p:cNvSpPr txBox="1">
            <a:spLocks noChangeArrowheads="1"/>
          </p:cNvSpPr>
          <p:nvPr/>
        </p:nvSpPr>
        <p:spPr bwMode="auto">
          <a:xfrm>
            <a:off x="1143000" y="685800"/>
            <a:ext cx="4518025" cy="3429000"/>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66562" name="Rectangle 2"/>
          <p:cNvSpPr txBox="1">
            <a:spLocks noGrp="1" noChangeArrowheads="1"/>
          </p:cNvSpPr>
          <p:nvPr>
            <p:ph type="body"/>
          </p:nvPr>
        </p:nvSpPr>
        <p:spPr bwMode="auto">
          <a:xfrm>
            <a:off x="685800" y="4343400"/>
            <a:ext cx="5424488" cy="4114800"/>
          </a:xfrm>
          <a:prstGeom prst="rect">
            <a:avLst/>
          </a:prstGeom>
          <a:noFill/>
          <a:ln>
            <a:round/>
            <a:headEnd/>
            <a:tailEnd/>
          </a:ln>
        </p:spPr>
        <p:txBody>
          <a:bodyPr wrap="none" anchor="ctr"/>
          <a:lstStyle/>
          <a:p>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99FD6D99-8142-43E4-BEFA-037FD2A3538A}" type="slidenum">
              <a:rPr lang="pl-PL" smtClean="0"/>
              <a:pPr>
                <a:defRPr/>
              </a:pPr>
              <a:t>23</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sz="quarter" idx="5"/>
          </p:nvPr>
        </p:nvSpPr>
        <p:spPr/>
        <p:txBody>
          <a:bodyPr/>
          <a:lstStyle/>
          <a:p>
            <a:pPr>
              <a:defRPr/>
            </a:pPr>
            <a:fld id="{E83A104A-1D90-477B-822A-17A3F4D72CB7}" type="slidenum">
              <a:rPr lang="en-GB"/>
              <a:pPr>
                <a:defRPr/>
              </a:pPr>
              <a:t>30</a:t>
            </a:fld>
            <a:endParaRPr lang="en-GB"/>
          </a:p>
        </p:txBody>
      </p:sp>
      <p:sp>
        <p:nvSpPr>
          <p:cNvPr id="87043"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pl-PL"/>
          </a:p>
        </p:txBody>
      </p:sp>
      <p:sp>
        <p:nvSpPr>
          <p:cNvPr id="87044"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sz="quarter" idx="5"/>
          </p:nvPr>
        </p:nvSpPr>
        <p:spPr/>
        <p:txBody>
          <a:bodyPr/>
          <a:lstStyle/>
          <a:p>
            <a:pPr>
              <a:defRPr/>
            </a:pPr>
            <a:fld id="{CD456105-1C14-41E7-B00B-F394988F4D3E}" type="slidenum">
              <a:rPr lang="en-GB"/>
              <a:pPr>
                <a:defRPr/>
              </a:pPr>
              <a:t>32</a:t>
            </a:fld>
            <a:endParaRPr lang="en-GB"/>
          </a:p>
        </p:txBody>
      </p:sp>
      <p:sp>
        <p:nvSpPr>
          <p:cNvPr id="88067"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pl-PL"/>
          </a:p>
        </p:txBody>
      </p:sp>
      <p:sp>
        <p:nvSpPr>
          <p:cNvPr id="88068"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81903F55-2241-4A25-A7DF-846307ACBA73}" type="datetime1">
              <a:rPr lang="pl-PL" smtClean="0"/>
              <a:pPr>
                <a:defRPr/>
              </a:pPr>
              <a:t>2010-11-16</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A934EB2-070D-4D7C-BC23-AB06BCD9923D}"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2EFDE5F3-0F51-46DA-8E63-3AADF725436C}" type="datetime1">
              <a:rPr lang="pl-PL" smtClean="0"/>
              <a:pPr>
                <a:defRPr/>
              </a:pPr>
              <a:t>2010-11-16</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CB06199-A0A6-40BB-9031-D6AC04DD186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19064354-D82A-462B-B72F-8F58D6E702E4}" type="datetime1">
              <a:rPr lang="pl-PL" smtClean="0"/>
              <a:pPr>
                <a:defRPr/>
              </a:pPr>
              <a:t>2010-11-16</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D1882CF-AC14-414F-BD7B-6757DEBD6F26}"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157163"/>
            <a:ext cx="8166100" cy="1955801"/>
          </a:xfrm>
        </p:spPr>
        <p:txBody>
          <a:bodyPr/>
          <a:lstStyle/>
          <a:p>
            <a:r>
              <a:rPr lang="pl-PL" smtClean="0"/>
              <a:t>Kliknij, aby edytować styl</a:t>
            </a:r>
            <a:endParaRPr lang="pl-PL"/>
          </a:p>
        </p:txBody>
      </p:sp>
      <p:sp>
        <p:nvSpPr>
          <p:cNvPr id="3" name="Symbol zastępczy daty 2"/>
          <p:cNvSpPr>
            <a:spLocks noGrp="1"/>
          </p:cNvSpPr>
          <p:nvPr>
            <p:ph type="dt" idx="10"/>
          </p:nvPr>
        </p:nvSpPr>
        <p:spPr>
          <a:xfrm>
            <a:off x="457200" y="6248400"/>
            <a:ext cx="2070100" cy="393700"/>
          </a:xfrm>
        </p:spPr>
        <p:txBody>
          <a:bodyPr/>
          <a:lstStyle>
            <a:lvl1pPr>
              <a:defRPr/>
            </a:lvl1pPr>
          </a:lstStyle>
          <a:p>
            <a:fld id="{40F70778-DE1A-41E7-BA30-ED8D4F6F321E}" type="datetime1">
              <a:rPr lang="pl-PL" smtClean="0"/>
              <a:pPr/>
              <a:t>2010-11-16</a:t>
            </a:fld>
            <a:endParaRPr lang="en-GB"/>
          </a:p>
        </p:txBody>
      </p:sp>
      <p:sp>
        <p:nvSpPr>
          <p:cNvPr id="4" name="Symbol zastępczy stopki 3"/>
          <p:cNvSpPr>
            <a:spLocks noGrp="1"/>
          </p:cNvSpPr>
          <p:nvPr>
            <p:ph type="ftr" idx="11"/>
          </p:nvPr>
        </p:nvSpPr>
        <p:spPr>
          <a:xfrm>
            <a:off x="3124200" y="6248400"/>
            <a:ext cx="2832100" cy="393700"/>
          </a:xfrm>
        </p:spPr>
        <p:txBody>
          <a:bodyPr/>
          <a:lstStyle>
            <a:lvl1pPr>
              <a:defRPr/>
            </a:lvl1pPr>
          </a:lstStyle>
          <a:p>
            <a:r>
              <a:rPr lang="en-GB" smtClean="0"/>
              <a:t>SOPOT 17.09.2010</a:t>
            </a:r>
            <a:endParaRPr lang="en-GB"/>
          </a:p>
        </p:txBody>
      </p:sp>
      <p:sp>
        <p:nvSpPr>
          <p:cNvPr id="5" name="Symbol zastępczy numeru slajdu 4"/>
          <p:cNvSpPr>
            <a:spLocks noGrp="1"/>
          </p:cNvSpPr>
          <p:nvPr>
            <p:ph type="sldNum" idx="12"/>
          </p:nvPr>
        </p:nvSpPr>
        <p:spPr>
          <a:xfrm>
            <a:off x="6553200" y="6248400"/>
            <a:ext cx="2070100" cy="393700"/>
          </a:xfrm>
        </p:spPr>
        <p:txBody>
          <a:bodyPr/>
          <a:lstStyle>
            <a:lvl1pPr>
              <a:defRPr/>
            </a:lvl1pPr>
          </a:lstStyle>
          <a:p>
            <a:fld id="{0A89500E-FAC6-427B-AA29-C22692165AD5}"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FE907F4D-A99A-4721-9B5F-86CBD350B1B6}" type="datetime1">
              <a:rPr lang="pl-PL" smtClean="0"/>
              <a:pPr>
                <a:defRPr/>
              </a:pPr>
              <a:t>2010-11-16</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F618B6E-C2B0-40D3-9288-676C30B75306}"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69E8D41C-2B93-4016-B877-26D4A41423D4}" type="datetime1">
              <a:rPr lang="pl-PL" smtClean="0"/>
              <a:pPr>
                <a:defRPr/>
              </a:pPr>
              <a:t>2010-11-16</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5DD481E-CF3C-4F2B-843A-13244562E430}"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4FB64DE4-6166-43E8-BF7F-5D736A049948}" type="datetime1">
              <a:rPr lang="pl-PL" smtClean="0"/>
              <a:pPr>
                <a:defRPr/>
              </a:pPr>
              <a:t>2010-11-16</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C9B12E1B-7B39-4F7F-917A-A241A75A3CD1}"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FB3384A7-42D5-4C77-A3B9-241E333ADA5E}" type="datetime1">
              <a:rPr lang="pl-PL" smtClean="0"/>
              <a:pPr>
                <a:defRPr/>
              </a:pPr>
              <a:t>2010-11-16</a:t>
            </a:fld>
            <a:endParaRPr lang="pl-PL"/>
          </a:p>
        </p:txBody>
      </p:sp>
      <p:sp>
        <p:nvSpPr>
          <p:cNvPr id="8"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90CA4B15-0279-48ED-BBB3-E165074D627F}"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3D325D58-EC08-4D46-B5BD-D2742B9E2D5D}" type="datetime1">
              <a:rPr lang="pl-PL" smtClean="0"/>
              <a:pPr>
                <a:defRPr/>
              </a:pPr>
              <a:t>2010-11-16</a:t>
            </a:fld>
            <a:endParaRPr lang="pl-PL"/>
          </a:p>
        </p:txBody>
      </p:sp>
      <p:sp>
        <p:nvSpPr>
          <p:cNvPr id="4"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E876CB65-F44C-4CB4-88F6-268F4A144503}"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05198FC-C132-4357-B210-B2D4923ABA19}" type="datetime1">
              <a:rPr lang="pl-PL" smtClean="0"/>
              <a:pPr>
                <a:defRPr/>
              </a:pPr>
              <a:t>2010-11-16</a:t>
            </a:fld>
            <a:endParaRPr lang="pl-PL"/>
          </a:p>
        </p:txBody>
      </p:sp>
      <p:sp>
        <p:nvSpPr>
          <p:cNvPr id="3"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195D1890-830B-46F7-A9D0-8E9B368AB49B}"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E2A6A4AA-7566-4FC6-B143-31BCB179E837}" type="datetime1">
              <a:rPr lang="pl-PL" smtClean="0"/>
              <a:pPr>
                <a:defRPr/>
              </a:pPr>
              <a:t>2010-11-16</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288AD87-F818-4168-9031-4435BBD96B1C}"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EEA59F56-F02A-4BFA-88C4-B36C637F95AF}" type="datetime1">
              <a:rPr lang="pl-PL" smtClean="0"/>
              <a:pPr>
                <a:defRPr/>
              </a:pPr>
              <a:t>2010-11-16</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smtClean="0"/>
              <a:t>SOPOT 17.09.2010</a:t>
            </a: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473C3D2A-1E64-4F22-AD36-0B4123685EDC}"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A68C88C-EAF2-42D1-840C-C56C7F8C11E7}" type="datetime1">
              <a:rPr lang="pl-PL" smtClean="0"/>
              <a:pPr>
                <a:defRPr/>
              </a:pPr>
              <a:t>2010-11-16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pl-PL" smtClean="0"/>
              <a:t>SOPOT 17.09.2010</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071D8C1-B4F3-4E32-AB5F-18DE69C1E9E2}"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ard.bmj.com/search?author1=D+Moebius&amp;sortspec=date&amp;submit=Submit" TargetMode="External"/><Relationship Id="rId3" Type="http://schemas.openxmlformats.org/officeDocument/2006/relationships/hyperlink" Target="http://ard.bmj.com/content/68/4/519.abstract" TargetMode="External"/><Relationship Id="rId7" Type="http://schemas.openxmlformats.org/officeDocument/2006/relationships/hyperlink" Target="http://ard.bmj.com/search?author1=H+Michels&amp;sortspec=date&amp;submit=Submit" TargetMode="External"/><Relationship Id="rId2" Type="http://schemas.openxmlformats.org/officeDocument/2006/relationships/hyperlink" Target="http://ard.bmj.com/search?author1=G+Horneff&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ard.bmj.com/search?author1=H+J+Girschick&amp;sortspec=date&amp;submit=Submit" TargetMode="External"/><Relationship Id="rId5" Type="http://schemas.openxmlformats.org/officeDocument/2006/relationships/hyperlink" Target="http://ard.bmj.com/search?author1=I+Foeldvari&amp;sortspec=date&amp;submit=Submit" TargetMode="External"/><Relationship Id="rId4" Type="http://schemas.openxmlformats.org/officeDocument/2006/relationships/hyperlink" Target="http://ard.bmj.com/search?author1=F+De+Bock&amp;sortspec=date&amp;submit=Submit" TargetMode="External"/><Relationship Id="rId9" Type="http://schemas.openxmlformats.org/officeDocument/2006/relationships/hyperlink" Target="http://ard.bmj.com/search?author1=H+Schmeling&amp;sortspec=date&amp;submit=Submi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1" y="1000125"/>
            <a:ext cx="7929617" cy="1285867"/>
          </a:xfrm>
        </p:spPr>
        <p:txBody>
          <a:bodyPr>
            <a:normAutofit fontScale="90000"/>
          </a:bodyPr>
          <a:lstStyle/>
          <a:p>
            <a:pPr>
              <a:defRPr/>
            </a:pPr>
            <a:r>
              <a:rPr lang="pl-PL" sz="3200" dirty="0" smtClean="0">
                <a:solidFill>
                  <a:srgbClr val="C00000"/>
                </a:solidFill>
              </a:rPr>
              <a:t>Długoterminowa ocena bezpieczeństwa</a:t>
            </a:r>
            <a:br>
              <a:rPr lang="pl-PL" sz="3200" dirty="0" smtClean="0">
                <a:solidFill>
                  <a:srgbClr val="C00000"/>
                </a:solidFill>
              </a:rPr>
            </a:br>
            <a:r>
              <a:rPr lang="pl-PL" sz="3200" dirty="0" smtClean="0">
                <a:solidFill>
                  <a:srgbClr val="C00000"/>
                </a:solidFill>
              </a:rPr>
              <a:t>     i skuteczności leków biologicznych w MIZS </a:t>
            </a:r>
            <a:br>
              <a:rPr lang="pl-PL" sz="3200" dirty="0" smtClean="0">
                <a:solidFill>
                  <a:srgbClr val="C00000"/>
                </a:solidFill>
              </a:rPr>
            </a:br>
            <a:r>
              <a:rPr lang="pl-PL" sz="3200" i="1" dirty="0" smtClean="0">
                <a:solidFill>
                  <a:srgbClr val="C00000"/>
                </a:solidFill>
              </a:rPr>
              <a:t>pod patronatem Polskiego Towarzystwa Reumatologicznego </a:t>
            </a:r>
            <a:r>
              <a:rPr lang="pl-PL" sz="3200" dirty="0" smtClean="0">
                <a:solidFill>
                  <a:schemeClr val="tx2">
                    <a:lumMod val="75000"/>
                  </a:schemeClr>
                </a:solidFill>
              </a:rPr>
              <a:t/>
            </a:r>
            <a:br>
              <a:rPr lang="pl-PL" sz="3200" dirty="0" smtClean="0">
                <a:solidFill>
                  <a:schemeClr val="tx2">
                    <a:lumMod val="75000"/>
                  </a:schemeClr>
                </a:solidFill>
              </a:rPr>
            </a:br>
            <a:endParaRPr lang="pl-PL" sz="3600" i="1" dirty="0">
              <a:solidFill>
                <a:schemeClr val="tx2">
                  <a:lumMod val="75000"/>
                </a:schemeClr>
              </a:solidFill>
            </a:endParaRPr>
          </a:p>
        </p:txBody>
      </p:sp>
      <p:sp>
        <p:nvSpPr>
          <p:cNvPr id="3" name="Podtytuł 2"/>
          <p:cNvSpPr>
            <a:spLocks noGrp="1"/>
          </p:cNvSpPr>
          <p:nvPr>
            <p:ph type="subTitle" idx="1"/>
          </p:nvPr>
        </p:nvSpPr>
        <p:spPr>
          <a:xfrm>
            <a:off x="571473" y="2357430"/>
            <a:ext cx="8572528" cy="4214842"/>
          </a:xfrm>
        </p:spPr>
        <p:txBody>
          <a:bodyPr>
            <a:normAutofit/>
          </a:bodyPr>
          <a:lstStyle/>
          <a:p>
            <a:pPr>
              <a:defRPr/>
            </a:pPr>
            <a:r>
              <a:rPr lang="pl-PL" sz="2000" i="1" dirty="0" smtClean="0">
                <a:solidFill>
                  <a:schemeClr val="tx2">
                    <a:lumMod val="75000"/>
                  </a:schemeClr>
                </a:solidFill>
              </a:rPr>
              <a:t>             </a:t>
            </a:r>
          </a:p>
          <a:p>
            <a:pPr>
              <a:defRPr/>
            </a:pPr>
            <a:r>
              <a:rPr lang="pl-PL" sz="2000" i="1" dirty="0" smtClean="0">
                <a:solidFill>
                  <a:schemeClr val="tx2">
                    <a:lumMod val="75000"/>
                  </a:schemeClr>
                </a:solidFill>
              </a:rPr>
              <a:t>            </a:t>
            </a:r>
            <a:r>
              <a:rPr lang="pl-PL" sz="1800" i="1" dirty="0" smtClean="0">
                <a:solidFill>
                  <a:schemeClr val="tx2">
                    <a:lumMod val="75000"/>
                  </a:schemeClr>
                </a:solidFill>
              </a:rPr>
              <a:t>RADA NAUKOWA: </a:t>
            </a:r>
            <a:r>
              <a:rPr lang="pl-PL" sz="1800" dirty="0" smtClean="0">
                <a:solidFill>
                  <a:schemeClr val="tx2">
                    <a:lumMod val="75000"/>
                  </a:schemeClr>
                </a:solidFill>
                <a:latin typeface="+mj-lt"/>
              </a:rPr>
              <a:t>     Prof. dr </a:t>
            </a:r>
            <a:r>
              <a:rPr lang="pl-PL" sz="1800" dirty="0">
                <a:solidFill>
                  <a:schemeClr val="tx2">
                    <a:lumMod val="75000"/>
                  </a:schemeClr>
                </a:solidFill>
                <a:latin typeface="+mj-lt"/>
              </a:rPr>
              <a:t>hab. Ewa </a:t>
            </a:r>
            <a:r>
              <a:rPr lang="pl-PL" sz="1800" dirty="0" err="1" smtClean="0">
                <a:solidFill>
                  <a:schemeClr val="tx2">
                    <a:lumMod val="75000"/>
                  </a:schemeClr>
                </a:solidFill>
                <a:latin typeface="+mj-lt"/>
              </a:rPr>
              <a:t>Tuszkiewicz-Misztal</a:t>
            </a:r>
            <a:r>
              <a:rPr lang="pl-PL" sz="1800" dirty="0" smtClean="0">
                <a:solidFill>
                  <a:schemeClr val="tx2">
                    <a:lumMod val="75000"/>
                  </a:schemeClr>
                </a:solidFill>
                <a:latin typeface="+mj-lt"/>
              </a:rPr>
              <a:t> </a:t>
            </a:r>
            <a:endParaRPr lang="pl-PL" sz="1800" dirty="0">
              <a:solidFill>
                <a:schemeClr val="tx2">
                  <a:lumMod val="75000"/>
                </a:schemeClr>
              </a:solidFill>
              <a:latin typeface="+mj-lt"/>
            </a:endParaRPr>
          </a:p>
          <a:p>
            <a:pPr algn="ctr">
              <a:defRPr/>
            </a:pPr>
            <a:r>
              <a:rPr lang="pl-PL" sz="1800" dirty="0" smtClean="0">
                <a:solidFill>
                  <a:schemeClr val="tx2">
                    <a:lumMod val="75000"/>
                  </a:schemeClr>
                </a:solidFill>
                <a:latin typeface="+mj-lt"/>
              </a:rPr>
              <a:t>                                                          Doc. dr </a:t>
            </a:r>
            <a:r>
              <a:rPr lang="pl-PL" sz="1800" dirty="0">
                <a:solidFill>
                  <a:schemeClr val="tx2">
                    <a:lumMod val="75000"/>
                  </a:schemeClr>
                </a:solidFill>
                <a:latin typeface="+mj-lt"/>
              </a:rPr>
              <a:t>hab. Lidia </a:t>
            </a:r>
            <a:r>
              <a:rPr lang="pl-PL" sz="1800" dirty="0" smtClean="0">
                <a:solidFill>
                  <a:schemeClr val="tx2">
                    <a:lumMod val="75000"/>
                  </a:schemeClr>
                </a:solidFill>
                <a:latin typeface="+mj-lt"/>
              </a:rPr>
              <a:t>Rutkowska-Sak</a:t>
            </a:r>
            <a:endParaRPr lang="pl-PL" sz="1800" dirty="0">
              <a:solidFill>
                <a:schemeClr val="tx2">
                  <a:lumMod val="75000"/>
                </a:schemeClr>
              </a:solidFill>
              <a:latin typeface="+mj-lt"/>
            </a:endParaRPr>
          </a:p>
          <a:p>
            <a:pPr>
              <a:defRPr/>
            </a:pPr>
            <a:r>
              <a:rPr lang="pl-PL" sz="1800" dirty="0" smtClean="0">
                <a:solidFill>
                  <a:schemeClr val="tx2">
                    <a:lumMod val="75000"/>
                  </a:schemeClr>
                </a:solidFill>
                <a:latin typeface="+mj-lt"/>
              </a:rPr>
              <a:t>                                                                         Dr </a:t>
            </a:r>
            <a:r>
              <a:rPr lang="pl-PL" sz="1800" dirty="0">
                <a:solidFill>
                  <a:schemeClr val="tx2">
                    <a:lumMod val="75000"/>
                  </a:schemeClr>
                </a:solidFill>
                <a:latin typeface="+mj-lt"/>
              </a:rPr>
              <a:t>med. Jacek </a:t>
            </a:r>
            <a:r>
              <a:rPr lang="pl-PL" sz="1800" dirty="0" err="1" smtClean="0">
                <a:solidFill>
                  <a:schemeClr val="tx2">
                    <a:lumMod val="75000"/>
                  </a:schemeClr>
                </a:solidFill>
                <a:latin typeface="+mj-lt"/>
              </a:rPr>
              <a:t>Postępski</a:t>
            </a:r>
            <a:r>
              <a:rPr lang="pl-PL" sz="1800" dirty="0" smtClean="0">
                <a:solidFill>
                  <a:schemeClr val="tx2">
                    <a:lumMod val="75000"/>
                  </a:schemeClr>
                </a:solidFill>
              </a:rPr>
              <a:t> </a:t>
            </a:r>
          </a:p>
          <a:p>
            <a:pPr>
              <a:defRPr/>
            </a:pPr>
            <a:r>
              <a:rPr lang="pl-PL" sz="1800" dirty="0" smtClean="0">
                <a:solidFill>
                  <a:schemeClr val="tx2">
                    <a:lumMod val="75000"/>
                  </a:schemeClr>
                </a:solidFill>
              </a:rPr>
              <a:t>                           			   Dr med. Zbigniew </a:t>
            </a:r>
            <a:r>
              <a:rPr lang="pl-PL" sz="1800" dirty="0" err="1" smtClean="0">
                <a:solidFill>
                  <a:schemeClr val="tx2">
                    <a:lumMod val="75000"/>
                  </a:schemeClr>
                </a:solidFill>
              </a:rPr>
              <a:t>Żuber</a:t>
            </a:r>
            <a:r>
              <a:rPr lang="pl-PL" sz="1800" dirty="0" smtClean="0">
                <a:solidFill>
                  <a:schemeClr val="tx2">
                    <a:lumMod val="75000"/>
                  </a:schemeClr>
                </a:solidFill>
              </a:rPr>
              <a:t>  </a:t>
            </a:r>
          </a:p>
          <a:p>
            <a:pPr>
              <a:defRPr/>
            </a:pPr>
            <a:r>
              <a:rPr lang="pl-PL" sz="1800" dirty="0" smtClean="0">
                <a:solidFill>
                  <a:schemeClr val="tx2">
                    <a:lumMod val="75000"/>
                  </a:schemeClr>
                </a:solidFill>
              </a:rPr>
              <a:t>                                                     Prof. dr hab. Witold </a:t>
            </a:r>
            <a:r>
              <a:rPr lang="pl-PL" sz="1800" dirty="0" err="1" smtClean="0">
                <a:solidFill>
                  <a:schemeClr val="tx2">
                    <a:lumMod val="75000"/>
                  </a:schemeClr>
                </a:solidFill>
              </a:rPr>
              <a:t>Tłustochowicz</a:t>
            </a:r>
            <a:endParaRPr lang="pl-PL" sz="1800" dirty="0" smtClean="0">
              <a:solidFill>
                <a:schemeClr val="tx2">
                  <a:lumMod val="75000"/>
                </a:schemeClr>
              </a:solidFill>
            </a:endParaRPr>
          </a:p>
          <a:p>
            <a:pPr>
              <a:defRPr/>
            </a:pPr>
            <a:r>
              <a:rPr lang="pl-PL" sz="1800" dirty="0" smtClean="0">
                <a:solidFill>
                  <a:schemeClr val="tx2">
                    <a:lumMod val="75000"/>
                  </a:schemeClr>
                </a:solidFill>
              </a:rPr>
              <a:t>	               			Prof. dr hab. Piotr </a:t>
            </a:r>
            <a:r>
              <a:rPr lang="pl-PL" sz="1800" dirty="0" err="1" smtClean="0">
                <a:solidFill>
                  <a:schemeClr val="tx2">
                    <a:lumMod val="75000"/>
                  </a:schemeClr>
                </a:solidFill>
              </a:rPr>
              <a:t>Wiland</a:t>
            </a:r>
            <a:r>
              <a:rPr lang="pl-PL" sz="1800" dirty="0" smtClean="0">
                <a:solidFill>
                  <a:schemeClr val="tx2">
                    <a:lumMod val="75000"/>
                  </a:schemeClr>
                </a:solidFill>
              </a:rPr>
              <a:t> </a:t>
            </a:r>
            <a:endParaRPr lang="pl-PL" sz="1800" dirty="0">
              <a:solidFill>
                <a:schemeClr val="tx2">
                  <a:lumMod val="75000"/>
                </a:schemeClr>
              </a:solidFill>
              <a:latin typeface="+mj-lt"/>
            </a:endParaRPr>
          </a:p>
        </p:txBody>
      </p:sp>
      <p:pic>
        <p:nvPicPr>
          <p:cNvPr id="6" name="Picture 3"/>
          <p:cNvPicPr>
            <a:picLocks noChangeAspect="1" noChangeArrowheads="1"/>
          </p:cNvPicPr>
          <p:nvPr/>
        </p:nvPicPr>
        <p:blipFill>
          <a:blip r:embed="rId2" cstate="print"/>
          <a:srcRect/>
          <a:stretch>
            <a:fillRect/>
          </a:stretch>
        </p:blipFill>
        <p:spPr bwMode="auto">
          <a:xfrm>
            <a:off x="6572264" y="5143512"/>
            <a:ext cx="2080692" cy="1280657"/>
          </a:xfrm>
          <a:prstGeom prst="rect">
            <a:avLst/>
          </a:prstGeom>
          <a:noFill/>
          <a:ln w="9525">
            <a:noFill/>
            <a:miter lim="800000"/>
            <a:headEnd/>
            <a:tailEnd/>
          </a:ln>
          <a:effectLst/>
        </p:spPr>
      </p:pic>
      <p:pic>
        <p:nvPicPr>
          <p:cNvPr id="76802" name="Picture 2"/>
          <p:cNvPicPr>
            <a:picLocks noChangeAspect="1" noChangeArrowheads="1"/>
          </p:cNvPicPr>
          <p:nvPr/>
        </p:nvPicPr>
        <p:blipFill>
          <a:blip r:embed="rId3" cstate="print"/>
          <a:srcRect/>
          <a:stretch>
            <a:fillRect/>
          </a:stretch>
        </p:blipFill>
        <p:spPr bwMode="auto">
          <a:xfrm>
            <a:off x="4071934" y="5286388"/>
            <a:ext cx="2071702" cy="714379"/>
          </a:xfrm>
          <a:prstGeom prst="rect">
            <a:avLst/>
          </a:prstGeom>
          <a:noFill/>
          <a:ln w="9525">
            <a:noFill/>
            <a:miter lim="800000"/>
            <a:headEnd/>
            <a:tailEnd/>
          </a:ln>
          <a:effectLst/>
        </p:spPr>
      </p:pic>
      <p:pic>
        <p:nvPicPr>
          <p:cNvPr id="67586" name="Picture 2"/>
          <p:cNvPicPr>
            <a:picLocks noChangeAspect="1" noChangeArrowheads="1"/>
          </p:cNvPicPr>
          <p:nvPr/>
        </p:nvPicPr>
        <p:blipFill>
          <a:blip r:embed="rId4" cstate="print"/>
          <a:srcRect/>
          <a:stretch>
            <a:fillRect/>
          </a:stretch>
        </p:blipFill>
        <p:spPr bwMode="auto">
          <a:xfrm>
            <a:off x="465868" y="4643446"/>
            <a:ext cx="3354481" cy="1928826"/>
          </a:xfrm>
          <a:prstGeom prst="rect">
            <a:avLst/>
          </a:prstGeom>
          <a:noFill/>
          <a:ln w="9525">
            <a:noFill/>
            <a:miter lim="800000"/>
            <a:headEnd/>
            <a:tailEnd/>
          </a:ln>
          <a:effectLst/>
        </p:spPr>
      </p:pic>
      <p:sp>
        <p:nvSpPr>
          <p:cNvPr id="8" name="Symbol zastępczy stopki 7"/>
          <p:cNvSpPr>
            <a:spLocks noGrp="1"/>
          </p:cNvSpPr>
          <p:nvPr>
            <p:ph type="ftr" sz="quarter" idx="11"/>
          </p:nvPr>
        </p:nvSpPr>
        <p:spPr/>
        <p:txBody>
          <a:bodyPr/>
          <a:lstStyle/>
          <a:p>
            <a:pPr>
              <a:defRPr/>
            </a:pPr>
            <a:r>
              <a:rPr lang="pl-PL" smtClean="0"/>
              <a:t>SOPOT 17.09.2010</a:t>
            </a:r>
            <a:endParaRPr lang="pl-PL"/>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p:txBody>
          <a:bodyPr/>
          <a:lstStyle/>
          <a:p>
            <a:pPr eaLnBrk="1" hangingPunct="1"/>
            <a:r>
              <a:rPr lang="pl-PL" sz="2800" dirty="0" smtClean="0"/>
              <a:t>Dlaczego rejestr u dzieci?</a:t>
            </a:r>
          </a:p>
        </p:txBody>
      </p:sp>
      <p:sp>
        <p:nvSpPr>
          <p:cNvPr id="3" name="Symbol zastępczy zawartości 2"/>
          <p:cNvSpPr>
            <a:spLocks noGrp="1"/>
          </p:cNvSpPr>
          <p:nvPr>
            <p:ph idx="1"/>
          </p:nvPr>
        </p:nvSpPr>
        <p:spPr/>
        <p:txBody>
          <a:bodyPr rtlCol="0">
            <a:normAutofit lnSpcReduction="10000"/>
          </a:bodyPr>
          <a:lstStyle/>
          <a:p>
            <a:pPr eaLnBrk="1" fontAlgn="auto" hangingPunct="1">
              <a:spcAft>
                <a:spcPts val="0"/>
              </a:spcAft>
              <a:defRPr/>
            </a:pPr>
            <a:r>
              <a:rPr lang="pl-PL" sz="2000" dirty="0" smtClean="0"/>
              <a:t>Rejestry służą długotrwałej obserwacji pacjentów w „normalnych warunkach” życiowych, badaniu działania leków oraz oceny ich bezpieczeństwa i skuteczności w codziennej praktyce klinicznej </a:t>
            </a:r>
          </a:p>
          <a:p>
            <a:pPr eaLnBrk="1" fontAlgn="auto" hangingPunct="1">
              <a:spcAft>
                <a:spcPts val="0"/>
              </a:spcAft>
              <a:defRPr/>
            </a:pPr>
            <a:r>
              <a:rPr lang="pl-PL" sz="2000" dirty="0" smtClean="0"/>
              <a:t>Rejestry dostarczają informacji w trakcie długotrwałej obserwacji w różnych wariantach zastosowanego leczenia oraz w konfrontacji z innymi lekami przy współistniejących chorobach  zmiennych warunkach oceny bezpieczeństwa i skuteczności leczenia* </a:t>
            </a:r>
            <a:r>
              <a:rPr lang="pl-PL" sz="2000" dirty="0" smtClean="0">
                <a:solidFill>
                  <a:srgbClr val="000000"/>
                </a:solidFill>
                <a:ea typeface="MS PGothic" pitchFamily="34" charset="-128"/>
              </a:rPr>
              <a:t>	</a:t>
            </a:r>
            <a:r>
              <a:rPr lang="pl-PL" sz="1200" dirty="0" smtClean="0">
                <a:solidFill>
                  <a:srgbClr val="000000"/>
                </a:solidFill>
                <a:ea typeface="MS PGothic" pitchFamily="34" charset="-128"/>
              </a:rPr>
              <a:t>*</a:t>
            </a:r>
            <a:r>
              <a:rPr lang="en-GB" sz="1200" dirty="0" smtClean="0">
                <a:solidFill>
                  <a:srgbClr val="000000"/>
                </a:solidFill>
                <a:ea typeface="MS PGothic" pitchFamily="34" charset="-128"/>
              </a:rPr>
              <a:t>. </a:t>
            </a:r>
            <a:r>
              <a:rPr lang="en-GB" sz="1200" dirty="0" err="1" smtClean="0">
                <a:solidFill>
                  <a:srgbClr val="000000"/>
                </a:solidFill>
                <a:ea typeface="MS PGothic" pitchFamily="34" charset="-128"/>
              </a:rPr>
              <a:t>Geborek</a:t>
            </a:r>
            <a:r>
              <a:rPr lang="en-GB" sz="1200" dirty="0" smtClean="0">
                <a:solidFill>
                  <a:srgbClr val="000000"/>
                </a:solidFill>
                <a:ea typeface="MS PGothic" pitchFamily="34" charset="-128"/>
              </a:rPr>
              <a:t> P, </a:t>
            </a:r>
            <a:r>
              <a:rPr lang="en-GB" sz="1200" dirty="0" err="1" smtClean="0">
                <a:solidFill>
                  <a:srgbClr val="000000"/>
                </a:solidFill>
                <a:ea typeface="MS PGothic" pitchFamily="34" charset="-128"/>
              </a:rPr>
              <a:t>Saxne</a:t>
            </a:r>
            <a:r>
              <a:rPr lang="en-GB" sz="1200" dirty="0" smtClean="0">
                <a:solidFill>
                  <a:srgbClr val="000000"/>
                </a:solidFill>
                <a:ea typeface="MS PGothic" pitchFamily="34" charset="-128"/>
              </a:rPr>
              <a:t> T. Rheumatology 2000;39:1159-61</a:t>
            </a:r>
            <a:endParaRPr lang="pl-PL" sz="1200" dirty="0" smtClean="0">
              <a:solidFill>
                <a:srgbClr val="000000"/>
              </a:solidFill>
              <a:ea typeface="MS PGothic" pitchFamily="34" charset="-128"/>
            </a:endParaRPr>
          </a:p>
          <a:p>
            <a:pPr eaLnBrk="1" fontAlgn="auto" hangingPunct="1">
              <a:spcAft>
                <a:spcPts val="0"/>
              </a:spcAft>
              <a:buFont typeface="Arial" pitchFamily="34" charset="0"/>
              <a:buNone/>
              <a:defRPr/>
            </a:pPr>
            <a:endParaRPr lang="pl-PL" sz="1200" dirty="0" smtClean="0">
              <a:solidFill>
                <a:srgbClr val="000000"/>
              </a:solidFill>
              <a:ea typeface="MS PGothic" pitchFamily="34" charset="-128"/>
            </a:endParaRPr>
          </a:p>
          <a:p>
            <a:pPr>
              <a:buFont typeface="Arial" pitchFamily="34" charset="0"/>
              <a:buNone/>
              <a:defRPr/>
            </a:pPr>
            <a:r>
              <a:rPr lang="pl-PL" sz="1600" dirty="0" smtClean="0"/>
              <a:t>	</a:t>
            </a:r>
            <a:r>
              <a:rPr lang="pl-PL" sz="1600" dirty="0" err="1" smtClean="0"/>
              <a:t>Clinical</a:t>
            </a:r>
            <a:r>
              <a:rPr lang="pl-PL" sz="1600" dirty="0" smtClean="0"/>
              <a:t> and </a:t>
            </a:r>
            <a:r>
              <a:rPr lang="pl-PL" sz="1600" dirty="0" err="1" smtClean="0"/>
              <a:t>epidemiological</a:t>
            </a:r>
            <a:r>
              <a:rPr lang="pl-PL" sz="1600" dirty="0" smtClean="0"/>
              <a:t> </a:t>
            </a:r>
            <a:r>
              <a:rPr lang="pl-PL" sz="1600" dirty="0" err="1" smtClean="0"/>
              <a:t>research</a:t>
            </a:r>
            <a:endParaRPr lang="pl-PL" sz="1600" dirty="0" smtClean="0"/>
          </a:p>
          <a:p>
            <a:pPr>
              <a:buFont typeface="Arial" pitchFamily="34" charset="0"/>
              <a:buNone/>
              <a:defRPr/>
            </a:pPr>
            <a:r>
              <a:rPr lang="pl-PL" sz="2000" b="1" dirty="0" smtClean="0"/>
              <a:t>	</a:t>
            </a:r>
            <a:r>
              <a:rPr lang="pl-PL" sz="2000" b="1" dirty="0" err="1" smtClean="0"/>
              <a:t>Safety</a:t>
            </a:r>
            <a:r>
              <a:rPr lang="pl-PL" sz="2000" b="1" dirty="0" smtClean="0"/>
              <a:t> and </a:t>
            </a:r>
            <a:r>
              <a:rPr lang="pl-PL" sz="2000" b="1" dirty="0" err="1" smtClean="0"/>
              <a:t>efficacy</a:t>
            </a:r>
            <a:r>
              <a:rPr lang="pl-PL" sz="2000" b="1" dirty="0" smtClean="0"/>
              <a:t> of </a:t>
            </a:r>
            <a:r>
              <a:rPr lang="pl-PL" sz="2000" b="1" dirty="0" err="1" smtClean="0"/>
              <a:t>combination</a:t>
            </a:r>
            <a:r>
              <a:rPr lang="pl-PL" sz="2000" b="1" dirty="0" smtClean="0"/>
              <a:t> of </a:t>
            </a:r>
            <a:r>
              <a:rPr lang="pl-PL" sz="2000" b="1" dirty="0" err="1" smtClean="0"/>
              <a:t>etanercept</a:t>
            </a:r>
            <a:r>
              <a:rPr lang="pl-PL" sz="2000" b="1" dirty="0" smtClean="0"/>
              <a:t> and </a:t>
            </a:r>
            <a:r>
              <a:rPr lang="pl-PL" sz="2000" b="1" dirty="0" err="1" smtClean="0"/>
              <a:t>methotrexate</a:t>
            </a:r>
            <a:r>
              <a:rPr lang="pl-PL" sz="2000" b="1" dirty="0" smtClean="0"/>
              <a:t> </a:t>
            </a:r>
            <a:r>
              <a:rPr lang="pl-PL" sz="2000" b="1" dirty="0" err="1" smtClean="0"/>
              <a:t>compared</a:t>
            </a:r>
            <a:r>
              <a:rPr lang="pl-PL" sz="2000" b="1" dirty="0" smtClean="0"/>
              <a:t> to </a:t>
            </a:r>
            <a:r>
              <a:rPr lang="pl-PL" sz="2000" b="1" dirty="0" err="1" smtClean="0"/>
              <a:t>treatment</a:t>
            </a:r>
            <a:r>
              <a:rPr lang="pl-PL" sz="2000" b="1" dirty="0" smtClean="0"/>
              <a:t> </a:t>
            </a:r>
            <a:r>
              <a:rPr lang="pl-PL" sz="2000" b="1" dirty="0" err="1" smtClean="0"/>
              <a:t>with</a:t>
            </a:r>
            <a:r>
              <a:rPr lang="pl-PL" sz="2000" b="1" dirty="0" smtClean="0"/>
              <a:t> </a:t>
            </a:r>
            <a:r>
              <a:rPr lang="pl-PL" sz="2000" b="1" dirty="0" err="1" smtClean="0"/>
              <a:t>etanercept</a:t>
            </a:r>
            <a:r>
              <a:rPr lang="pl-PL" sz="2000" b="1" dirty="0" smtClean="0"/>
              <a:t> </a:t>
            </a:r>
            <a:r>
              <a:rPr lang="pl-PL" sz="2000" b="1" dirty="0" err="1" smtClean="0"/>
              <a:t>only</a:t>
            </a:r>
            <a:r>
              <a:rPr lang="pl-PL" sz="2000" b="1" dirty="0" smtClean="0"/>
              <a:t> </a:t>
            </a:r>
            <a:r>
              <a:rPr lang="pl-PL" sz="2000" b="1" dirty="0" err="1" smtClean="0"/>
              <a:t>in</a:t>
            </a:r>
            <a:r>
              <a:rPr lang="pl-PL" sz="2000" b="1" dirty="0" smtClean="0"/>
              <a:t> </a:t>
            </a:r>
            <a:r>
              <a:rPr lang="pl-PL" sz="2000" b="1" dirty="0" err="1" smtClean="0"/>
              <a:t>patients</a:t>
            </a:r>
            <a:r>
              <a:rPr lang="pl-PL" sz="2000" b="1" dirty="0" smtClean="0"/>
              <a:t> </a:t>
            </a:r>
            <a:r>
              <a:rPr lang="pl-PL" sz="2000" b="1" dirty="0" err="1" smtClean="0"/>
              <a:t>with</a:t>
            </a:r>
            <a:r>
              <a:rPr lang="pl-PL" sz="2000" b="1" dirty="0" smtClean="0"/>
              <a:t> </a:t>
            </a:r>
            <a:r>
              <a:rPr lang="pl-PL" sz="2000" b="1" dirty="0" err="1" smtClean="0"/>
              <a:t>juvenile</a:t>
            </a:r>
            <a:r>
              <a:rPr lang="pl-PL" sz="2000" b="1" dirty="0" smtClean="0"/>
              <a:t> </a:t>
            </a:r>
            <a:r>
              <a:rPr lang="pl-PL" sz="2000" b="1" dirty="0" err="1" smtClean="0"/>
              <a:t>idiopathic</a:t>
            </a:r>
            <a:r>
              <a:rPr lang="pl-PL" sz="2000" b="1" dirty="0" smtClean="0"/>
              <a:t> </a:t>
            </a:r>
            <a:r>
              <a:rPr lang="pl-PL" sz="2000" b="1" dirty="0" err="1" smtClean="0"/>
              <a:t>arthritis</a:t>
            </a:r>
            <a:r>
              <a:rPr lang="pl-PL" sz="2000" b="1" dirty="0" smtClean="0"/>
              <a:t> (JIA): </a:t>
            </a:r>
            <a:r>
              <a:rPr lang="pl-PL" sz="2000" b="1" dirty="0" err="1" smtClean="0"/>
              <a:t>preliminary</a:t>
            </a:r>
            <a:r>
              <a:rPr lang="pl-PL" sz="2000" b="1" dirty="0" smtClean="0"/>
              <a:t> data </a:t>
            </a:r>
            <a:r>
              <a:rPr lang="pl-PL" sz="2000" b="1" dirty="0" err="1" smtClean="0"/>
              <a:t>from</a:t>
            </a:r>
            <a:r>
              <a:rPr lang="pl-PL" sz="2000" b="1" dirty="0" smtClean="0"/>
              <a:t> </a:t>
            </a:r>
            <a:r>
              <a:rPr lang="pl-PL" sz="2000" b="1" dirty="0" err="1" smtClean="0"/>
              <a:t>the</a:t>
            </a:r>
            <a:r>
              <a:rPr lang="pl-PL" sz="2000" b="1" dirty="0" smtClean="0"/>
              <a:t> German JIA Registry *</a:t>
            </a:r>
            <a:r>
              <a:rPr lang="pl-PL" sz="1600" b="1" dirty="0" smtClean="0"/>
              <a:t>       </a:t>
            </a:r>
            <a:r>
              <a:rPr lang="pl-PL" sz="1600" b="1" dirty="0" smtClean="0">
                <a:hlinkClick r:id="rId2"/>
              </a:rPr>
              <a:t>G Horneff</a:t>
            </a:r>
            <a:r>
              <a:rPr lang="pl-PL" sz="1600" baseline="30000" dirty="0" smtClean="0">
                <a:hlinkClick r:id="rId3"/>
              </a:rPr>
              <a:t>1</a:t>
            </a:r>
            <a:r>
              <a:rPr lang="pl-PL" sz="1600" dirty="0" smtClean="0"/>
              <a:t>,</a:t>
            </a:r>
            <a:r>
              <a:rPr lang="pl-PL" sz="1600" baseline="30000" dirty="0" smtClean="0">
                <a:hlinkClick r:id="rId3"/>
              </a:rPr>
              <a:t>2</a:t>
            </a:r>
            <a:r>
              <a:rPr lang="pl-PL" sz="1600" dirty="0" smtClean="0"/>
              <a:t>, </a:t>
            </a:r>
            <a:r>
              <a:rPr lang="pl-PL" sz="1600" b="1" dirty="0" smtClean="0">
                <a:hlinkClick r:id="rId4"/>
              </a:rPr>
              <a:t>F De Bock</a:t>
            </a:r>
            <a:r>
              <a:rPr lang="pl-PL" sz="1600" baseline="30000" dirty="0" smtClean="0">
                <a:hlinkClick r:id="rId3"/>
              </a:rPr>
              <a:t>1</a:t>
            </a:r>
            <a:r>
              <a:rPr lang="pl-PL" sz="1600" dirty="0" smtClean="0"/>
              <a:t>, </a:t>
            </a:r>
            <a:r>
              <a:rPr lang="pl-PL" sz="1600" b="1" dirty="0" smtClean="0">
                <a:hlinkClick r:id="rId5"/>
              </a:rPr>
              <a:t>I Foeldvari</a:t>
            </a:r>
            <a:r>
              <a:rPr lang="pl-PL" sz="1600" baseline="30000" dirty="0" smtClean="0">
                <a:hlinkClick r:id="rId3"/>
              </a:rPr>
              <a:t>3</a:t>
            </a:r>
            <a:r>
              <a:rPr lang="pl-PL" sz="1600" dirty="0" smtClean="0"/>
              <a:t>, </a:t>
            </a:r>
            <a:r>
              <a:rPr lang="pl-PL" sz="1600" b="1" dirty="0" smtClean="0">
                <a:hlinkClick r:id="rId6"/>
              </a:rPr>
              <a:t>H J Girschick</a:t>
            </a:r>
            <a:r>
              <a:rPr lang="pl-PL" sz="1600" baseline="30000" dirty="0" smtClean="0">
                <a:hlinkClick r:id="rId3"/>
              </a:rPr>
              <a:t>4</a:t>
            </a:r>
            <a:r>
              <a:rPr lang="pl-PL" sz="1600" dirty="0" smtClean="0"/>
              <a:t>, </a:t>
            </a:r>
            <a:r>
              <a:rPr lang="pl-PL" sz="1600" b="1" dirty="0" smtClean="0">
                <a:hlinkClick r:id="rId7"/>
              </a:rPr>
              <a:t>H Michels</a:t>
            </a:r>
            <a:r>
              <a:rPr lang="pl-PL" sz="1600" baseline="30000" dirty="0" smtClean="0">
                <a:hlinkClick r:id="rId3"/>
              </a:rPr>
              <a:t>5</a:t>
            </a:r>
            <a:r>
              <a:rPr lang="pl-PL" sz="1600" dirty="0" smtClean="0"/>
              <a:t>,</a:t>
            </a:r>
            <a:r>
              <a:rPr lang="pl-PL" sz="1600" b="1" dirty="0" smtClean="0">
                <a:hlinkClick r:id="rId8"/>
              </a:rPr>
              <a:t>D Moebius</a:t>
            </a:r>
            <a:r>
              <a:rPr lang="pl-PL" sz="1600" baseline="30000" dirty="0" smtClean="0">
                <a:hlinkClick r:id="rId3"/>
              </a:rPr>
              <a:t>6</a:t>
            </a:r>
            <a:r>
              <a:rPr lang="pl-PL" sz="1600" dirty="0" smtClean="0"/>
              <a:t>,</a:t>
            </a:r>
            <a:r>
              <a:rPr lang="pl-PL" sz="1600" b="1" dirty="0" smtClean="0">
                <a:hlinkClick r:id="rId9"/>
              </a:rPr>
              <a:t>H Schmeling</a:t>
            </a:r>
            <a:r>
              <a:rPr lang="pl-PL" sz="1600" baseline="30000" dirty="0" smtClean="0">
                <a:hlinkClick r:id="rId3"/>
              </a:rPr>
              <a:t>2</a:t>
            </a:r>
            <a:r>
              <a:rPr lang="pl-PL" sz="1600" dirty="0" smtClean="0"/>
              <a:t>,</a:t>
            </a:r>
            <a:r>
              <a:rPr lang="pl-PL" sz="1600" baseline="30000" dirty="0" smtClean="0">
                <a:hlinkClick r:id="rId3"/>
              </a:rPr>
              <a:t>7</a:t>
            </a:r>
            <a:r>
              <a:rPr lang="pl-PL" sz="1600" dirty="0" smtClean="0"/>
              <a:t>, </a:t>
            </a:r>
            <a:r>
              <a:rPr lang="pl-PL" sz="1600" b="1" dirty="0" smtClean="0"/>
              <a:t>and </a:t>
            </a:r>
            <a:r>
              <a:rPr lang="pl-PL" sz="1600" b="1" dirty="0" err="1" smtClean="0"/>
              <a:t>the</a:t>
            </a:r>
            <a:r>
              <a:rPr lang="pl-PL" sz="1600" b="1" dirty="0" smtClean="0"/>
              <a:t> German and </a:t>
            </a:r>
            <a:r>
              <a:rPr lang="pl-PL" sz="1600" b="1" dirty="0" err="1" smtClean="0"/>
              <a:t>Austrian</a:t>
            </a:r>
            <a:r>
              <a:rPr lang="pl-PL" sz="1600" b="1" dirty="0" smtClean="0"/>
              <a:t> </a:t>
            </a:r>
            <a:r>
              <a:rPr lang="pl-PL" sz="1600" b="1" dirty="0" err="1" smtClean="0"/>
              <a:t>Paediatric</a:t>
            </a:r>
            <a:r>
              <a:rPr lang="pl-PL" sz="1600" b="1" dirty="0" smtClean="0"/>
              <a:t> </a:t>
            </a:r>
            <a:r>
              <a:rPr lang="pl-PL" sz="1600" b="1" dirty="0" err="1" smtClean="0"/>
              <a:t>Rheumatology</a:t>
            </a:r>
            <a:r>
              <a:rPr lang="pl-PL" sz="1600" b="1" dirty="0" smtClean="0"/>
              <a:t> </a:t>
            </a:r>
            <a:r>
              <a:rPr lang="pl-PL" sz="1600" b="1" dirty="0" err="1" smtClean="0"/>
              <a:t>Collaborative</a:t>
            </a:r>
            <a:r>
              <a:rPr lang="pl-PL" sz="1600" b="1" dirty="0" smtClean="0"/>
              <a:t> </a:t>
            </a:r>
            <a:r>
              <a:rPr lang="pl-PL" sz="1600" b="1" dirty="0" err="1" smtClean="0"/>
              <a:t>Study</a:t>
            </a:r>
            <a:r>
              <a:rPr lang="pl-PL" sz="1600" b="1" dirty="0" smtClean="0"/>
              <a:t> Group</a:t>
            </a:r>
            <a:endParaRPr lang="pl-PL" sz="1600" dirty="0" smtClean="0"/>
          </a:p>
          <a:p>
            <a:pPr>
              <a:buFont typeface="Arial" pitchFamily="34" charset="0"/>
              <a:buNone/>
              <a:defRPr/>
            </a:pPr>
            <a:r>
              <a:rPr lang="pl-PL" sz="1600" i="1" dirty="0" smtClean="0"/>
              <a:t>	Ann </a:t>
            </a:r>
            <a:r>
              <a:rPr lang="pl-PL" sz="1600" i="1" dirty="0" err="1" smtClean="0"/>
              <a:t>Rheum</a:t>
            </a:r>
            <a:r>
              <a:rPr lang="pl-PL" sz="1600" i="1" dirty="0" smtClean="0"/>
              <a:t> Dis </a:t>
            </a:r>
            <a:r>
              <a:rPr lang="pl-PL" sz="1600" dirty="0" smtClean="0"/>
              <a:t>2009;</a:t>
            </a:r>
            <a:r>
              <a:rPr lang="pl-PL" sz="1600" b="1" dirty="0" smtClean="0"/>
              <a:t>68</a:t>
            </a:r>
            <a:r>
              <a:rPr lang="pl-PL" sz="1600" dirty="0" smtClean="0"/>
              <a:t>:519-525 doi:10.1136/ard.2007.087593</a:t>
            </a:r>
          </a:p>
          <a:p>
            <a:pPr eaLnBrk="1" fontAlgn="auto" hangingPunct="1">
              <a:spcAft>
                <a:spcPts val="0"/>
              </a:spcAft>
              <a:buFont typeface="Arial" pitchFamily="34" charset="0"/>
              <a:buNone/>
              <a:defRPr/>
            </a:pPr>
            <a:endParaRPr lang="pl-PL" sz="2000"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noAutofit/>
          </a:bodyPr>
          <a:lstStyle/>
          <a:p>
            <a:pPr eaLnBrk="1" fontAlgn="auto" hangingPunct="1">
              <a:spcAft>
                <a:spcPts val="0"/>
              </a:spcAft>
              <a:defRPr/>
            </a:pPr>
            <a:r>
              <a:rPr lang="pl-PL" sz="2800" dirty="0" smtClean="0"/>
              <a:t>REJESTR - za i przeciw </a:t>
            </a:r>
            <a:br>
              <a:rPr lang="pl-PL" sz="2800" dirty="0" smtClean="0"/>
            </a:br>
            <a:r>
              <a:rPr lang="en-GB" sz="2800" dirty="0" smtClean="0">
                <a:solidFill>
                  <a:srgbClr val="000000"/>
                </a:solidFill>
                <a:ea typeface="MS PGothic" pitchFamily="34" charset="-128"/>
              </a:rPr>
              <a:t/>
            </a:r>
            <a:br>
              <a:rPr lang="en-GB" sz="2800" dirty="0" smtClean="0">
                <a:solidFill>
                  <a:srgbClr val="000000"/>
                </a:solidFill>
                <a:ea typeface="MS PGothic" pitchFamily="34" charset="-128"/>
              </a:rPr>
            </a:br>
            <a:endParaRPr lang="pl-PL" sz="2800" dirty="0" smtClean="0"/>
          </a:p>
        </p:txBody>
      </p:sp>
      <p:graphicFrame>
        <p:nvGraphicFramePr>
          <p:cNvPr id="4" name="Symbol zastępczy zawartości 3"/>
          <p:cNvGraphicFramePr>
            <a:graphicFrameLocks noGrp="1"/>
          </p:cNvGraphicFramePr>
          <p:nvPr>
            <p:ph idx="1"/>
          </p:nvPr>
        </p:nvGraphicFramePr>
        <p:xfrm>
          <a:off x="428625" y="1285875"/>
          <a:ext cx="8258204" cy="5299153"/>
        </p:xfrm>
        <a:graphic>
          <a:graphicData uri="http://schemas.openxmlformats.org/drawingml/2006/table">
            <a:tbl>
              <a:tblPr firstRow="1" bandRow="1">
                <a:tableStyleId>{5C22544A-7EE6-4342-B048-85BDC9FD1C3A}</a:tableStyleId>
              </a:tblPr>
              <a:tblGrid>
                <a:gridCol w="4129102"/>
                <a:gridCol w="4129102"/>
              </a:tblGrid>
              <a:tr h="350199">
                <a:tc>
                  <a:txBody>
                    <a:bodyPr/>
                    <a:lstStyle/>
                    <a:p>
                      <a:r>
                        <a:rPr lang="pl-PL" dirty="0" smtClean="0"/>
                        <a:t>ZA</a:t>
                      </a:r>
                      <a:endParaRPr lang="pl-PL" dirty="0"/>
                    </a:p>
                  </a:txBody>
                  <a:tcPr/>
                </a:tc>
                <a:tc>
                  <a:txBody>
                    <a:bodyPr/>
                    <a:lstStyle/>
                    <a:p>
                      <a:r>
                        <a:rPr lang="pl-PL" dirty="0" smtClean="0"/>
                        <a:t>PRZECIW</a:t>
                      </a:r>
                      <a:endParaRPr lang="pl-PL" dirty="0"/>
                    </a:p>
                  </a:txBody>
                  <a:tcPr/>
                </a:tc>
              </a:tr>
              <a:tr h="350199">
                <a:tc>
                  <a:txBody>
                    <a:bodyPr/>
                    <a:lstStyle/>
                    <a:p>
                      <a:r>
                        <a:rPr lang="pl-PL" dirty="0" smtClean="0"/>
                        <a:t>Duża liczba</a:t>
                      </a:r>
                      <a:r>
                        <a:rPr lang="pl-PL" baseline="0" dirty="0" smtClean="0"/>
                        <a:t> chorych</a:t>
                      </a:r>
                      <a:endParaRPr lang="pl-PL" dirty="0"/>
                    </a:p>
                  </a:txBody>
                  <a:tcPr/>
                </a:tc>
                <a:tc>
                  <a:txBody>
                    <a:bodyPr/>
                    <a:lstStyle/>
                    <a:p>
                      <a:r>
                        <a:rPr lang="pl-PL" dirty="0" smtClean="0"/>
                        <a:t>Brak randomizacji</a:t>
                      </a:r>
                      <a:endParaRPr lang="pl-PL" dirty="0"/>
                    </a:p>
                  </a:txBody>
                  <a:tcPr/>
                </a:tc>
              </a:tr>
              <a:tr h="612846">
                <a:tc>
                  <a:txBody>
                    <a:bodyPr/>
                    <a:lstStyle/>
                    <a:p>
                      <a:r>
                        <a:rPr lang="pl-PL" dirty="0" smtClean="0"/>
                        <a:t>Większa możliwość wykrycia rzadkich powikłań</a:t>
                      </a:r>
                      <a:endParaRPr lang="pl-PL" dirty="0"/>
                    </a:p>
                  </a:txBody>
                  <a:tcPr/>
                </a:tc>
                <a:tc>
                  <a:txBody>
                    <a:bodyPr/>
                    <a:lstStyle/>
                    <a:p>
                      <a:r>
                        <a:rPr lang="pl-PL" dirty="0" smtClean="0"/>
                        <a:t>Niejednorodne</a:t>
                      </a:r>
                      <a:r>
                        <a:rPr lang="pl-PL" baseline="0" dirty="0" smtClean="0"/>
                        <a:t> </a:t>
                      </a:r>
                      <a:r>
                        <a:rPr lang="pl-PL" dirty="0" smtClean="0"/>
                        <a:t>wskazania do leczenia</a:t>
                      </a:r>
                      <a:endParaRPr lang="pl-PL" dirty="0"/>
                    </a:p>
                  </a:txBody>
                  <a:tcPr/>
                </a:tc>
              </a:tr>
              <a:tr h="612846">
                <a:tc>
                  <a:txBody>
                    <a:bodyPr/>
                    <a:lstStyle/>
                    <a:p>
                      <a:r>
                        <a:rPr lang="pl-PL" dirty="0" smtClean="0"/>
                        <a:t>Rejestracja pacjentów odpowiada praktyce klinicznej</a:t>
                      </a:r>
                      <a:endParaRPr lang="pl-PL" dirty="0"/>
                    </a:p>
                  </a:txBody>
                  <a:tcPr/>
                </a:tc>
                <a:tc>
                  <a:txBody>
                    <a:bodyPr/>
                    <a:lstStyle/>
                    <a:p>
                      <a:r>
                        <a:rPr lang="pl-PL" dirty="0" smtClean="0"/>
                        <a:t>Niepełne dane</a:t>
                      </a:r>
                      <a:endParaRPr lang="pl-PL" dirty="0"/>
                    </a:p>
                  </a:txBody>
                  <a:tcPr/>
                </a:tc>
              </a:tr>
              <a:tr h="612846">
                <a:tc>
                  <a:txBody>
                    <a:bodyPr/>
                    <a:lstStyle/>
                    <a:p>
                      <a:r>
                        <a:rPr lang="pl-PL" dirty="0" smtClean="0"/>
                        <a:t>Możliwość prowadzenia różnorodnych obserwacji</a:t>
                      </a:r>
                      <a:endParaRPr lang="pl-PL" dirty="0"/>
                    </a:p>
                  </a:txBody>
                  <a:tcPr/>
                </a:tc>
                <a:tc>
                  <a:txBody>
                    <a:bodyPr/>
                    <a:lstStyle/>
                    <a:p>
                      <a:r>
                        <a:rPr lang="pl-PL" dirty="0" smtClean="0"/>
                        <a:t>Możliwość błędnej oceny</a:t>
                      </a:r>
                      <a:r>
                        <a:rPr lang="pl-PL" baseline="0" dirty="0" smtClean="0"/>
                        <a:t> czynników ryzyka</a:t>
                      </a:r>
                      <a:endParaRPr lang="pl-PL" dirty="0"/>
                    </a:p>
                  </a:txBody>
                  <a:tcPr/>
                </a:tc>
              </a:tr>
              <a:tr h="350199">
                <a:tc>
                  <a:txBody>
                    <a:bodyPr/>
                    <a:lstStyle/>
                    <a:p>
                      <a:r>
                        <a:rPr lang="pl-PL" dirty="0" smtClean="0"/>
                        <a:t>Możliwość długoletniej obserwacji</a:t>
                      </a:r>
                      <a:endParaRPr lang="pl-PL" dirty="0"/>
                    </a:p>
                  </a:txBody>
                  <a:tcPr/>
                </a:tc>
                <a:tc>
                  <a:txBody>
                    <a:bodyPr/>
                    <a:lstStyle/>
                    <a:p>
                      <a:r>
                        <a:rPr lang="pl-PL" dirty="0" smtClean="0"/>
                        <a:t>Stronnicza ocena danych</a:t>
                      </a:r>
                      <a:endParaRPr lang="pl-PL" dirty="0"/>
                    </a:p>
                  </a:txBody>
                  <a:tcPr/>
                </a:tc>
              </a:tr>
              <a:tr h="612846">
                <a:tc>
                  <a:txBody>
                    <a:bodyPr/>
                    <a:lstStyle/>
                    <a:p>
                      <a:r>
                        <a:rPr lang="pl-PL" dirty="0" smtClean="0"/>
                        <a:t>Możliwość oceny całokształtu leczenia i przebiegu choroby</a:t>
                      </a:r>
                      <a:endParaRPr lang="pl-PL" dirty="0"/>
                    </a:p>
                  </a:txBody>
                  <a:tcPr/>
                </a:tc>
                <a:tc>
                  <a:txBody>
                    <a:bodyPr/>
                    <a:lstStyle/>
                    <a:p>
                      <a:r>
                        <a:rPr lang="pl-PL" dirty="0" smtClean="0"/>
                        <a:t>Wybór grupy referencyjnej</a:t>
                      </a:r>
                      <a:endParaRPr lang="pl-PL" dirty="0"/>
                    </a:p>
                  </a:txBody>
                  <a:tcPr/>
                </a:tc>
              </a:tr>
              <a:tr h="1028707">
                <a:tc>
                  <a:txBody>
                    <a:bodyPr/>
                    <a:lstStyle/>
                    <a:p>
                      <a:r>
                        <a:rPr lang="pl-PL" dirty="0" smtClean="0"/>
                        <a:t>Wyniki mogą być użyte do całościowej oceny postępowania</a:t>
                      </a:r>
                      <a:r>
                        <a:rPr lang="pl-PL" baseline="0" dirty="0" smtClean="0"/>
                        <a:t> i zmiany standardów postępowania</a:t>
                      </a:r>
                      <a:endParaRPr lang="pl-PL" dirty="0"/>
                    </a:p>
                  </a:txBody>
                  <a:tcPr/>
                </a:tc>
                <a:tc>
                  <a:txBody>
                    <a:bodyPr/>
                    <a:lstStyle/>
                    <a:p>
                      <a:endParaRPr lang="pl-PL" dirty="0"/>
                    </a:p>
                  </a:txBody>
                  <a:tcPr/>
                </a:tc>
              </a:tr>
              <a:tr h="612846">
                <a:tc>
                  <a:txBody>
                    <a:bodyPr/>
                    <a:lstStyle/>
                    <a:p>
                      <a:r>
                        <a:rPr lang="en-GB" sz="1800" dirty="0" smtClean="0">
                          <a:solidFill>
                            <a:srgbClr val="000000"/>
                          </a:solidFill>
                          <a:latin typeface="Calibri" pitchFamily="34" charset="0"/>
                          <a:ea typeface="MS PGothic" pitchFamily="34" charset="-128"/>
                        </a:rPr>
                        <a:t> </a:t>
                      </a:r>
                      <a:r>
                        <a:rPr lang="en-GB" sz="1200" dirty="0" smtClean="0">
                          <a:solidFill>
                            <a:srgbClr val="000000"/>
                          </a:solidFill>
                          <a:latin typeface="Calibri" pitchFamily="34" charset="0"/>
                          <a:ea typeface="MS PGothic" pitchFamily="34" charset="-128"/>
                        </a:rPr>
                        <a:t>Zink A, et al. Ann Rheum </a:t>
                      </a:r>
                      <a:r>
                        <a:rPr lang="en-GB" sz="1200" dirty="0" err="1" smtClean="0">
                          <a:solidFill>
                            <a:srgbClr val="000000"/>
                          </a:solidFill>
                          <a:latin typeface="Calibri" pitchFamily="34" charset="0"/>
                          <a:ea typeface="MS PGothic" pitchFamily="34" charset="-128"/>
                        </a:rPr>
                        <a:t>Dis</a:t>
                      </a:r>
                      <a:r>
                        <a:rPr lang="en-GB" sz="1200" dirty="0" smtClean="0">
                          <a:solidFill>
                            <a:srgbClr val="000000"/>
                          </a:solidFill>
                          <a:latin typeface="Calibri" pitchFamily="34" charset="0"/>
                          <a:ea typeface="MS PGothic" pitchFamily="34" charset="-128"/>
                        </a:rPr>
                        <a:t> 2009;68: 1240-1246.</a:t>
                      </a:r>
                      <a:endParaRPr lang="pl-PL" sz="1200" dirty="0"/>
                    </a:p>
                  </a:txBody>
                  <a:tcPr/>
                </a:tc>
                <a:tc>
                  <a:txBody>
                    <a:bodyPr/>
                    <a:lstStyle/>
                    <a:p>
                      <a:r>
                        <a:rPr lang="en-GB" sz="1800" dirty="0" smtClean="0">
                          <a:solidFill>
                            <a:srgbClr val="000000"/>
                          </a:solidFill>
                          <a:latin typeface="Calibri" pitchFamily="34" charset="0"/>
                          <a:ea typeface="MS PGothic" pitchFamily="34" charset="-128"/>
                        </a:rPr>
                        <a:t> </a:t>
                      </a:r>
                      <a:endParaRPr lang="pl-PL" dirty="0"/>
                    </a:p>
                  </a:txBody>
                  <a:tcPr/>
                </a:tc>
              </a:tr>
            </a:tbl>
          </a:graphicData>
        </a:graphic>
      </p:graphicFrame>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p:txBody>
          <a:bodyPr/>
          <a:lstStyle/>
          <a:p>
            <a:pPr eaLnBrk="1" hangingPunct="1"/>
            <a:r>
              <a:rPr lang="pl-PL" dirty="0" smtClean="0"/>
              <a:t>z MIZS w dorosłość</a:t>
            </a:r>
          </a:p>
        </p:txBody>
      </p:sp>
      <p:sp>
        <p:nvSpPr>
          <p:cNvPr id="3" name="Symbol zastępczy zawartości 2"/>
          <p:cNvSpPr>
            <a:spLocks noGrp="1"/>
          </p:cNvSpPr>
          <p:nvPr>
            <p:ph idx="1"/>
          </p:nvPr>
        </p:nvSpPr>
        <p:spPr/>
        <p:txBody>
          <a:bodyPr rtlCol="0">
            <a:normAutofit fontScale="55000" lnSpcReduction="20000"/>
          </a:bodyPr>
          <a:lstStyle/>
          <a:p>
            <a:pPr eaLnBrk="1" fontAlgn="auto" hangingPunct="1">
              <a:spcAft>
                <a:spcPts val="0"/>
              </a:spcAft>
              <a:buNone/>
              <a:defRPr/>
            </a:pPr>
            <a:r>
              <a:rPr lang="pl-PL" dirty="0" smtClean="0"/>
              <a:t>	</a:t>
            </a:r>
            <a:r>
              <a:rPr lang="pl-PL" sz="4400" dirty="0" smtClean="0"/>
              <a:t>Badania </a:t>
            </a:r>
            <a:r>
              <a:rPr lang="pl-PL" sz="4400" u="sng" dirty="0" err="1" smtClean="0"/>
              <a:t>Packhan</a:t>
            </a:r>
            <a:r>
              <a:rPr lang="pl-PL" sz="4400" u="sng" dirty="0" smtClean="0"/>
              <a:t> i Hall</a:t>
            </a:r>
            <a:r>
              <a:rPr lang="pl-PL" sz="4400" dirty="0" smtClean="0"/>
              <a:t> u 246 dorosłych, którzy zachorowali    w wieku rozwojowym na MIZS wykazały, że 43,3% z nich ma nadal aktywny proces chorobowy, u 54,4% aktywność wskaźników laboratoryjnych ostrego procesu zapalnego jest podwyższona, u 42,9% stwierdza się ciężki stopień inwalidztwa(*).  U 30% chorych z postacią </a:t>
            </a:r>
            <a:r>
              <a:rPr lang="pl-PL" sz="4400" dirty="0" err="1" smtClean="0"/>
              <a:t>nielicznostawową</a:t>
            </a:r>
            <a:r>
              <a:rPr lang="pl-PL" sz="4400" dirty="0" smtClean="0"/>
              <a:t>    i zapaleniem błony naczyniowej oka rozwija się jaskra bez współistnienia chorób z grupy </a:t>
            </a:r>
            <a:r>
              <a:rPr lang="pl-PL" sz="4400" dirty="0" err="1" smtClean="0"/>
              <a:t>spondyloarthropatii</a:t>
            </a:r>
            <a:r>
              <a:rPr lang="pl-PL" sz="4400" dirty="0" smtClean="0"/>
              <a:t>. Podobne obserwacje na mniejszej (65 osób) grupie chorych z MIZS w wieku dorosłym przedstawił  </a:t>
            </a:r>
            <a:r>
              <a:rPr lang="pl-PL" sz="4400" dirty="0" err="1" smtClean="0"/>
              <a:t>Zak</a:t>
            </a:r>
            <a:r>
              <a:rPr lang="pl-PL" sz="4400" dirty="0" smtClean="0"/>
              <a:t> i współpracownicy(**).</a:t>
            </a:r>
          </a:p>
          <a:p>
            <a:pPr eaLnBrk="1" fontAlgn="auto" hangingPunct="1">
              <a:spcAft>
                <a:spcPts val="0"/>
              </a:spcAft>
              <a:buNone/>
              <a:defRPr/>
            </a:pPr>
            <a:endParaRPr lang="pl-PL" dirty="0" smtClean="0"/>
          </a:p>
          <a:p>
            <a:pPr eaLnBrk="1" fontAlgn="auto" hangingPunct="1">
              <a:spcAft>
                <a:spcPts val="0"/>
              </a:spcAft>
              <a:buNone/>
              <a:defRPr/>
            </a:pPr>
            <a:endParaRPr lang="pl-PL" dirty="0" smtClean="0"/>
          </a:p>
          <a:p>
            <a:pPr eaLnBrk="1" fontAlgn="auto" hangingPunct="1">
              <a:spcAft>
                <a:spcPts val="0"/>
              </a:spcAft>
              <a:buNone/>
              <a:defRPr/>
            </a:pPr>
            <a:endParaRPr lang="pl-PL" sz="2200" dirty="0" smtClean="0"/>
          </a:p>
          <a:p>
            <a:pPr lvl="0">
              <a:buNone/>
            </a:pPr>
            <a:r>
              <a:rPr lang="pl-PL" sz="2200" dirty="0" smtClean="0"/>
              <a:t>	* </a:t>
            </a:r>
            <a:r>
              <a:rPr lang="en-US" sz="2200" dirty="0" err="1" smtClean="0"/>
              <a:t>Packham</a:t>
            </a:r>
            <a:r>
              <a:rPr lang="en-US" sz="2200" dirty="0" smtClean="0"/>
              <a:t> JC, Hall MA. Long-term follow-up of 246 adults with juvenile idiopathic arthritis: functional outcome. Rheumatology (Ox</a:t>
            </a:r>
            <a:r>
              <a:rPr lang="pl-PL" sz="2200" dirty="0" smtClean="0"/>
              <a:t>ford) 2002; 41: 1428-35</a:t>
            </a:r>
          </a:p>
          <a:p>
            <a:pPr lvl="0">
              <a:buNone/>
            </a:pPr>
            <a:r>
              <a:rPr lang="pl-PL" sz="2200" dirty="0" smtClean="0"/>
              <a:t>	** </a:t>
            </a:r>
            <a:r>
              <a:rPr lang="en-US" sz="2200" dirty="0" smtClean="0"/>
              <a:t>Zak M, Pedersen  F.K. Juvenile chronic arthritis into adulthood: a long-term follow-up study. </a:t>
            </a:r>
            <a:r>
              <a:rPr lang="pl-PL" sz="2200" dirty="0" err="1" smtClean="0"/>
              <a:t>Rheumatology</a:t>
            </a:r>
            <a:r>
              <a:rPr lang="pl-PL" sz="2200" dirty="0" smtClean="0"/>
              <a:t> 2000;              39: 198-204</a:t>
            </a:r>
          </a:p>
          <a:p>
            <a:pPr eaLnBrk="1" fontAlgn="auto" hangingPunct="1">
              <a:spcAft>
                <a:spcPts val="0"/>
              </a:spcAft>
              <a:defRPr/>
            </a:pPr>
            <a:endParaRPr lang="pl-PL" dirty="0" smtClean="0"/>
          </a:p>
          <a:p>
            <a:pPr eaLnBrk="1" fontAlgn="auto" hangingPunct="1">
              <a:spcAft>
                <a:spcPts val="0"/>
              </a:spcAft>
              <a:defRPr/>
            </a:pPr>
            <a:endParaRPr lang="pl-PL" dirty="0" smtClean="0"/>
          </a:p>
        </p:txBody>
      </p:sp>
      <p:sp>
        <p:nvSpPr>
          <p:cNvPr id="4" name="Line 3"/>
          <p:cNvSpPr>
            <a:spLocks noChangeShapeType="1"/>
          </p:cNvSpPr>
          <p:nvPr/>
        </p:nvSpPr>
        <p:spPr bwMode="auto">
          <a:xfrm flipV="1">
            <a:off x="3929058" y="4071942"/>
            <a:ext cx="1258888" cy="554037"/>
          </a:xfrm>
          <a:prstGeom prst="line">
            <a:avLst/>
          </a:prstGeom>
          <a:noFill/>
          <a:ln w="9360">
            <a:solidFill>
              <a:srgbClr val="FFFFFF"/>
            </a:solidFill>
            <a:round/>
            <a:headEnd/>
            <a:tailEnd/>
          </a:ln>
          <a:effectLst/>
        </p:spPr>
        <p:txBody>
          <a:bodyPr/>
          <a:lstStyle/>
          <a:p>
            <a:endParaRPr lang="pl-PL"/>
          </a:p>
        </p:txBody>
      </p:sp>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a:xfrm>
            <a:off x="457200" y="0"/>
            <a:ext cx="8175625" cy="1801813"/>
          </a:xfrm>
          <a:ln/>
        </p:spPr>
        <p:txBody>
          <a:bodyPr lIns="0" tIns="0" rIns="0" bIns="0"/>
          <a:lstStyle/>
          <a:p>
            <a:pPr>
              <a:lnSpc>
                <a:spcPct val="10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600" dirty="0" smtClean="0"/>
              <a:t>z MIZS w dorosłość</a:t>
            </a:r>
            <a:endParaRPr lang="en-GB" sz="3600" dirty="0"/>
          </a:p>
        </p:txBody>
      </p:sp>
      <p:sp>
        <p:nvSpPr>
          <p:cNvPr id="22530" name="Rectangle 2"/>
          <p:cNvSpPr>
            <a:spLocks noGrp="1" noChangeArrowheads="1"/>
          </p:cNvSpPr>
          <p:nvPr>
            <p:ph type="subTitle" idx="4294967295"/>
          </p:nvPr>
        </p:nvSpPr>
        <p:spPr>
          <a:xfrm>
            <a:off x="357158" y="1571612"/>
            <a:ext cx="8642380" cy="4500594"/>
          </a:xfrm>
          <a:ln/>
        </p:spPr>
        <p:txBody>
          <a:bodyPr lIns="0" tIns="0" rIns="0" bIns="0" anchor="ctr"/>
          <a:lstStyle/>
          <a:p>
            <a:pPr marL="0" indent="0" algn="ctr">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316 </a:t>
            </a:r>
            <a:r>
              <a:rPr lang="en-GB" sz="2600" dirty="0" err="1"/>
              <a:t>chorych</a:t>
            </a:r>
            <a:r>
              <a:rPr lang="en-GB" sz="2600" dirty="0"/>
              <a:t> – 14,9 lat </a:t>
            </a:r>
            <a:r>
              <a:rPr lang="en-GB" sz="2600" dirty="0" err="1"/>
              <a:t>obserwacji</a:t>
            </a:r>
            <a:r>
              <a:rPr lang="en-GB" sz="2600" dirty="0"/>
              <a:t> </a:t>
            </a:r>
          </a:p>
          <a:p>
            <a:pPr marL="0" indent="0" algn="ctr">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000" dirty="0"/>
          </a:p>
          <a:p>
            <a:pPr marL="0" indent="0" algn="ctr">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err="1"/>
              <a:t>Predyktory</a:t>
            </a:r>
            <a:r>
              <a:rPr lang="en-GB" sz="2600" dirty="0"/>
              <a:t> </a:t>
            </a:r>
            <a:r>
              <a:rPr lang="en-GB" sz="2600" dirty="0" err="1"/>
              <a:t>złego</a:t>
            </a:r>
            <a:r>
              <a:rPr lang="en-GB" sz="2600" dirty="0"/>
              <a:t> </a:t>
            </a:r>
            <a:r>
              <a:rPr lang="en-GB" sz="2600" dirty="0" err="1"/>
              <a:t>rokowania</a:t>
            </a:r>
            <a:r>
              <a:rPr lang="en-GB" sz="2600" dirty="0"/>
              <a:t>:</a:t>
            </a:r>
          </a:p>
          <a:p>
            <a:pPr marL="0" indent="0" algn="ctr">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000" dirty="0"/>
          </a:p>
          <a:p>
            <a:pPr marL="0" indent="0">
              <a:lnSpc>
                <a:spcPct val="95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latin typeface="Times New Roman" pitchFamily="16" charset="0"/>
                <a:cs typeface="Times New Roman" pitchFamily="16" charset="0"/>
              </a:rPr>
              <a:t>- ↑ </a:t>
            </a:r>
            <a:r>
              <a:rPr lang="en-GB" sz="2600" dirty="0">
                <a:cs typeface="Times New Roman" pitchFamily="16" charset="0"/>
              </a:rPr>
              <a:t>OB</a:t>
            </a:r>
          </a:p>
          <a:p>
            <a:pPr marL="0" indent="0">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cs typeface="Times New Roman" pitchFamily="16" charset="0"/>
              </a:rPr>
              <a:t>- </a:t>
            </a:r>
            <a:r>
              <a:rPr lang="en-GB" sz="2600" dirty="0" err="1">
                <a:cs typeface="Times New Roman" pitchFamily="16" charset="0"/>
              </a:rPr>
              <a:t>symetryczne</a:t>
            </a:r>
            <a:r>
              <a:rPr lang="en-GB" sz="2600" dirty="0">
                <a:cs typeface="Times New Roman" pitchFamily="16" charset="0"/>
              </a:rPr>
              <a:t> </a:t>
            </a:r>
            <a:r>
              <a:rPr lang="en-GB" sz="2600" dirty="0" err="1">
                <a:cs typeface="Times New Roman" pitchFamily="16" charset="0"/>
              </a:rPr>
              <a:t>i</a:t>
            </a:r>
            <a:r>
              <a:rPr lang="en-GB" sz="2600" dirty="0">
                <a:cs typeface="Times New Roman" pitchFamily="16" charset="0"/>
              </a:rPr>
              <a:t> </a:t>
            </a:r>
            <a:r>
              <a:rPr lang="en-GB" sz="2600" dirty="0" err="1">
                <a:cs typeface="Times New Roman" pitchFamily="16" charset="0"/>
              </a:rPr>
              <a:t>aktywne</a:t>
            </a:r>
            <a:r>
              <a:rPr lang="en-GB" sz="2600" dirty="0">
                <a:cs typeface="Times New Roman" pitchFamily="16" charset="0"/>
              </a:rPr>
              <a:t> </a:t>
            </a:r>
            <a:r>
              <a:rPr lang="en-GB" sz="2600" dirty="0" err="1">
                <a:cs typeface="Times New Roman" pitchFamily="16" charset="0"/>
              </a:rPr>
              <a:t>zapalenie</a:t>
            </a:r>
            <a:r>
              <a:rPr lang="en-GB" sz="2600" dirty="0">
                <a:cs typeface="Times New Roman" pitchFamily="16" charset="0"/>
              </a:rPr>
              <a:t> </a:t>
            </a:r>
            <a:r>
              <a:rPr lang="en-GB" sz="2600" dirty="0" err="1">
                <a:cs typeface="Times New Roman" pitchFamily="16" charset="0"/>
              </a:rPr>
              <a:t>stawów</a:t>
            </a:r>
            <a:endParaRPr lang="en-GB" sz="2600" dirty="0">
              <a:cs typeface="Times New Roman" pitchFamily="16" charset="0"/>
            </a:endParaRPr>
          </a:p>
          <a:p>
            <a:pPr marL="0" indent="0">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cs typeface="Times New Roman" pitchFamily="16" charset="0"/>
              </a:rPr>
              <a:t>- RF </a:t>
            </a:r>
            <a:r>
              <a:rPr lang="en-GB" sz="2600" dirty="0" err="1">
                <a:cs typeface="Times New Roman" pitchFamily="16" charset="0"/>
              </a:rPr>
              <a:t>IgM</a:t>
            </a:r>
            <a:r>
              <a:rPr lang="en-GB" sz="2600" dirty="0">
                <a:cs typeface="Times New Roman" pitchFamily="16" charset="0"/>
              </a:rPr>
              <a:t> +</a:t>
            </a:r>
          </a:p>
          <a:p>
            <a:pPr marL="0" indent="0">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cs typeface="Times New Roman" pitchFamily="16" charset="0"/>
              </a:rPr>
              <a:t>- DR B108, DRB101, HLA-B27</a:t>
            </a:r>
          </a:p>
          <a:p>
            <a:pPr marL="0" indent="0">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cs typeface="Times New Roman" pitchFamily="16" charset="0"/>
              </a:rPr>
              <a:t>- </a:t>
            </a:r>
            <a:r>
              <a:rPr lang="en-GB" sz="2600" dirty="0" err="1">
                <a:cs typeface="Times New Roman" pitchFamily="16" charset="0"/>
              </a:rPr>
              <a:t>wczesny</a:t>
            </a:r>
            <a:r>
              <a:rPr lang="en-GB" sz="2600" dirty="0">
                <a:cs typeface="Times New Roman" pitchFamily="16" charset="0"/>
              </a:rPr>
              <a:t> </a:t>
            </a:r>
            <a:r>
              <a:rPr lang="en-GB" sz="2600" dirty="0" err="1">
                <a:cs typeface="Times New Roman" pitchFamily="16" charset="0"/>
              </a:rPr>
              <a:t>początek</a:t>
            </a:r>
            <a:endParaRPr lang="en-GB" sz="2600" dirty="0">
              <a:cs typeface="Times New Roman" pitchFamily="16" charset="0"/>
            </a:endParaRPr>
          </a:p>
          <a:p>
            <a:pPr marL="0" indent="0">
              <a:lnSpc>
                <a:spcPct val="101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cs typeface="Times New Roman" pitchFamily="16" charset="0"/>
              </a:rPr>
              <a:t>- </a:t>
            </a:r>
            <a:r>
              <a:rPr lang="en-GB" sz="2600" dirty="0" err="1">
                <a:cs typeface="Times New Roman" pitchFamily="16" charset="0"/>
              </a:rPr>
              <a:t>płeć</a:t>
            </a:r>
            <a:r>
              <a:rPr lang="en-GB" sz="2600" dirty="0">
                <a:cs typeface="Times New Roman" pitchFamily="16" charset="0"/>
              </a:rPr>
              <a:t> </a:t>
            </a:r>
            <a:r>
              <a:rPr lang="en-GB" sz="2600" dirty="0" err="1">
                <a:cs typeface="Times New Roman" pitchFamily="16" charset="0"/>
              </a:rPr>
              <a:t>żeńska</a:t>
            </a:r>
            <a:endParaRPr lang="en-GB" sz="2600" dirty="0">
              <a:cs typeface="Times New Roman" pitchFamily="16" charset="0"/>
            </a:endParaRPr>
          </a:p>
          <a:p>
            <a:pPr marL="0" indent="0">
              <a:lnSpc>
                <a:spcPct val="135000"/>
              </a:lnSpc>
              <a:spcBef>
                <a:spcPts val="288"/>
              </a:spcBef>
              <a:spcAft>
                <a:spcPts val="288"/>
              </a:spcAft>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dirty="0">
                <a:cs typeface="Times New Roman" pitchFamily="16" charset="0"/>
              </a:rPr>
              <a:t>								</a:t>
            </a:r>
            <a:r>
              <a:rPr lang="en-GB" sz="2000" dirty="0" err="1">
                <a:cs typeface="Times New Roman" pitchFamily="16" charset="0"/>
              </a:rPr>
              <a:t>Flato</a:t>
            </a:r>
            <a:r>
              <a:rPr lang="en-GB" sz="2000" dirty="0">
                <a:cs typeface="Times New Roman" pitchFamily="16" charset="0"/>
              </a:rPr>
              <a:t> B et al., J </a:t>
            </a:r>
            <a:r>
              <a:rPr lang="en-GB" sz="2000" dirty="0" err="1">
                <a:cs typeface="Times New Roman" pitchFamily="16" charset="0"/>
              </a:rPr>
              <a:t>Rheumatol</a:t>
            </a:r>
            <a:r>
              <a:rPr lang="en-GB" sz="2000" dirty="0">
                <a:cs typeface="Times New Roman" pitchFamily="16" charset="0"/>
              </a:rPr>
              <a:t>, 2003, 2, 386-93</a:t>
            </a:r>
          </a:p>
        </p:txBody>
      </p:sp>
      <p:sp>
        <p:nvSpPr>
          <p:cNvPr id="22531" name="Line 3"/>
          <p:cNvSpPr>
            <a:spLocks noChangeShapeType="1"/>
          </p:cNvSpPr>
          <p:nvPr/>
        </p:nvSpPr>
        <p:spPr bwMode="auto">
          <a:xfrm>
            <a:off x="539750" y="1260475"/>
            <a:ext cx="8280400" cy="1588"/>
          </a:xfrm>
          <a:prstGeom prst="line">
            <a:avLst/>
          </a:prstGeom>
          <a:noFill/>
          <a:ln w="36000">
            <a:solidFill>
              <a:srgbClr val="FFFFCC"/>
            </a:solidFill>
            <a:round/>
            <a:headEnd/>
            <a:tailEnd/>
          </a:ln>
          <a:effectLst/>
        </p:spPr>
        <p:txBody>
          <a:bodyPr/>
          <a:lstStyle/>
          <a:p>
            <a:endParaRPr lang="pl-PL"/>
          </a:p>
        </p:txBody>
      </p:sp>
      <p:sp>
        <p:nvSpPr>
          <p:cNvPr id="5" name="Symbol zastępczy stopki 4"/>
          <p:cNvSpPr>
            <a:spLocks noGrp="1"/>
          </p:cNvSpPr>
          <p:nvPr>
            <p:ph type="ftr" idx="11"/>
          </p:nvPr>
        </p:nvSpPr>
        <p:spPr/>
        <p:txBody>
          <a:bodyPr/>
          <a:lstStyle/>
          <a:p>
            <a:r>
              <a:rPr lang="en-GB" dirty="0" smtClean="0"/>
              <a:t>SOPOT 17.09.2010</a:t>
            </a:r>
            <a:endParaRPr lang="en-GB"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idx="4294967295"/>
          </p:nvPr>
        </p:nvSpPr>
        <p:spPr>
          <a:xfrm>
            <a:off x="457200" y="0"/>
            <a:ext cx="8175625" cy="1801813"/>
          </a:xfrm>
          <a:ln/>
        </p:spPr>
        <p:txBody>
          <a:bodyPr lIns="0" tIns="0" rIns="0" bIns="0"/>
          <a:lstStyle/>
          <a:p>
            <a:pPr>
              <a:lnSpc>
                <a:spcPct val="10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600" dirty="0" smtClean="0"/>
              <a:t>z MIZS w dorosłość</a:t>
            </a:r>
            <a:endParaRPr lang="en-GB" sz="3600" dirty="0"/>
          </a:p>
        </p:txBody>
      </p:sp>
      <p:sp>
        <p:nvSpPr>
          <p:cNvPr id="27650" name="Rectangle 2"/>
          <p:cNvSpPr>
            <a:spLocks noGrp="1" noChangeArrowheads="1"/>
          </p:cNvSpPr>
          <p:nvPr>
            <p:ph type="subTitle" idx="4294967295"/>
          </p:nvPr>
        </p:nvSpPr>
        <p:spPr>
          <a:xfrm>
            <a:off x="179388" y="1492250"/>
            <a:ext cx="8964612" cy="5365750"/>
          </a:xfrm>
          <a:ln/>
        </p:spPr>
        <p:txBody>
          <a:bodyPr lIns="0" tIns="0" rIns="0" bIns="0" anchor="ctr"/>
          <a:lstStyle/>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smtClean="0"/>
              <a:t> </a:t>
            </a:r>
            <a:r>
              <a:rPr lang="en-GB" sz="2600" dirty="0" err="1"/>
              <a:t>Zaburzenia</a:t>
            </a:r>
            <a:r>
              <a:rPr lang="en-GB" sz="2600" dirty="0"/>
              <a:t> </a:t>
            </a:r>
            <a:r>
              <a:rPr lang="en-GB" sz="2600" dirty="0" err="1"/>
              <a:t>wzrostu</a:t>
            </a:r>
            <a:r>
              <a:rPr lang="en-GB" sz="2600" dirty="0"/>
              <a:t> &gt; 2 SD u:</a:t>
            </a:r>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41% </a:t>
            </a:r>
            <a:r>
              <a:rPr lang="en-GB" sz="2600" dirty="0" err="1"/>
              <a:t>chorych</a:t>
            </a:r>
            <a:r>
              <a:rPr lang="en-GB" sz="2600" dirty="0"/>
              <a:t> z </a:t>
            </a:r>
            <a:r>
              <a:rPr lang="en-GB" sz="2600" dirty="0" err="1"/>
              <a:t>postacią</a:t>
            </a:r>
            <a:r>
              <a:rPr lang="en-GB" sz="2600" dirty="0"/>
              <a:t> </a:t>
            </a:r>
            <a:r>
              <a:rPr lang="en-GB" sz="2600" dirty="0" err="1"/>
              <a:t>układową</a:t>
            </a:r>
            <a:endParaRPr lang="en-GB" sz="2600" dirty="0"/>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11% </a:t>
            </a:r>
            <a:r>
              <a:rPr lang="en-GB" sz="2600" dirty="0" err="1"/>
              <a:t>chorych</a:t>
            </a:r>
            <a:r>
              <a:rPr lang="en-GB" sz="2600" dirty="0"/>
              <a:t> z </a:t>
            </a:r>
            <a:r>
              <a:rPr lang="en-GB" sz="2600" dirty="0" err="1"/>
              <a:t>postacią</a:t>
            </a:r>
            <a:r>
              <a:rPr lang="en-GB" sz="2600" dirty="0"/>
              <a:t> </a:t>
            </a:r>
            <a:r>
              <a:rPr lang="en-GB" sz="2600" dirty="0" err="1"/>
              <a:t>wielostawową</a:t>
            </a:r>
            <a:endParaRPr lang="en-GB" sz="2600" dirty="0"/>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err="1"/>
              <a:t>Lokalne</a:t>
            </a:r>
            <a:r>
              <a:rPr lang="en-GB" sz="2600" dirty="0"/>
              <a:t> </a:t>
            </a:r>
            <a:r>
              <a:rPr lang="en-GB" sz="2600" dirty="0" err="1"/>
              <a:t>zaburzenia</a:t>
            </a:r>
            <a:r>
              <a:rPr lang="en-GB" sz="2600" dirty="0"/>
              <a:t> </a:t>
            </a:r>
            <a:r>
              <a:rPr lang="en-GB" sz="2600" dirty="0" err="1"/>
              <a:t>wzrastania</a:t>
            </a:r>
            <a:r>
              <a:rPr lang="en-GB" sz="2600" dirty="0"/>
              <a:t> u </a:t>
            </a:r>
            <a:r>
              <a:rPr lang="en-GB" sz="2600" dirty="0" err="1"/>
              <a:t>chorych</a:t>
            </a:r>
            <a:r>
              <a:rPr lang="en-GB" sz="2600" dirty="0"/>
              <a:t> z </a:t>
            </a:r>
            <a:r>
              <a:rPr lang="en-GB" sz="2600" dirty="0" err="1"/>
              <a:t>postacią</a:t>
            </a:r>
            <a:r>
              <a:rPr lang="en-GB" sz="2600" dirty="0"/>
              <a:t> </a:t>
            </a:r>
            <a:r>
              <a:rPr lang="en-GB" sz="2600" dirty="0" err="1"/>
              <a:t>nielicznostawową</a:t>
            </a:r>
            <a:r>
              <a:rPr lang="en-GB" sz="2600" dirty="0"/>
              <a:t>.</a:t>
            </a:r>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a:t>
            </a:r>
            <a:r>
              <a:rPr lang="en-GB" sz="2600" dirty="0" err="1"/>
              <a:t>Aktywność</a:t>
            </a:r>
            <a:r>
              <a:rPr lang="en-GB" sz="2600" dirty="0"/>
              <a:t> </a:t>
            </a:r>
            <a:r>
              <a:rPr lang="en-GB" sz="2600" dirty="0" err="1"/>
              <a:t>choroby</a:t>
            </a:r>
            <a:r>
              <a:rPr lang="en-GB" sz="2600" dirty="0"/>
              <a:t> </a:t>
            </a:r>
            <a:r>
              <a:rPr lang="en-GB" sz="2600" dirty="0" err="1"/>
              <a:t>nadal</a:t>
            </a:r>
            <a:r>
              <a:rPr lang="en-GB" sz="2600" dirty="0"/>
              <a:t> u:</a:t>
            </a:r>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50% </a:t>
            </a:r>
            <a:r>
              <a:rPr lang="en-GB" sz="2600" dirty="0" err="1"/>
              <a:t>chorych</a:t>
            </a:r>
            <a:endParaRPr lang="en-GB" sz="2600" dirty="0"/>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a:t>
            </a:r>
            <a:r>
              <a:rPr lang="en-GB" sz="2600" dirty="0" err="1"/>
              <a:t>Upośledzenie</a:t>
            </a:r>
            <a:r>
              <a:rPr lang="en-GB" sz="2600" dirty="0"/>
              <a:t> </a:t>
            </a:r>
            <a:r>
              <a:rPr lang="en-GB" sz="2600" dirty="0" err="1"/>
              <a:t>funkcji</a:t>
            </a:r>
            <a:r>
              <a:rPr lang="en-GB" sz="2600" dirty="0"/>
              <a:t> </a:t>
            </a:r>
            <a:r>
              <a:rPr lang="en-GB" sz="2600" dirty="0" err="1"/>
              <a:t>narządów</a:t>
            </a:r>
            <a:r>
              <a:rPr lang="en-GB" sz="2600" dirty="0"/>
              <a:t> </a:t>
            </a:r>
            <a:r>
              <a:rPr lang="en-GB" sz="2600" dirty="0" err="1"/>
              <a:t>wewnętrznych</a:t>
            </a:r>
            <a:r>
              <a:rPr lang="en-GB" sz="2600" dirty="0"/>
              <a:t> u:</a:t>
            </a:r>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dirty="0"/>
              <a:t>	30% </a:t>
            </a:r>
            <a:r>
              <a:rPr lang="en-GB" sz="2600" dirty="0" err="1"/>
              <a:t>chorych</a:t>
            </a:r>
            <a:endParaRPr lang="en-GB" sz="2600" dirty="0"/>
          </a:p>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500" dirty="0"/>
              <a:t>									</a:t>
            </a:r>
            <a:r>
              <a:rPr lang="en-GB" sz="2000" dirty="0"/>
              <a:t>Minden K, </a:t>
            </a:r>
            <a:r>
              <a:rPr lang="en-GB" sz="2000" dirty="0" err="1"/>
              <a:t>Horm</a:t>
            </a:r>
            <a:r>
              <a:rPr lang="en-GB" sz="2000" dirty="0"/>
              <a:t> Res, 2009, </a:t>
            </a:r>
            <a:r>
              <a:rPr lang="en-GB" sz="2000" dirty="0" err="1"/>
              <a:t>suppl</a:t>
            </a:r>
            <a:r>
              <a:rPr lang="en-GB" sz="2000" dirty="0"/>
              <a:t> 1:20-5</a:t>
            </a:r>
          </a:p>
        </p:txBody>
      </p:sp>
      <p:sp>
        <p:nvSpPr>
          <p:cNvPr id="27651" name="Line 3"/>
          <p:cNvSpPr>
            <a:spLocks noChangeShapeType="1"/>
          </p:cNvSpPr>
          <p:nvPr/>
        </p:nvSpPr>
        <p:spPr bwMode="auto">
          <a:xfrm>
            <a:off x="539750" y="1260475"/>
            <a:ext cx="8280400" cy="1588"/>
          </a:xfrm>
          <a:prstGeom prst="line">
            <a:avLst/>
          </a:prstGeom>
          <a:noFill/>
          <a:ln w="36000">
            <a:solidFill>
              <a:srgbClr val="FFFFCC"/>
            </a:solidFill>
            <a:round/>
            <a:headEnd/>
            <a:tailEnd/>
          </a:ln>
          <a:effectLst/>
        </p:spPr>
        <p:txBody>
          <a:bodyPr/>
          <a:lstStyle/>
          <a:p>
            <a:endParaRPr lang="pl-PL"/>
          </a:p>
        </p:txBody>
      </p:sp>
      <p:sp>
        <p:nvSpPr>
          <p:cNvPr id="5" name="Symbol zastępczy stopki 4"/>
          <p:cNvSpPr>
            <a:spLocks noGrp="1"/>
          </p:cNvSpPr>
          <p:nvPr>
            <p:ph type="ftr" idx="11"/>
          </p:nvPr>
        </p:nvSpPr>
        <p:spPr/>
        <p:txBody>
          <a:bodyPr/>
          <a:lstStyle/>
          <a:p>
            <a:r>
              <a:rPr lang="en-GB" smtClean="0"/>
              <a:t>SOPOT 17.09.2010</a:t>
            </a:r>
            <a:endParaRPr lang="en-GB"/>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457201" y="1"/>
            <a:ext cx="7972452" cy="1428735"/>
          </a:xfrm>
          <a:ln/>
        </p:spPr>
        <p:txBody>
          <a:bodyPr lIns="0" tIns="0" rIns="0" bIns="0"/>
          <a:lstStyle/>
          <a:p>
            <a:pPr>
              <a:lnSpc>
                <a:spcPct val="10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600" dirty="0" smtClean="0"/>
              <a:t>z MIZS w dorosłość</a:t>
            </a:r>
            <a:br>
              <a:rPr lang="pl-PL" sz="3600" dirty="0" smtClean="0"/>
            </a:br>
            <a:r>
              <a:rPr lang="pl-PL" sz="3600" dirty="0" smtClean="0"/>
              <a:t> </a:t>
            </a:r>
            <a:br>
              <a:rPr lang="pl-PL" sz="3600" dirty="0" smtClean="0"/>
            </a:br>
            <a:r>
              <a:rPr lang="en-GB" sz="2400" dirty="0" smtClean="0"/>
              <a:t>MIZS </a:t>
            </a:r>
            <a:r>
              <a:rPr lang="en-GB" sz="2400" dirty="0"/>
              <a:t>z </a:t>
            </a:r>
            <a:r>
              <a:rPr lang="en-GB" sz="2400" dirty="0" err="1"/>
              <a:t>zajęciem</a:t>
            </a:r>
            <a:r>
              <a:rPr lang="en-GB" sz="2400" dirty="0"/>
              <a:t> </a:t>
            </a:r>
            <a:r>
              <a:rPr lang="en-GB" sz="2400" dirty="0" err="1"/>
              <a:t>narządu</a:t>
            </a:r>
            <a:r>
              <a:rPr lang="en-GB" sz="2400" dirty="0"/>
              <a:t> </a:t>
            </a:r>
            <a:r>
              <a:rPr lang="en-GB" sz="2400" dirty="0" err="1"/>
              <a:t>wzroku</a:t>
            </a:r>
            <a:r>
              <a:rPr lang="en-GB" sz="2400" dirty="0"/>
              <a:t> </a:t>
            </a:r>
            <a:r>
              <a:rPr lang="en-GB" sz="2400" dirty="0" smtClean="0"/>
              <a:t>u </a:t>
            </a:r>
            <a:r>
              <a:rPr lang="en-GB" sz="2400" dirty="0" err="1"/>
              <a:t>dorosłych</a:t>
            </a:r>
            <a:endParaRPr lang="en-GB" sz="2400" dirty="0"/>
          </a:p>
        </p:txBody>
      </p:sp>
      <p:sp>
        <p:nvSpPr>
          <p:cNvPr id="12290" name="Rectangle 2"/>
          <p:cNvSpPr>
            <a:spLocks noGrp="1" noChangeArrowheads="1"/>
          </p:cNvSpPr>
          <p:nvPr>
            <p:ph type="subTitle" idx="4294967295"/>
          </p:nvPr>
        </p:nvSpPr>
        <p:spPr>
          <a:xfrm>
            <a:off x="360363" y="1492250"/>
            <a:ext cx="8543925" cy="5365750"/>
          </a:xfrm>
          <a:ln/>
        </p:spPr>
        <p:txBody>
          <a:bodyPr lIns="0" tIns="0" rIns="0" bIns="0" anchor="ctr"/>
          <a:lstStyle/>
          <a:p>
            <a:pPr marL="0" indent="0">
              <a:lnSpc>
                <a:spcPct val="101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t>57% - </a:t>
            </a:r>
            <a:r>
              <a:rPr lang="en-GB" sz="2500" dirty="0" err="1"/>
              <a:t>zaćma</a:t>
            </a:r>
            <a:endParaRPr lang="en-GB" sz="2500" dirty="0"/>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t>33% - </a:t>
            </a:r>
            <a:r>
              <a:rPr lang="en-GB" sz="2500" dirty="0" err="1"/>
              <a:t>jaskra</a:t>
            </a:r>
            <a:endParaRPr lang="en-GB" sz="2500" dirty="0"/>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t>30% - </a:t>
            </a:r>
            <a:r>
              <a:rPr lang="en-GB" sz="2500" dirty="0" err="1"/>
              <a:t>zrosty</a:t>
            </a:r>
            <a:r>
              <a:rPr lang="en-GB" sz="2500" dirty="0"/>
              <a:t> </a:t>
            </a:r>
            <a:r>
              <a:rPr lang="en-GB" sz="2500" dirty="0" err="1"/>
              <a:t>tylne</a:t>
            </a:r>
            <a:endParaRPr lang="en-GB" sz="2500" dirty="0"/>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t>13,3% (</a:t>
            </a:r>
            <a:r>
              <a:rPr lang="en-GB" sz="2500" dirty="0">
                <a:latin typeface="Times New Roman" pitchFamily="16" charset="0"/>
                <a:cs typeface="Times New Roman" pitchFamily="16" charset="0"/>
              </a:rPr>
              <a:t>↓</a:t>
            </a:r>
            <a:r>
              <a:rPr lang="en-GB" sz="2500" dirty="0">
                <a:cs typeface="Times New Roman" pitchFamily="16" charset="0"/>
              </a:rPr>
              <a:t> 15l. </a:t>
            </a:r>
            <a:r>
              <a:rPr lang="en-GB" sz="2500" dirty="0" err="1">
                <a:cs typeface="Times New Roman" pitchFamily="16" charset="0"/>
              </a:rPr>
              <a:t>choroby</a:t>
            </a:r>
            <a:r>
              <a:rPr lang="en-GB" sz="2500" dirty="0">
                <a:cs typeface="Times New Roman" pitchFamily="16" charset="0"/>
              </a:rPr>
              <a:t>)				</a:t>
            </a:r>
            <a:r>
              <a:rPr lang="en-GB" sz="2000" dirty="0" err="1">
                <a:cs typeface="Times New Roman" pitchFamily="16" charset="0"/>
              </a:rPr>
              <a:t>pogorszenie</a:t>
            </a:r>
            <a:r>
              <a:rPr lang="en-GB" sz="2000" dirty="0">
                <a:cs typeface="Times New Roman" pitchFamily="16" charset="0"/>
              </a:rPr>
              <a:t> </a:t>
            </a:r>
            <a:r>
              <a:rPr lang="en-GB" sz="2000" dirty="0" err="1">
                <a:cs typeface="Times New Roman" pitchFamily="16" charset="0"/>
              </a:rPr>
              <a:t>ostrości</a:t>
            </a:r>
            <a:r>
              <a:rPr lang="en-GB" sz="2000" dirty="0">
                <a:cs typeface="Times New Roman" pitchFamily="16" charset="0"/>
              </a:rPr>
              <a:t> </a:t>
            </a:r>
            <a:r>
              <a:rPr lang="en-GB" sz="2000" dirty="0" err="1">
                <a:cs typeface="Times New Roman" pitchFamily="16" charset="0"/>
              </a:rPr>
              <a:t>wzroku</a:t>
            </a:r>
            <a:endParaRPr lang="en-GB" sz="2000" dirty="0">
              <a:cs typeface="Times New Roman" pitchFamily="16" charset="0"/>
            </a:endParaRPr>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cs typeface="Times New Roman" pitchFamily="16" charset="0"/>
              </a:rPr>
              <a:t>26,7% (</a:t>
            </a:r>
            <a:r>
              <a:rPr lang="en-GB" sz="2500" dirty="0">
                <a:latin typeface="Times New Roman" pitchFamily="16" charset="0"/>
                <a:cs typeface="Times New Roman" pitchFamily="16" charset="0"/>
              </a:rPr>
              <a:t>↑</a:t>
            </a:r>
            <a:r>
              <a:rPr lang="en-GB" sz="2500" dirty="0">
                <a:cs typeface="Times New Roman" pitchFamily="16" charset="0"/>
              </a:rPr>
              <a:t> 15 l. </a:t>
            </a:r>
            <a:r>
              <a:rPr lang="en-GB" sz="2500" dirty="0" err="1">
                <a:cs typeface="Times New Roman" pitchFamily="16" charset="0"/>
              </a:rPr>
              <a:t>choroby</a:t>
            </a:r>
            <a:r>
              <a:rPr lang="en-GB" sz="2500" dirty="0">
                <a:cs typeface="Times New Roman" pitchFamily="16" charset="0"/>
              </a:rPr>
              <a:t>)</a:t>
            </a:r>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500" dirty="0">
                <a:cs typeface="Times New Roman" pitchFamily="16" charset="0"/>
              </a:rPr>
              <a:t>50% - </a:t>
            </a:r>
            <a:r>
              <a:rPr lang="en-GB" sz="2500" dirty="0" err="1">
                <a:cs typeface="Times New Roman" pitchFamily="16" charset="0"/>
              </a:rPr>
              <a:t>nadal</a:t>
            </a:r>
            <a:r>
              <a:rPr lang="en-GB" sz="2500" dirty="0">
                <a:cs typeface="Times New Roman" pitchFamily="16" charset="0"/>
              </a:rPr>
              <a:t> </a:t>
            </a:r>
            <a:r>
              <a:rPr lang="en-GB" sz="2500" dirty="0" err="1">
                <a:cs typeface="Times New Roman" pitchFamily="16" charset="0"/>
              </a:rPr>
              <a:t>aktywne</a:t>
            </a:r>
            <a:r>
              <a:rPr lang="en-GB" sz="2500" dirty="0">
                <a:cs typeface="Times New Roman" pitchFamily="16" charset="0"/>
              </a:rPr>
              <a:t> </a:t>
            </a:r>
            <a:r>
              <a:rPr lang="en-GB" sz="2500" dirty="0" err="1">
                <a:cs typeface="Times New Roman" pitchFamily="16" charset="0"/>
              </a:rPr>
              <a:t>zmiany</a:t>
            </a:r>
            <a:r>
              <a:rPr lang="en-GB" sz="2500" dirty="0">
                <a:cs typeface="Times New Roman" pitchFamily="16" charset="0"/>
              </a:rPr>
              <a:t> </a:t>
            </a:r>
            <a:r>
              <a:rPr lang="en-GB" sz="2500" dirty="0" err="1">
                <a:cs typeface="Times New Roman" pitchFamily="16" charset="0"/>
              </a:rPr>
              <a:t>zapalne</a:t>
            </a:r>
            <a:endParaRPr lang="en-GB" sz="2500" dirty="0">
              <a:cs typeface="Times New Roman" pitchFamily="16" charset="0"/>
            </a:endParaRPr>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000" dirty="0">
              <a:cs typeface="Times New Roman" pitchFamily="16" charset="0"/>
            </a:endParaRPr>
          </a:p>
          <a:p>
            <a:pPr marL="0" indent="0">
              <a:lnSpc>
                <a:spcPct val="135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dirty="0">
                <a:cs typeface="Times New Roman" pitchFamily="16" charset="0"/>
              </a:rPr>
              <a:t>				</a:t>
            </a:r>
            <a:r>
              <a:rPr lang="en-GB" sz="2000" dirty="0" err="1">
                <a:cs typeface="Times New Roman" pitchFamily="16" charset="0"/>
              </a:rPr>
              <a:t>Camuglia</a:t>
            </a:r>
            <a:r>
              <a:rPr lang="en-GB" sz="2000" dirty="0">
                <a:cs typeface="Times New Roman" pitchFamily="16" charset="0"/>
              </a:rPr>
              <a:t> JE et al., </a:t>
            </a:r>
            <a:r>
              <a:rPr lang="en-GB" sz="2000" dirty="0" err="1">
                <a:cs typeface="Times New Roman" pitchFamily="16" charset="0"/>
              </a:rPr>
              <a:t>Ocul</a:t>
            </a:r>
            <a:r>
              <a:rPr lang="en-GB" sz="2000" dirty="0">
                <a:cs typeface="Times New Roman" pitchFamily="16" charset="0"/>
              </a:rPr>
              <a:t> </a:t>
            </a:r>
            <a:r>
              <a:rPr lang="en-GB" sz="2000" dirty="0" err="1">
                <a:cs typeface="Times New Roman" pitchFamily="16" charset="0"/>
              </a:rPr>
              <a:t>Immunol</a:t>
            </a:r>
            <a:r>
              <a:rPr lang="en-GB" sz="2000" dirty="0">
                <a:cs typeface="Times New Roman" pitchFamily="16" charset="0"/>
              </a:rPr>
              <a:t> </a:t>
            </a:r>
            <a:r>
              <a:rPr lang="en-GB" sz="2000" dirty="0" err="1">
                <a:cs typeface="Times New Roman" pitchFamily="16" charset="0"/>
              </a:rPr>
              <a:t>Inflamm</a:t>
            </a:r>
            <a:r>
              <a:rPr lang="en-GB" sz="2000" dirty="0">
                <a:cs typeface="Times New Roman" pitchFamily="16" charset="0"/>
              </a:rPr>
              <a:t>, 2009, 5, 330-4</a:t>
            </a:r>
          </a:p>
        </p:txBody>
      </p:sp>
      <p:sp>
        <p:nvSpPr>
          <p:cNvPr id="12291" name="Line 3"/>
          <p:cNvSpPr>
            <a:spLocks noChangeShapeType="1"/>
          </p:cNvSpPr>
          <p:nvPr/>
        </p:nvSpPr>
        <p:spPr bwMode="auto">
          <a:xfrm flipV="1">
            <a:off x="3929058" y="4071942"/>
            <a:ext cx="1258888" cy="554037"/>
          </a:xfrm>
          <a:prstGeom prst="line">
            <a:avLst/>
          </a:prstGeom>
          <a:noFill/>
          <a:ln w="9360">
            <a:solidFill>
              <a:srgbClr val="FFFFFF"/>
            </a:solidFill>
            <a:round/>
            <a:headEnd/>
            <a:tailEnd/>
          </a:ln>
          <a:effectLst/>
        </p:spPr>
        <p:txBody>
          <a:bodyPr/>
          <a:lstStyle/>
          <a:p>
            <a:endParaRPr lang="pl-PL"/>
          </a:p>
        </p:txBody>
      </p:sp>
      <p:sp>
        <p:nvSpPr>
          <p:cNvPr id="12292" name="Line 4"/>
          <p:cNvSpPr>
            <a:spLocks noChangeShapeType="1"/>
          </p:cNvSpPr>
          <p:nvPr/>
        </p:nvSpPr>
        <p:spPr bwMode="auto">
          <a:xfrm flipV="1">
            <a:off x="3786182" y="4071942"/>
            <a:ext cx="1368424" cy="45719"/>
          </a:xfrm>
          <a:prstGeom prst="line">
            <a:avLst/>
          </a:prstGeom>
          <a:noFill/>
          <a:ln w="9360">
            <a:solidFill>
              <a:srgbClr val="FFFFFF"/>
            </a:solidFill>
            <a:round/>
            <a:headEnd/>
            <a:tailEnd/>
          </a:ln>
          <a:effectLst/>
        </p:spPr>
        <p:txBody>
          <a:bodyPr/>
          <a:lstStyle/>
          <a:p>
            <a:endParaRPr lang="pl-PL"/>
          </a:p>
        </p:txBody>
      </p:sp>
      <p:sp>
        <p:nvSpPr>
          <p:cNvPr id="12293" name="Line 5"/>
          <p:cNvSpPr>
            <a:spLocks noChangeShapeType="1"/>
          </p:cNvSpPr>
          <p:nvPr/>
        </p:nvSpPr>
        <p:spPr bwMode="auto">
          <a:xfrm>
            <a:off x="360363" y="1800225"/>
            <a:ext cx="8280400" cy="1588"/>
          </a:xfrm>
          <a:prstGeom prst="line">
            <a:avLst/>
          </a:prstGeom>
          <a:noFill/>
          <a:ln w="36000">
            <a:solidFill>
              <a:srgbClr val="FFFFCC"/>
            </a:solidFill>
            <a:round/>
            <a:headEnd/>
            <a:tailEnd/>
          </a:ln>
          <a:effectLst/>
        </p:spPr>
        <p:txBody>
          <a:bodyPr/>
          <a:lstStyle/>
          <a:p>
            <a:endParaRPr lang="pl-PL"/>
          </a:p>
        </p:txBody>
      </p:sp>
      <p:cxnSp>
        <p:nvCxnSpPr>
          <p:cNvPr id="8" name="Łącznik prosty ze strzałką 7"/>
          <p:cNvCxnSpPr/>
          <p:nvPr/>
        </p:nvCxnSpPr>
        <p:spPr>
          <a:xfrm flipV="1">
            <a:off x="3500430" y="4286256"/>
            <a:ext cx="107157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3357554" y="4143380"/>
            <a:ext cx="114300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ymbol zastępczy stopki 8"/>
          <p:cNvSpPr>
            <a:spLocks noGrp="1"/>
          </p:cNvSpPr>
          <p:nvPr>
            <p:ph type="ftr" idx="11"/>
          </p:nvPr>
        </p:nvSpPr>
        <p:spPr/>
        <p:txBody>
          <a:bodyPr/>
          <a:lstStyle/>
          <a:p>
            <a:r>
              <a:rPr lang="en-GB" smtClean="0"/>
              <a:t>SOPOT 17.09.2010</a:t>
            </a:r>
            <a:endParaRPr lang="en-GB"/>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 MIZS w dorosłość</a:t>
            </a:r>
            <a:endParaRPr lang="pl-PL" dirty="0"/>
          </a:p>
        </p:txBody>
      </p:sp>
      <p:sp>
        <p:nvSpPr>
          <p:cNvPr id="3" name="Symbol zastępczy zawartości 2"/>
          <p:cNvSpPr>
            <a:spLocks noGrp="1"/>
          </p:cNvSpPr>
          <p:nvPr>
            <p:ph idx="1"/>
          </p:nvPr>
        </p:nvSpPr>
        <p:spPr/>
        <p:txBody>
          <a:bodyPr/>
          <a:lstStyle/>
          <a:p>
            <a:pPr marL="0" indent="0" algn="ctr">
              <a:lnSpc>
                <a:spcPct val="150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dirty="0" err="1" smtClean="0">
                <a:solidFill>
                  <a:srgbClr val="C00000"/>
                </a:solidFill>
              </a:rPr>
              <a:t>Śmiertelność</a:t>
            </a:r>
            <a:r>
              <a:rPr lang="en-GB" sz="2000" dirty="0" smtClean="0">
                <a:solidFill>
                  <a:srgbClr val="C00000"/>
                </a:solidFill>
              </a:rPr>
              <a:t> </a:t>
            </a:r>
            <a:r>
              <a:rPr lang="en-GB" sz="2000" dirty="0" err="1" smtClean="0">
                <a:solidFill>
                  <a:srgbClr val="C00000"/>
                </a:solidFill>
              </a:rPr>
              <a:t>chorych</a:t>
            </a:r>
            <a:r>
              <a:rPr lang="en-GB" sz="2000" dirty="0" smtClean="0">
                <a:solidFill>
                  <a:srgbClr val="C00000"/>
                </a:solidFill>
              </a:rPr>
              <a:t> </a:t>
            </a:r>
            <a:r>
              <a:rPr lang="en-GB" sz="2000" dirty="0" err="1" smtClean="0">
                <a:solidFill>
                  <a:srgbClr val="C00000"/>
                </a:solidFill>
              </a:rPr>
              <a:t>dorosłych</a:t>
            </a:r>
            <a:r>
              <a:rPr lang="en-GB" sz="2000" dirty="0" smtClean="0">
                <a:solidFill>
                  <a:srgbClr val="C00000"/>
                </a:solidFill>
              </a:rPr>
              <a:t> z </a:t>
            </a:r>
            <a:r>
              <a:rPr lang="en-GB" sz="2000" dirty="0" err="1" smtClean="0">
                <a:solidFill>
                  <a:srgbClr val="C00000"/>
                </a:solidFill>
              </a:rPr>
              <a:t>mizs</a:t>
            </a:r>
            <a:r>
              <a:rPr lang="en-GB" sz="2000" dirty="0" smtClean="0">
                <a:solidFill>
                  <a:srgbClr val="C00000"/>
                </a:solidFill>
              </a:rPr>
              <a:t> </a:t>
            </a:r>
            <a:r>
              <a:rPr lang="en-GB" sz="2000" dirty="0" err="1" smtClean="0">
                <a:solidFill>
                  <a:srgbClr val="C00000"/>
                </a:solidFill>
              </a:rPr>
              <a:t>była</a:t>
            </a:r>
            <a:r>
              <a:rPr lang="en-GB" sz="2000" dirty="0" smtClean="0">
                <a:solidFill>
                  <a:srgbClr val="C00000"/>
                </a:solidFill>
              </a:rPr>
              <a:t> w </a:t>
            </a:r>
            <a:r>
              <a:rPr lang="en-GB" sz="2000" dirty="0" err="1" smtClean="0">
                <a:solidFill>
                  <a:srgbClr val="C00000"/>
                </a:solidFill>
              </a:rPr>
              <a:t>latach</a:t>
            </a:r>
            <a:r>
              <a:rPr lang="en-GB" sz="2000" dirty="0" smtClean="0">
                <a:solidFill>
                  <a:srgbClr val="C00000"/>
                </a:solidFill>
              </a:rPr>
              <a:t> 1960 – 1993 </a:t>
            </a:r>
            <a:r>
              <a:rPr lang="en-GB" sz="2000" dirty="0" err="1" smtClean="0">
                <a:solidFill>
                  <a:srgbClr val="C00000"/>
                </a:solidFill>
              </a:rPr>
              <a:t>wyższa</a:t>
            </a:r>
            <a:r>
              <a:rPr lang="pl-PL" sz="2000" dirty="0" smtClean="0">
                <a:solidFill>
                  <a:srgbClr val="C00000"/>
                </a:solidFill>
              </a:rPr>
              <a:t>     </a:t>
            </a:r>
            <a:r>
              <a:rPr lang="en-GB" sz="2000" dirty="0" smtClean="0">
                <a:solidFill>
                  <a:srgbClr val="C00000"/>
                </a:solidFill>
              </a:rPr>
              <a:t> </a:t>
            </a:r>
            <a:r>
              <a:rPr lang="en-GB" sz="2000" dirty="0" err="1" smtClean="0">
                <a:solidFill>
                  <a:srgbClr val="C00000"/>
                </a:solidFill>
              </a:rPr>
              <a:t>niż</a:t>
            </a:r>
            <a:r>
              <a:rPr lang="en-GB" sz="2000" dirty="0" smtClean="0">
                <a:solidFill>
                  <a:srgbClr val="C00000"/>
                </a:solidFill>
              </a:rPr>
              <a:t> w </a:t>
            </a:r>
            <a:r>
              <a:rPr lang="en-GB" sz="2000" dirty="0" err="1" smtClean="0">
                <a:solidFill>
                  <a:srgbClr val="C00000"/>
                </a:solidFill>
              </a:rPr>
              <a:t>populacji</a:t>
            </a:r>
            <a:r>
              <a:rPr lang="en-GB" sz="2000" dirty="0" smtClean="0">
                <a:solidFill>
                  <a:srgbClr val="C00000"/>
                </a:solidFill>
              </a:rPr>
              <a:t> </a:t>
            </a:r>
            <a:r>
              <a:rPr lang="en-GB" sz="2000" dirty="0" err="1" smtClean="0">
                <a:solidFill>
                  <a:srgbClr val="C00000"/>
                </a:solidFill>
              </a:rPr>
              <a:t>ogólnej</a:t>
            </a:r>
            <a:r>
              <a:rPr lang="en-GB" sz="2000" dirty="0" smtClean="0">
                <a:solidFill>
                  <a:srgbClr val="C00000"/>
                </a:solidFill>
              </a:rPr>
              <a:t> </a:t>
            </a:r>
            <a:r>
              <a:rPr lang="en-GB" sz="2000" dirty="0" err="1" smtClean="0">
                <a:solidFill>
                  <a:srgbClr val="C00000"/>
                </a:solidFill>
              </a:rPr>
              <a:t>według</a:t>
            </a:r>
            <a:r>
              <a:rPr lang="en-GB" sz="2000" dirty="0" smtClean="0">
                <a:solidFill>
                  <a:srgbClr val="C00000"/>
                </a:solidFill>
              </a:rPr>
              <a:t> </a:t>
            </a:r>
            <a:r>
              <a:rPr lang="en-GB" sz="2000" dirty="0" err="1" smtClean="0">
                <a:solidFill>
                  <a:srgbClr val="C00000"/>
                </a:solidFill>
              </a:rPr>
              <a:t>badań</a:t>
            </a:r>
            <a:r>
              <a:rPr lang="en-GB" sz="2000" dirty="0" smtClean="0">
                <a:solidFill>
                  <a:srgbClr val="C00000"/>
                </a:solidFill>
              </a:rPr>
              <a:t> Rochester Epidemiology Project.</a:t>
            </a:r>
          </a:p>
          <a:p>
            <a:pPr marL="0" indent="0">
              <a:lnSpc>
                <a:spcPct val="132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dirty="0" smtClean="0">
                <a:solidFill>
                  <a:srgbClr val="FFFFCC"/>
                </a:solidFill>
              </a:rPr>
              <a:t>			</a:t>
            </a:r>
            <a:r>
              <a:rPr lang="en-GB" sz="1800" dirty="0" smtClean="0">
                <a:solidFill>
                  <a:srgbClr val="0070C0"/>
                </a:solidFill>
              </a:rPr>
              <a:t>		French AR et all, </a:t>
            </a:r>
            <a:r>
              <a:rPr lang="en-GB" sz="1800" dirty="0" err="1" smtClean="0">
                <a:solidFill>
                  <a:srgbClr val="0070C0"/>
                </a:solidFill>
              </a:rPr>
              <a:t>Arth</a:t>
            </a:r>
            <a:r>
              <a:rPr lang="en-GB" sz="1800" dirty="0" smtClean="0">
                <a:solidFill>
                  <a:srgbClr val="0070C0"/>
                </a:solidFill>
              </a:rPr>
              <a:t> and Rheum, 2001, 44, 3, 523-527</a:t>
            </a:r>
          </a:p>
          <a:p>
            <a:pPr marL="0" indent="0">
              <a:lnSpc>
                <a:spcPct val="132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000" dirty="0" smtClean="0">
              <a:solidFill>
                <a:srgbClr val="FFFFCC"/>
              </a:solidFill>
            </a:endParaRPr>
          </a:p>
          <a:p>
            <a:pPr marL="0" indent="0" algn="ctr">
              <a:lnSpc>
                <a:spcPct val="132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rgbClr val="C00000"/>
              </a:solidFill>
            </a:endParaRPr>
          </a:p>
          <a:p>
            <a:pPr marL="0" indent="0" algn="ctr">
              <a:lnSpc>
                <a:spcPct val="132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dirty="0" err="1" smtClean="0">
                <a:solidFill>
                  <a:srgbClr val="C00000"/>
                </a:solidFill>
              </a:rPr>
              <a:t>Śmiertelność</a:t>
            </a:r>
            <a:r>
              <a:rPr lang="en-GB" sz="2000" dirty="0" smtClean="0">
                <a:solidFill>
                  <a:srgbClr val="C00000"/>
                </a:solidFill>
              </a:rPr>
              <a:t> </a:t>
            </a:r>
            <a:r>
              <a:rPr lang="pl-PL" sz="2000" dirty="0" smtClean="0">
                <a:solidFill>
                  <a:srgbClr val="C00000"/>
                </a:solidFill>
              </a:rPr>
              <a:t> chorych z</a:t>
            </a:r>
            <a:r>
              <a:rPr lang="en-GB" sz="2000" dirty="0" smtClean="0">
                <a:solidFill>
                  <a:srgbClr val="C00000"/>
                </a:solidFill>
              </a:rPr>
              <a:t> </a:t>
            </a:r>
            <a:r>
              <a:rPr lang="en-GB" sz="2000" dirty="0" err="1" smtClean="0">
                <a:solidFill>
                  <a:srgbClr val="C00000"/>
                </a:solidFill>
              </a:rPr>
              <a:t>mizs</a:t>
            </a:r>
            <a:r>
              <a:rPr lang="en-GB" sz="2000" dirty="0" smtClean="0">
                <a:solidFill>
                  <a:srgbClr val="C00000"/>
                </a:solidFill>
              </a:rPr>
              <a:t> </a:t>
            </a:r>
            <a:r>
              <a:rPr lang="en-GB" sz="2000" dirty="0" err="1" smtClean="0">
                <a:solidFill>
                  <a:srgbClr val="C00000"/>
                </a:solidFill>
              </a:rPr>
              <a:t>nie</a:t>
            </a:r>
            <a:r>
              <a:rPr lang="en-GB" sz="2000" dirty="0" smtClean="0">
                <a:solidFill>
                  <a:srgbClr val="C00000"/>
                </a:solidFill>
              </a:rPr>
              <a:t> </a:t>
            </a:r>
            <a:r>
              <a:rPr lang="en-GB" sz="2000" dirty="0" err="1" smtClean="0">
                <a:solidFill>
                  <a:srgbClr val="C00000"/>
                </a:solidFill>
              </a:rPr>
              <a:t>uległa</a:t>
            </a:r>
            <a:r>
              <a:rPr lang="en-GB" sz="2000" dirty="0" smtClean="0">
                <a:solidFill>
                  <a:srgbClr val="C00000"/>
                </a:solidFill>
              </a:rPr>
              <a:t> </a:t>
            </a:r>
            <a:r>
              <a:rPr lang="en-GB" sz="2000" dirty="0" err="1" smtClean="0">
                <a:solidFill>
                  <a:srgbClr val="C00000"/>
                </a:solidFill>
              </a:rPr>
              <a:t>zmianie</a:t>
            </a:r>
            <a:r>
              <a:rPr lang="en-GB" sz="2000" dirty="0" smtClean="0">
                <a:solidFill>
                  <a:srgbClr val="C00000"/>
                </a:solidFill>
              </a:rPr>
              <a:t> w </a:t>
            </a:r>
            <a:r>
              <a:rPr lang="en-GB" sz="2000" dirty="0" err="1" smtClean="0">
                <a:solidFill>
                  <a:srgbClr val="C00000"/>
                </a:solidFill>
              </a:rPr>
              <a:t>dobie</a:t>
            </a:r>
            <a:r>
              <a:rPr lang="en-GB" sz="2000" dirty="0" smtClean="0">
                <a:solidFill>
                  <a:srgbClr val="C00000"/>
                </a:solidFill>
              </a:rPr>
              <a:t> </a:t>
            </a:r>
            <a:r>
              <a:rPr lang="en-GB" sz="2000" dirty="0" err="1" smtClean="0">
                <a:solidFill>
                  <a:srgbClr val="C00000"/>
                </a:solidFill>
              </a:rPr>
              <a:t>leczenia</a:t>
            </a:r>
            <a:r>
              <a:rPr lang="en-GB" sz="2000" dirty="0" smtClean="0">
                <a:solidFill>
                  <a:srgbClr val="C00000"/>
                </a:solidFill>
              </a:rPr>
              <a:t> </a:t>
            </a:r>
            <a:r>
              <a:rPr lang="en-GB" sz="2000" dirty="0" err="1" smtClean="0">
                <a:solidFill>
                  <a:srgbClr val="C00000"/>
                </a:solidFill>
              </a:rPr>
              <a:t>biologicznego</a:t>
            </a:r>
            <a:r>
              <a:rPr lang="en-GB" sz="2000" dirty="0" smtClean="0">
                <a:solidFill>
                  <a:srgbClr val="C00000"/>
                </a:solidFill>
              </a:rPr>
              <a:t> </a:t>
            </a:r>
            <a:r>
              <a:rPr lang="en-GB" sz="2000" dirty="0" err="1" smtClean="0">
                <a:solidFill>
                  <a:srgbClr val="C00000"/>
                </a:solidFill>
              </a:rPr>
              <a:t>i</a:t>
            </a:r>
            <a:r>
              <a:rPr lang="en-GB" sz="2000" dirty="0" smtClean="0">
                <a:solidFill>
                  <a:srgbClr val="C00000"/>
                </a:solidFill>
              </a:rPr>
              <a:t> jest </a:t>
            </a:r>
            <a:r>
              <a:rPr lang="en-GB" sz="2000" dirty="0" err="1" smtClean="0">
                <a:solidFill>
                  <a:srgbClr val="C00000"/>
                </a:solidFill>
              </a:rPr>
              <a:t>porównywalna</a:t>
            </a:r>
            <a:r>
              <a:rPr lang="en-GB" sz="2000" dirty="0" smtClean="0">
                <a:solidFill>
                  <a:srgbClr val="C00000"/>
                </a:solidFill>
              </a:rPr>
              <a:t> do lat 1992 – 2001 (0,23%)</a:t>
            </a:r>
          </a:p>
          <a:p>
            <a:pPr marL="0" indent="0">
              <a:lnSpc>
                <a:spcPct val="132000"/>
              </a:lnSpc>
              <a:buFont typeface="Wingdings"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dirty="0" smtClean="0">
                <a:solidFill>
                  <a:srgbClr val="FFFFCC"/>
                </a:solidFill>
              </a:rPr>
              <a:t>					</a:t>
            </a:r>
            <a:r>
              <a:rPr lang="en-GB" sz="2000" dirty="0" err="1" smtClean="0">
                <a:solidFill>
                  <a:srgbClr val="0070C0"/>
                </a:solidFill>
              </a:rPr>
              <a:t>Hashkes</a:t>
            </a:r>
            <a:r>
              <a:rPr lang="en-GB" sz="2000" dirty="0" smtClean="0">
                <a:solidFill>
                  <a:srgbClr val="0070C0"/>
                </a:solidFill>
              </a:rPr>
              <a:t> PJ et all, Arthritis Rheum, 2010, 62(2), 599-608</a:t>
            </a:r>
          </a:p>
          <a:p>
            <a:endParaRPr lang="pl-PL" sz="20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smtClean="0"/>
              <a:t>Badanie </a:t>
            </a:r>
            <a:r>
              <a:rPr lang="pl-PL" sz="3200" dirty="0" err="1" smtClean="0"/>
              <a:t>Lovella</a:t>
            </a:r>
            <a:endParaRPr lang="pl-PL" sz="3200" dirty="0"/>
          </a:p>
        </p:txBody>
      </p:sp>
      <p:sp>
        <p:nvSpPr>
          <p:cNvPr id="3" name="Symbol zastępczy zawartości 2"/>
          <p:cNvSpPr>
            <a:spLocks noGrp="1"/>
          </p:cNvSpPr>
          <p:nvPr>
            <p:ph idx="1"/>
          </p:nvPr>
        </p:nvSpPr>
        <p:spPr/>
        <p:txBody>
          <a:bodyPr/>
          <a:lstStyle/>
          <a:p>
            <a:r>
              <a:rPr lang="pl-PL" sz="1800" dirty="0" smtClean="0"/>
              <a:t>Najdłuższe, 8-letnie obserwacje dotyczące leczenia MIZS ETA przedstawił w kilku doniesieniach </a:t>
            </a:r>
            <a:r>
              <a:rPr lang="pl-PL" sz="1800" dirty="0" err="1" smtClean="0"/>
              <a:t>Lovell</a:t>
            </a:r>
            <a:r>
              <a:rPr lang="pl-PL" sz="1800" dirty="0" smtClean="0"/>
              <a:t> i </a:t>
            </a:r>
            <a:r>
              <a:rPr lang="pl-PL" sz="1800" dirty="0" err="1" smtClean="0"/>
              <a:t>wsp</a:t>
            </a:r>
            <a:r>
              <a:rPr lang="pl-PL" sz="1800" dirty="0" smtClean="0"/>
              <a:t>.  Do badania początkowo </a:t>
            </a:r>
            <a:r>
              <a:rPr lang="pl-PL" sz="1800" dirty="0" smtClean="0">
                <a:solidFill>
                  <a:srgbClr val="FF0000"/>
                </a:solidFill>
              </a:rPr>
              <a:t>włączono 69 pacjentów </a:t>
            </a:r>
            <a:r>
              <a:rPr lang="pl-PL" sz="1800" dirty="0" smtClean="0"/>
              <a:t>z rozpoznaniem wielostawowego MIZS, którzy niedostatecznie zareagowali na leczenie MTX. Skuteczność leczenia oceniano za pomocą kryteriów poprawy opracowanych przez ACR: </a:t>
            </a:r>
            <a:r>
              <a:rPr lang="pl-PL" sz="1800" dirty="0" err="1" smtClean="0"/>
              <a:t>Pediatric</a:t>
            </a:r>
            <a:r>
              <a:rPr lang="pl-PL" sz="1800" dirty="0" smtClean="0"/>
              <a:t> 30 (</a:t>
            </a:r>
            <a:r>
              <a:rPr lang="pl-PL" sz="1800" dirty="0" err="1" smtClean="0"/>
              <a:t>Pedi</a:t>
            </a:r>
            <a:r>
              <a:rPr lang="pl-PL" sz="1800" dirty="0" smtClean="0"/>
              <a:t> 30), </a:t>
            </a:r>
            <a:r>
              <a:rPr lang="pl-PL" sz="1800" dirty="0" err="1" smtClean="0"/>
              <a:t>Pedi</a:t>
            </a:r>
            <a:r>
              <a:rPr lang="pl-PL" sz="1800" dirty="0" smtClean="0"/>
              <a:t> 50, </a:t>
            </a:r>
            <a:r>
              <a:rPr lang="pl-PL" sz="1800" dirty="0" err="1" smtClean="0"/>
              <a:t>Pedi</a:t>
            </a:r>
            <a:r>
              <a:rPr lang="pl-PL" sz="1800" dirty="0" smtClean="0"/>
              <a:t> 70, </a:t>
            </a:r>
            <a:r>
              <a:rPr lang="pl-PL" sz="1800" dirty="0" err="1" smtClean="0"/>
              <a:t>Pedi</a:t>
            </a:r>
            <a:r>
              <a:rPr lang="pl-PL" sz="1800" dirty="0" smtClean="0"/>
              <a:t> 90, </a:t>
            </a:r>
            <a:r>
              <a:rPr lang="pl-PL" sz="1800" dirty="0" err="1" smtClean="0"/>
              <a:t>Pedi</a:t>
            </a:r>
            <a:r>
              <a:rPr lang="pl-PL" sz="1800" dirty="0" smtClean="0"/>
              <a:t> 100. Bezpieczeństwo terapii oceniano za pomocą rejestracji poważnych zdarzeń niepożądanych (SAE) oraz poważnych infekcji.  W  badaniu chorzy otrzymywali ETA w dawce 0,4 mg/kg </a:t>
            </a:r>
            <a:r>
              <a:rPr lang="pl-PL" sz="1800" dirty="0" err="1" smtClean="0"/>
              <a:t>m.c</a:t>
            </a:r>
            <a:r>
              <a:rPr lang="pl-PL" sz="1800" dirty="0" smtClean="0"/>
              <a:t>. dwa razy w tygodniu. W pierwszej fazie badania prowadzonego metodą otwartą u 74% chorych stwierdzono poprawę wg ACR </a:t>
            </a:r>
            <a:r>
              <a:rPr lang="pl-PL" sz="1800" dirty="0" err="1" smtClean="0"/>
              <a:t>Pediatric</a:t>
            </a:r>
            <a:r>
              <a:rPr lang="pl-PL" sz="1800" dirty="0" smtClean="0"/>
              <a:t> 30. W drugiej fazie badania z ETA  i placebo </a:t>
            </a:r>
            <a:r>
              <a:rPr lang="pl-PL" sz="1800" dirty="0" err="1" smtClean="0"/>
              <a:t>randomizowano</a:t>
            </a:r>
            <a:r>
              <a:rPr lang="pl-PL" sz="1800" dirty="0" smtClean="0"/>
              <a:t> chorych  dobrze odpowiadających na leczenie w pierwszej fazie badania. Do trzeciej fazy badania prowadzonego metodą otwartą zgłosiło się 58 (84%) spośród 69 chorych pierwotnie biorących udział   w badaniu.  Spośród tych 58 osób 42 (58%) kontynuowało leczenie ETA przez 4 lata, a 26  chorych (45%) rozpoczęło 8 rok leczenia ETA.   </a:t>
            </a:r>
          </a:p>
          <a:p>
            <a:pPr>
              <a:buNone/>
            </a:pPr>
            <a:r>
              <a:rPr lang="pl-PL" sz="1800" dirty="0" smtClean="0"/>
              <a:t>	</a:t>
            </a:r>
            <a:r>
              <a:rPr lang="en-US" sz="1200" dirty="0" smtClean="0"/>
              <a:t>Lovell DJ, </a:t>
            </a:r>
            <a:r>
              <a:rPr lang="en-US" sz="1200" dirty="0" err="1" smtClean="0"/>
              <a:t>Reiff</a:t>
            </a:r>
            <a:r>
              <a:rPr lang="en-US" sz="1200" dirty="0" smtClean="0"/>
              <a:t> A, </a:t>
            </a:r>
            <a:r>
              <a:rPr lang="en-US" sz="1200" dirty="0" err="1" smtClean="0"/>
              <a:t>Ilonite</a:t>
            </a:r>
            <a:r>
              <a:rPr lang="en-US" sz="1200" dirty="0" smtClean="0"/>
              <a:t> NT et. all. Safety and efficacy of up to eight years of continuous </a:t>
            </a:r>
            <a:r>
              <a:rPr lang="en-US" sz="1200" dirty="0" err="1" smtClean="0"/>
              <a:t>etanercept</a:t>
            </a:r>
            <a:r>
              <a:rPr lang="en-US" sz="1200" dirty="0" smtClean="0"/>
              <a:t> therapy in patients with juvenile rheumatoid arthritis. </a:t>
            </a:r>
            <a:r>
              <a:rPr lang="pl-PL" sz="1200" dirty="0" err="1" smtClean="0"/>
              <a:t>Arthritis</a:t>
            </a:r>
            <a:r>
              <a:rPr lang="pl-PL" sz="1200" dirty="0" smtClean="0"/>
              <a:t> </a:t>
            </a:r>
            <a:r>
              <a:rPr lang="pl-PL" sz="1200" dirty="0" err="1" smtClean="0"/>
              <a:t>Rheum</a:t>
            </a:r>
            <a:r>
              <a:rPr lang="pl-PL" sz="1200" dirty="0" smtClean="0"/>
              <a:t> 2008; 58: 1496-1504</a:t>
            </a:r>
          </a:p>
          <a:p>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smtClean="0"/>
              <a:t>Badanie </a:t>
            </a:r>
            <a:r>
              <a:rPr lang="pl-PL" sz="3200" dirty="0" err="1" smtClean="0"/>
              <a:t>Lovella</a:t>
            </a:r>
            <a:endParaRPr lang="pl-PL" sz="3200" dirty="0"/>
          </a:p>
        </p:txBody>
      </p:sp>
      <p:sp>
        <p:nvSpPr>
          <p:cNvPr id="3" name="Symbol zastępczy zawartości 2"/>
          <p:cNvSpPr>
            <a:spLocks noGrp="1"/>
          </p:cNvSpPr>
          <p:nvPr>
            <p:ph idx="1"/>
          </p:nvPr>
        </p:nvSpPr>
        <p:spPr/>
        <p:txBody>
          <a:bodyPr/>
          <a:lstStyle/>
          <a:p>
            <a:pPr>
              <a:buNone/>
            </a:pPr>
            <a:r>
              <a:rPr lang="pl-PL" sz="1800" dirty="0" smtClean="0"/>
              <a:t>	Kryterium poprawy ACR 70 osiągnęło 100% pacjentów leczonych przez pełne 8 lat (11 na 11), natomiast 61% chorych uzyskało poprawę ACR 70 w całej grupie nadal uczestniczącej w badaniu (niezależnie od czasu obserwacji).  Spośród całej grupy chorych (69) poddanych analizie skuteczności leczenia uzyskano następujące rezultaty, kryteria poprawy </a:t>
            </a:r>
            <a:r>
              <a:rPr lang="pl-PL" sz="1800" dirty="0" smtClean="0">
                <a:solidFill>
                  <a:srgbClr val="FF0000"/>
                </a:solidFill>
              </a:rPr>
              <a:t>ACR 30, 50,70, 90 i 100 uzyskało odpowiednio wśród: </a:t>
            </a:r>
          </a:p>
          <a:p>
            <a:pPr>
              <a:buNone/>
            </a:pPr>
            <a:r>
              <a:rPr lang="pl-PL" sz="1800" dirty="0" smtClean="0">
                <a:solidFill>
                  <a:srgbClr val="FF0000"/>
                </a:solidFill>
              </a:rPr>
              <a:t>	83%, 77%, 61%, 41% i 18% </a:t>
            </a:r>
            <a:r>
              <a:rPr lang="pl-PL" sz="1800" dirty="0" smtClean="0"/>
              <a:t>chorych.  Według autorów osiągnięta poprawa nie zmniejszała się, wraz z wydłużaniem czasu obserwacji.  Tylko 7 chorych wyłączono z badania z powodu braku efektów leczenia. U większości dzieci udało się odstawić dotychczasowe leczenie GKS, przy utrzymaniu stałej  dawki MTX. </a:t>
            </a:r>
            <a:r>
              <a:rPr lang="pl-PL" sz="1800" b="1" dirty="0" smtClean="0"/>
              <a:t>                              </a:t>
            </a:r>
            <a:r>
              <a:rPr lang="pl-PL" sz="1800" dirty="0" smtClean="0"/>
              <a:t>U 16 osób uczestniczących w badaniu zanotowano 39 poważne zdarzenia niepożądane (</a:t>
            </a:r>
            <a:r>
              <a:rPr lang="pl-PL" sz="1800" dirty="0" err="1" smtClean="0"/>
              <a:t>SAEs</a:t>
            </a:r>
            <a:r>
              <a:rPr lang="pl-PL" sz="1800" dirty="0" smtClean="0"/>
              <a:t>), ryzyko wystąpienia poważnego zdarzenia niepożądanego  wyniosło  0,12 na pacjenta/rok, nie wzrastało w miarę wydłużania czasu obserwacji.  </a:t>
            </a:r>
            <a:r>
              <a:rPr lang="pl-PL" sz="1800" dirty="0" smtClean="0">
                <a:solidFill>
                  <a:srgbClr val="FF0000"/>
                </a:solidFill>
              </a:rPr>
              <a:t>Ryzyko wystąpienia poważnej infekcji oceniono jako niskie.                Nie stwierdzono przypadków gruźlicy, oportunistycznych infekcji, choroby nowotworowej, tocznia, demielinizacji ani zgonu</a:t>
            </a:r>
            <a:r>
              <a:rPr lang="pl-PL" sz="1800" dirty="0" smtClean="0"/>
              <a:t>.  </a:t>
            </a:r>
          </a:p>
          <a:p>
            <a:pPr>
              <a:buNone/>
            </a:pPr>
            <a:r>
              <a:rPr lang="pl-PL" sz="1800" dirty="0" smtClean="0"/>
              <a:t>	</a:t>
            </a:r>
            <a:r>
              <a:rPr lang="en-US" sz="1200" dirty="0" smtClean="0"/>
              <a:t>Lovell DJ, </a:t>
            </a:r>
            <a:r>
              <a:rPr lang="en-US" sz="1200" dirty="0" err="1" smtClean="0"/>
              <a:t>Reiff</a:t>
            </a:r>
            <a:r>
              <a:rPr lang="en-US" sz="1200" dirty="0" smtClean="0"/>
              <a:t> A, </a:t>
            </a:r>
            <a:r>
              <a:rPr lang="en-US" sz="1200" dirty="0" err="1" smtClean="0"/>
              <a:t>Ilonite</a:t>
            </a:r>
            <a:r>
              <a:rPr lang="en-US" sz="1200" dirty="0" smtClean="0"/>
              <a:t> NT et. all. Safety and efficacy of up to eight years of continuous </a:t>
            </a:r>
            <a:r>
              <a:rPr lang="en-US" sz="1200" dirty="0" err="1" smtClean="0"/>
              <a:t>etanercept</a:t>
            </a:r>
            <a:r>
              <a:rPr lang="en-US" sz="1200" dirty="0" smtClean="0"/>
              <a:t> therapy in patients with juvenile rheumatoid arthritis. </a:t>
            </a:r>
            <a:r>
              <a:rPr lang="pl-PL" sz="1200" dirty="0" err="1" smtClean="0"/>
              <a:t>Arthritis</a:t>
            </a:r>
            <a:r>
              <a:rPr lang="pl-PL" sz="1200" dirty="0" smtClean="0"/>
              <a:t> </a:t>
            </a:r>
            <a:r>
              <a:rPr lang="pl-PL" sz="1200" dirty="0" err="1" smtClean="0"/>
              <a:t>Rheum</a:t>
            </a:r>
            <a:r>
              <a:rPr lang="pl-PL" sz="1200" dirty="0" smtClean="0"/>
              <a:t> 2008; 58: 1496-1504</a:t>
            </a:r>
          </a:p>
          <a:p>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Rejestr niemiecki</a:t>
            </a:r>
            <a:endParaRPr lang="pl-PL" sz="2800" dirty="0"/>
          </a:p>
        </p:txBody>
      </p:sp>
      <p:sp>
        <p:nvSpPr>
          <p:cNvPr id="3" name="Symbol zastępczy zawartości 2"/>
          <p:cNvSpPr>
            <a:spLocks noGrp="1"/>
          </p:cNvSpPr>
          <p:nvPr>
            <p:ph idx="1"/>
          </p:nvPr>
        </p:nvSpPr>
        <p:spPr/>
        <p:txBody>
          <a:bodyPr/>
          <a:lstStyle/>
          <a:p>
            <a:r>
              <a:rPr lang="pl-PL" sz="2000" dirty="0" smtClean="0"/>
              <a:t>Autorzy rejestru niemieckiego i austriackiego  (</a:t>
            </a:r>
            <a:r>
              <a:rPr lang="pl-PL" sz="2000" dirty="0" err="1" smtClean="0"/>
              <a:t>Horneff</a:t>
            </a:r>
            <a:r>
              <a:rPr lang="pl-PL" sz="2000" dirty="0" smtClean="0"/>
              <a:t> G. i </a:t>
            </a:r>
            <a:r>
              <a:rPr lang="pl-PL" sz="2000" dirty="0" err="1" smtClean="0"/>
              <a:t>wsp</a:t>
            </a:r>
            <a:r>
              <a:rPr lang="pl-PL" sz="2000" dirty="0" smtClean="0"/>
              <a:t>.) obserwowali  w badaniach porównawczych grupę </a:t>
            </a:r>
            <a:r>
              <a:rPr lang="pl-PL" sz="2000" dirty="0" smtClean="0">
                <a:solidFill>
                  <a:srgbClr val="C00000"/>
                </a:solidFill>
              </a:rPr>
              <a:t>604 chorych na  MIZS </a:t>
            </a:r>
            <a:r>
              <a:rPr lang="pl-PL" sz="2000" dirty="0" smtClean="0"/>
              <a:t>leczonych ETA, w tym 504 pacjentów w skojarzonej terapii MTX i ETA oraz 100 chorych pozostających wyłącznie w </a:t>
            </a:r>
            <a:r>
              <a:rPr lang="pl-PL" sz="2000" dirty="0" err="1" smtClean="0"/>
              <a:t>monoterapii</a:t>
            </a:r>
            <a:r>
              <a:rPr lang="pl-PL" sz="2000" dirty="0" smtClean="0"/>
              <a:t> ETA.  Autorzy rejestru niemieckiego i austriackiego  wykazali podobną skuteczność i tolerancję leczenia ETA w obu grupach chorych. Wykluczono z analizy tych chorych, którzy otrzymywali dodatkowo inne leki modyfikujące przebieg choroby [6,7]</a:t>
            </a:r>
            <a:r>
              <a:rPr lang="pl-PL" sz="2000" b="1" dirty="0" smtClean="0"/>
              <a:t>.</a:t>
            </a:r>
            <a:r>
              <a:rPr lang="pl-PL" sz="2000" dirty="0" smtClean="0"/>
              <a:t>  Należy nadmienić, że w opracowaniu autorów niemieckich i austriackich uwzględniono chorych ze wszystkimi postaciami klinicznymi MIZS; największy procentowy udział mieli pacjenci z:</a:t>
            </a:r>
          </a:p>
          <a:p>
            <a:pPr>
              <a:buNone/>
            </a:pPr>
            <a:r>
              <a:rPr lang="pl-PL" sz="2000" dirty="0" smtClean="0">
                <a:solidFill>
                  <a:srgbClr val="FF0000"/>
                </a:solidFill>
              </a:rPr>
              <a:t>	 wielostawowym MIZS (27%), 	z zapaleniem przyczepów ścięgien (27%) oraz </a:t>
            </a:r>
            <a:r>
              <a:rPr lang="pl-PL" sz="2000" dirty="0" err="1" smtClean="0">
                <a:solidFill>
                  <a:srgbClr val="FF0000"/>
                </a:solidFill>
              </a:rPr>
              <a:t>nielicznostawowym</a:t>
            </a:r>
            <a:r>
              <a:rPr lang="pl-PL" sz="2000" dirty="0" smtClean="0">
                <a:solidFill>
                  <a:srgbClr val="FF0000"/>
                </a:solidFill>
              </a:rPr>
              <a:t> MIZS (25%). </a:t>
            </a:r>
          </a:p>
          <a:p>
            <a:endParaRPr lang="pl-PL" sz="2000" dirty="0" smtClean="0"/>
          </a:p>
          <a:p>
            <a:endParaRPr lang="pl-PL" sz="1800" dirty="0" smtClean="0"/>
          </a:p>
          <a:p>
            <a:pPr lvl="0"/>
            <a:r>
              <a:rPr lang="en-US" sz="1200" dirty="0" err="1" smtClean="0"/>
              <a:t>Horneff</a:t>
            </a:r>
            <a:r>
              <a:rPr lang="en-US" sz="1200" dirty="0" smtClean="0"/>
              <a:t> G, De Bock F, </a:t>
            </a:r>
            <a:r>
              <a:rPr lang="en-US" sz="1200" dirty="0" err="1" smtClean="0"/>
              <a:t>Foeldvari</a:t>
            </a:r>
            <a:r>
              <a:rPr lang="en-US" sz="1200" dirty="0" smtClean="0"/>
              <a:t> I et all. Safety and efficacy of combination of </a:t>
            </a:r>
            <a:r>
              <a:rPr lang="en-US" sz="1200" dirty="0" err="1" smtClean="0"/>
              <a:t>Etanercept</a:t>
            </a:r>
            <a:r>
              <a:rPr lang="en-US" sz="1200" dirty="0" smtClean="0"/>
              <a:t> and </a:t>
            </a:r>
            <a:r>
              <a:rPr lang="en-US" sz="1200" dirty="0" err="1" smtClean="0"/>
              <a:t>Methotrexate</a:t>
            </a:r>
            <a:r>
              <a:rPr lang="en-US" sz="1200" dirty="0" smtClean="0"/>
              <a:t> compared to treatment with </a:t>
            </a:r>
            <a:r>
              <a:rPr lang="en-US" sz="1200" dirty="0" err="1" smtClean="0"/>
              <a:t>Etanercept</a:t>
            </a:r>
            <a:r>
              <a:rPr lang="en-US" sz="1200" dirty="0" smtClean="0"/>
              <a:t> only in patients with juvenile idiopathic arthritis (JIA). Preliminary data from the German JIA Registry. Ann Rheum </a:t>
            </a:r>
            <a:r>
              <a:rPr lang="en-US" sz="1200" dirty="0" err="1" smtClean="0"/>
              <a:t>Dis</a:t>
            </a:r>
            <a:r>
              <a:rPr lang="en-US" sz="1200" dirty="0" smtClean="0"/>
              <a:t> 2009; 68: 519-525</a:t>
            </a:r>
            <a:endParaRPr lang="pl-PL" sz="1200" dirty="0" smtClean="0"/>
          </a:p>
          <a:p>
            <a:pPr lvl="0"/>
            <a:endParaRPr lang="pl-PL" sz="1800" dirty="0" smtClean="0"/>
          </a:p>
          <a:p>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title"/>
          </p:nvPr>
        </p:nvSpPr>
        <p:spPr/>
        <p:txBody>
          <a:bodyPr/>
          <a:lstStyle/>
          <a:p>
            <a:pPr eaLnBrk="1" hangingPunct="1"/>
            <a:r>
              <a:rPr lang="pl-PL" smtClean="0"/>
              <a:t>Rejestry leczenia biologicznego</a:t>
            </a:r>
          </a:p>
        </p:txBody>
      </p:sp>
      <p:sp>
        <p:nvSpPr>
          <p:cNvPr id="4099" name="Symbol zastępczy zawartości 2"/>
          <p:cNvSpPr>
            <a:spLocks noGrp="1"/>
          </p:cNvSpPr>
          <p:nvPr>
            <p:ph idx="1"/>
          </p:nvPr>
        </p:nvSpPr>
        <p:spPr/>
        <p:txBody>
          <a:bodyPr/>
          <a:lstStyle/>
          <a:p>
            <a:pPr eaLnBrk="1" hangingPunct="1">
              <a:buFont typeface="Arial" pitchFamily="34" charset="0"/>
              <a:buNone/>
            </a:pPr>
            <a:r>
              <a:rPr lang="pl-PL" dirty="0" smtClean="0"/>
              <a:t>1. Dlaczego powstały i nadal powstają rejestry</a:t>
            </a:r>
          </a:p>
          <a:p>
            <a:pPr eaLnBrk="1" hangingPunct="1">
              <a:buFont typeface="Arial" pitchFamily="34" charset="0"/>
              <a:buNone/>
            </a:pPr>
            <a:r>
              <a:rPr lang="pl-PL" dirty="0" smtClean="0"/>
              <a:t>2. Istniejące rejestry</a:t>
            </a:r>
          </a:p>
          <a:p>
            <a:pPr eaLnBrk="1" hangingPunct="1">
              <a:buFont typeface="Arial" pitchFamily="34" charset="0"/>
              <a:buNone/>
            </a:pPr>
            <a:r>
              <a:rPr lang="pl-PL" dirty="0" smtClean="0"/>
              <a:t>3. Po co nam (reumatologom dziecięcym) rejestr</a:t>
            </a:r>
          </a:p>
          <a:p>
            <a:pPr eaLnBrk="1" hangingPunct="1">
              <a:buFont typeface="Arial" pitchFamily="34" charset="0"/>
              <a:buNone/>
            </a:pPr>
            <a:r>
              <a:rPr lang="pl-PL" dirty="0" smtClean="0"/>
              <a:t>4. Dlaczego rejestr „dziecięcy” powinien  być (jest) ważny także dla dorosłych reumatologów</a:t>
            </a:r>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Rejestr niemiecki</a:t>
            </a:r>
            <a:endParaRPr lang="pl-PL" sz="2800" dirty="0"/>
          </a:p>
        </p:txBody>
      </p:sp>
      <p:sp>
        <p:nvSpPr>
          <p:cNvPr id="3" name="Symbol zastępczy zawartości 2"/>
          <p:cNvSpPr>
            <a:spLocks noGrp="1"/>
          </p:cNvSpPr>
          <p:nvPr>
            <p:ph idx="1"/>
          </p:nvPr>
        </p:nvSpPr>
        <p:spPr/>
        <p:txBody>
          <a:bodyPr/>
          <a:lstStyle/>
          <a:p>
            <a:r>
              <a:rPr lang="pl-PL" sz="1800" dirty="0" smtClean="0"/>
              <a:t>Parametry aktywności choroby ulegały znaczącemu zmniejszeniu w  trakcie leczenia zarówno w grupie leczonych ETA i MTX, jak również w grupie leczonej tylko ETA</a:t>
            </a:r>
            <a:r>
              <a:rPr lang="pl-PL" sz="1800" dirty="0" smtClean="0">
                <a:solidFill>
                  <a:srgbClr val="C00000"/>
                </a:solidFill>
              </a:rPr>
              <a:t>. Po 12 miesiącach leczenia poprawę odpowiednio na poziomie ACR </a:t>
            </a:r>
            <a:r>
              <a:rPr lang="pl-PL" sz="1800" dirty="0" err="1" smtClean="0">
                <a:solidFill>
                  <a:srgbClr val="C00000"/>
                </a:solidFill>
              </a:rPr>
              <a:t>Pedi</a:t>
            </a:r>
            <a:r>
              <a:rPr lang="pl-PL" sz="1800" dirty="0" smtClean="0">
                <a:solidFill>
                  <a:srgbClr val="C00000"/>
                </a:solidFill>
              </a:rPr>
              <a:t> 30/50/70 uzyskało w grupie leczonych ETA   i MTX: 81%/74%/62%, w grupie leczonych wyłącznie ETA: 70%/63%/45%.  </a:t>
            </a:r>
            <a:r>
              <a:rPr lang="pl-PL" sz="1800" dirty="0" smtClean="0"/>
              <a:t>W całej grupie 604 leczonych chorych odnotowano 25 poważnych zdarzeń niepożądanych  związanych z zakażeniem i 23 poważnych zdarzeń niepożądanych nie mających związku z infekcją.  W grupie leczonej kombinacją ETA i MTX zanotowano 3 przypadki chorób rozrostowych. </a:t>
            </a:r>
          </a:p>
          <a:p>
            <a:r>
              <a:rPr lang="pl-PL" sz="1800" dirty="0" smtClean="0"/>
              <a:t>W grupie pacjentów na </a:t>
            </a:r>
            <a:r>
              <a:rPr lang="pl-PL" sz="1800" dirty="0" err="1" smtClean="0"/>
              <a:t>monoterapii</a:t>
            </a:r>
            <a:r>
              <a:rPr lang="pl-PL" sz="1800" dirty="0" smtClean="0"/>
              <a:t> ETA odnotowano 1 infekcyjne i 3 </a:t>
            </a:r>
            <a:r>
              <a:rPr lang="pl-PL" sz="1800" dirty="0" err="1" smtClean="0"/>
              <a:t>nieinfekcyjne</a:t>
            </a:r>
            <a:r>
              <a:rPr lang="pl-PL" sz="1800" dirty="0" smtClean="0"/>
              <a:t> poważne zdarzenia niepożądane, nie zarejestrowano wystąpienia choroby rozrostowej. Ryzyko wystąpienia poważnego zdarzenia niepożądanego  było małe  - 0,05 na pacjenta/rok w grupie leczonej ETA i MTX, a jeszcze mniejsze w grupie chorych leczonych tylko ETA 0,01 na pacjenta/rok.  W ocenie autorów tolerancja leczenia według  obu schematów terapeutycznych była porównywalna</a:t>
            </a:r>
          </a:p>
          <a:p>
            <a:endParaRPr lang="pl-PL" sz="1800" dirty="0" smtClean="0"/>
          </a:p>
          <a:p>
            <a:pPr lvl="0"/>
            <a:r>
              <a:rPr lang="en-US" sz="1200" dirty="0" err="1" smtClean="0"/>
              <a:t>Horneff</a:t>
            </a:r>
            <a:r>
              <a:rPr lang="en-US" sz="1200" dirty="0" smtClean="0"/>
              <a:t> G, De Bock F, </a:t>
            </a:r>
            <a:r>
              <a:rPr lang="en-US" sz="1200" dirty="0" err="1" smtClean="0"/>
              <a:t>Foeldvari</a:t>
            </a:r>
            <a:r>
              <a:rPr lang="en-US" sz="1200" dirty="0" smtClean="0"/>
              <a:t> I et all. Safety and efficacy of combination of </a:t>
            </a:r>
            <a:r>
              <a:rPr lang="en-US" sz="1200" dirty="0" err="1" smtClean="0"/>
              <a:t>Etanercept</a:t>
            </a:r>
            <a:r>
              <a:rPr lang="en-US" sz="1200" dirty="0" smtClean="0"/>
              <a:t> and </a:t>
            </a:r>
            <a:r>
              <a:rPr lang="en-US" sz="1200" dirty="0" err="1" smtClean="0"/>
              <a:t>Methotrexate</a:t>
            </a:r>
            <a:r>
              <a:rPr lang="en-US" sz="1200" dirty="0" smtClean="0"/>
              <a:t> compared to treatment with </a:t>
            </a:r>
            <a:r>
              <a:rPr lang="en-US" sz="1200" dirty="0" err="1" smtClean="0"/>
              <a:t>Etanercept</a:t>
            </a:r>
            <a:r>
              <a:rPr lang="en-US" sz="1200" dirty="0" smtClean="0"/>
              <a:t> only in patients with juvenile idiopathic arthritis (JIA). Preliminary data from the German JIA Registry. Ann Rheum </a:t>
            </a:r>
            <a:r>
              <a:rPr lang="en-US" sz="1200" dirty="0" err="1" smtClean="0"/>
              <a:t>Dis</a:t>
            </a:r>
            <a:r>
              <a:rPr lang="en-US" sz="1200" dirty="0" smtClean="0"/>
              <a:t> 2009; 68: 519-525</a:t>
            </a:r>
            <a:endParaRPr lang="pl-PL" sz="1200"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Rejestr holenderski</a:t>
            </a:r>
            <a:endParaRPr lang="pl-PL" sz="2800" dirty="0"/>
          </a:p>
        </p:txBody>
      </p:sp>
      <p:sp>
        <p:nvSpPr>
          <p:cNvPr id="3" name="Symbol zastępczy zawartości 2"/>
          <p:cNvSpPr>
            <a:spLocks noGrp="1"/>
          </p:cNvSpPr>
          <p:nvPr>
            <p:ph idx="1"/>
          </p:nvPr>
        </p:nvSpPr>
        <p:spPr/>
        <p:txBody>
          <a:bodyPr/>
          <a:lstStyle/>
          <a:p>
            <a:r>
              <a:rPr lang="pl-PL" sz="1800" dirty="0" smtClean="0"/>
              <a:t>Dane holenderskiego rejestru leczenia MIZS </a:t>
            </a:r>
            <a:r>
              <a:rPr lang="pl-PL" sz="1800" dirty="0" err="1" smtClean="0"/>
              <a:t>etanerceptem</a:t>
            </a:r>
            <a:r>
              <a:rPr lang="pl-PL" sz="1800" dirty="0" smtClean="0"/>
              <a:t> obejmują </a:t>
            </a:r>
            <a:r>
              <a:rPr lang="pl-PL" sz="1800" dirty="0" smtClean="0">
                <a:solidFill>
                  <a:srgbClr val="C00000"/>
                </a:solidFill>
              </a:rPr>
              <a:t>146 chorych </a:t>
            </a:r>
            <a:r>
              <a:rPr lang="pl-PL" sz="1800" dirty="0" smtClean="0"/>
              <a:t>na MIZS. Średnia czasu obserwacji chorych (od rozpoznania) wynosiła  2,5 roku (0,3 – 7,3 lat), natomiast terapii ETA - 1,7 roku (0,1- 6,8 lat). Obserwacji poddano pacjentów z wszystkimi postaciami MIZS, procentowy udział poszczególnych postaci klinicznych  </a:t>
            </a:r>
            <a:r>
              <a:rPr lang="pl-PL" sz="1800" dirty="0" smtClean="0">
                <a:solidFill>
                  <a:srgbClr val="C00000"/>
                </a:solidFill>
              </a:rPr>
              <a:t>MIZS</a:t>
            </a:r>
            <a:r>
              <a:rPr lang="pl-PL" sz="1800" dirty="0" smtClean="0"/>
              <a:t> był następujący: </a:t>
            </a:r>
            <a:r>
              <a:rPr lang="pl-PL" sz="1800" dirty="0" smtClean="0">
                <a:solidFill>
                  <a:srgbClr val="C00000"/>
                </a:solidFill>
              </a:rPr>
              <a:t>27% - systemowy, 46% wielostawowy (w tym 8% - z ujemnym czynnikiem reumatoidalnym RF a 38% z RF (+), 19% z rozszerzającym </a:t>
            </a:r>
            <a:r>
              <a:rPr lang="pl-PL" sz="1800" dirty="0" err="1" smtClean="0">
                <a:solidFill>
                  <a:srgbClr val="C00000"/>
                </a:solidFill>
              </a:rPr>
              <a:t>nielicznostawowym</a:t>
            </a:r>
            <a:r>
              <a:rPr lang="pl-PL" sz="1800" dirty="0" smtClean="0">
                <a:solidFill>
                  <a:srgbClr val="C00000"/>
                </a:solidFill>
              </a:rPr>
              <a:t> MIZS, 3% z zapaleniem przyczepów ścięgien, oraz 5% z ŁZS.</a:t>
            </a:r>
            <a:r>
              <a:rPr lang="pl-PL" sz="1800" dirty="0" smtClean="0"/>
              <a:t>  Zdecydowana </a:t>
            </a:r>
            <a:r>
              <a:rPr lang="pl-PL" sz="1800" dirty="0" smtClean="0">
                <a:solidFill>
                  <a:srgbClr val="C00000"/>
                </a:solidFill>
              </a:rPr>
              <a:t>większość (77%)  chorych</a:t>
            </a:r>
            <a:r>
              <a:rPr lang="pl-PL" sz="1800" dirty="0" smtClean="0"/>
              <a:t> odpowiedziało dobrze na leczenie już po 3 miesiącach terapii (ACR </a:t>
            </a:r>
            <a:r>
              <a:rPr lang="pl-PL" sz="1800" dirty="0" err="1" smtClean="0"/>
              <a:t>Pediatric</a:t>
            </a:r>
            <a:r>
              <a:rPr lang="pl-PL" sz="1800" dirty="0" smtClean="0"/>
              <a:t> 30) i u większości z nich poprawa utrzymywała się. Dłuższego okresu terapii dla uzyskania poprawy wymagali chorzy z uogólnioną postacią choroby. Wśród wszystkich chorych poddanych obserwacji kryteria pełnej remisji wśród poszczególnych postaci choroby kształtowały się następująco:  z uogólnioną postacią choroby  u 38% pacjentów, z </a:t>
            </a:r>
            <a:r>
              <a:rPr lang="pl-PL" sz="1800" dirty="0" err="1" smtClean="0"/>
              <a:t>nielicznostawową</a:t>
            </a:r>
            <a:r>
              <a:rPr lang="pl-PL" sz="1800" dirty="0" smtClean="0"/>
              <a:t> postacią – u 32%, z postacią wielostawową (RF - ) 38%, z postacią wielostawową (RF+)  36%.  </a:t>
            </a:r>
          </a:p>
          <a:p>
            <a:endParaRPr lang="pl-PL" sz="1800" dirty="0" smtClean="0"/>
          </a:p>
          <a:p>
            <a:pPr lvl="0"/>
            <a:r>
              <a:rPr lang="en-US" sz="1200" dirty="0" smtClean="0"/>
              <a:t>Prince FH, </a:t>
            </a:r>
            <a:r>
              <a:rPr lang="en-US" sz="1200" dirty="0" err="1" smtClean="0"/>
              <a:t>Twilt</a:t>
            </a:r>
            <a:r>
              <a:rPr lang="en-US" sz="1200" dirty="0" smtClean="0"/>
              <a:t> M, Ten </a:t>
            </a:r>
            <a:r>
              <a:rPr lang="en-US" sz="1200" dirty="0" err="1" smtClean="0"/>
              <a:t>Cate</a:t>
            </a:r>
            <a:r>
              <a:rPr lang="en-US" sz="1200" dirty="0" smtClean="0"/>
              <a:t> R  et all. Long-term follow-up on effectiveness and safety of </a:t>
            </a:r>
            <a:r>
              <a:rPr lang="en-US" sz="1200" dirty="0" err="1" smtClean="0"/>
              <a:t>etanercept</a:t>
            </a:r>
            <a:r>
              <a:rPr lang="en-US" sz="1200" dirty="0" smtClean="0"/>
              <a:t> in JIA: the Dutch national register. </a:t>
            </a:r>
            <a:r>
              <a:rPr lang="pl-PL" sz="1200" dirty="0" smtClean="0"/>
              <a:t>Ann </a:t>
            </a:r>
            <a:r>
              <a:rPr lang="pl-PL" sz="1200" dirty="0" err="1" smtClean="0"/>
              <a:t>Rheum</a:t>
            </a:r>
            <a:r>
              <a:rPr lang="pl-PL" sz="1200" dirty="0" smtClean="0"/>
              <a:t> Dis 2009; 68: 635-641</a:t>
            </a:r>
          </a:p>
          <a:p>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Rejestr holenderski</a:t>
            </a:r>
            <a:endParaRPr lang="pl-PL" sz="2800" dirty="0"/>
          </a:p>
        </p:txBody>
      </p:sp>
      <p:sp>
        <p:nvSpPr>
          <p:cNvPr id="3" name="Symbol zastępczy zawartości 2"/>
          <p:cNvSpPr>
            <a:spLocks noGrp="1"/>
          </p:cNvSpPr>
          <p:nvPr>
            <p:ph idx="1"/>
          </p:nvPr>
        </p:nvSpPr>
        <p:spPr>
          <a:xfrm>
            <a:off x="357158" y="1600200"/>
            <a:ext cx="8572560" cy="4525963"/>
          </a:xfrm>
        </p:spPr>
        <p:txBody>
          <a:bodyPr/>
          <a:lstStyle/>
          <a:p>
            <a:r>
              <a:rPr lang="pl-PL" sz="1800" dirty="0" smtClean="0">
                <a:solidFill>
                  <a:srgbClr val="C00000"/>
                </a:solidFill>
              </a:rPr>
              <a:t>Kryteria remisji spełniało 36% pacjentów po średnio 1,7 roku leczenia</a:t>
            </a:r>
            <a:r>
              <a:rPr lang="pl-PL" sz="1800" dirty="0" smtClean="0"/>
              <a:t>.                              W systemowym MIZS przy złej odpowiedzi na leczenie ETA trzech chorych dobrze odpowiedziało na leczenie </a:t>
            </a:r>
            <a:r>
              <a:rPr lang="pl-PL" sz="1800" dirty="0" err="1" smtClean="0"/>
              <a:t>anakinrą</a:t>
            </a:r>
            <a:r>
              <a:rPr lang="pl-PL" sz="1800" dirty="0" smtClean="0"/>
              <a:t>.    Ryzyko wystąpienia poważnego zdarzenia niepożądanego  były niskie (0,029 na pacjenta/rok).  </a:t>
            </a:r>
          </a:p>
          <a:p>
            <a:r>
              <a:rPr lang="pl-PL" sz="1800" dirty="0" smtClean="0"/>
              <a:t>W trakcie leczenia ETA u 39 dzieci obserwowano działania niepożądane takie jak: reakcje w miejscu iniekcji, nudności, bóle głowy, zaburzenia koncentracji. Niegroźne infekcje obserwowano u 17 dzieci, ciężkie infekcje żołądkowo-jelitowe u 4, </a:t>
            </a:r>
            <a:r>
              <a:rPr lang="pl-PL" sz="1800" dirty="0" err="1" smtClean="0"/>
              <a:t>sarkoidozę</a:t>
            </a:r>
            <a:r>
              <a:rPr lang="pl-PL" sz="1800" dirty="0" smtClean="0"/>
              <a:t> u 2, immunologicznie uwarunkowane choroby jelit u 2 i padaczkę u 1 dziecka.        Trzech chorych z uogólnioną postacią choroby zmarło. Terapię przerwano u nich z powodu nieskuteczności terapii nie później niż 8 miesięcy przed zgonem. Spośród nich jedno dziecko zmarło w przebiegu gruźlicy po wprowadzeniu kolejnego leku biologicznego – INF, drugie dziecko zmarło w trakcie leczenia immunosupresyjnego z powodu zakażenia uogólnionego, a trzecie dziecko zmarło w przebiegu prawdopodobnie zespołu aktywacji makrofaga</a:t>
            </a:r>
            <a:r>
              <a:rPr lang="pl-PL" sz="1800" b="1" dirty="0" smtClean="0"/>
              <a:t>.</a:t>
            </a:r>
            <a:r>
              <a:rPr lang="pl-PL" sz="1800" dirty="0" smtClean="0"/>
              <a:t> </a:t>
            </a:r>
          </a:p>
          <a:p>
            <a:endParaRPr lang="pl-PL" sz="1800" dirty="0" smtClean="0"/>
          </a:p>
          <a:p>
            <a:pPr lvl="0"/>
            <a:r>
              <a:rPr lang="en-US" sz="1200" dirty="0" smtClean="0"/>
              <a:t>Prince FH, </a:t>
            </a:r>
            <a:r>
              <a:rPr lang="en-US" sz="1200" dirty="0" err="1" smtClean="0"/>
              <a:t>Twilt</a:t>
            </a:r>
            <a:r>
              <a:rPr lang="en-US" sz="1200" dirty="0" smtClean="0"/>
              <a:t> M, Ten </a:t>
            </a:r>
            <a:r>
              <a:rPr lang="en-US" sz="1200" dirty="0" err="1" smtClean="0"/>
              <a:t>Cate</a:t>
            </a:r>
            <a:r>
              <a:rPr lang="en-US" sz="1200" dirty="0" smtClean="0"/>
              <a:t> R  et all. Long-term follow-up on effectiveness and safety of </a:t>
            </a:r>
            <a:r>
              <a:rPr lang="en-US" sz="1200" dirty="0" err="1" smtClean="0"/>
              <a:t>etanercept</a:t>
            </a:r>
            <a:r>
              <a:rPr lang="en-US" sz="1200" dirty="0" smtClean="0"/>
              <a:t> in JIA: the Dutch national register. </a:t>
            </a:r>
            <a:r>
              <a:rPr lang="pl-PL" sz="1200" dirty="0" smtClean="0"/>
              <a:t>Ann </a:t>
            </a:r>
            <a:r>
              <a:rPr lang="pl-PL" sz="1200" dirty="0" err="1" smtClean="0"/>
              <a:t>Rheum</a:t>
            </a:r>
            <a:r>
              <a:rPr lang="pl-PL" sz="1200" dirty="0" smtClean="0"/>
              <a:t> Dis 2009; 68: 635-641</a:t>
            </a:r>
          </a:p>
          <a:p>
            <a:endParaRPr lang="pl-PL" sz="1800" dirty="0" smtClean="0"/>
          </a:p>
          <a:p>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Skuteczność leczenia w skali ACR </a:t>
            </a:r>
            <a:r>
              <a:rPr lang="pl-PL" sz="2800" dirty="0" err="1" smtClean="0"/>
              <a:t>Pedi</a:t>
            </a:r>
            <a:endParaRPr lang="pl-PL" sz="2800" dirty="0"/>
          </a:p>
        </p:txBody>
      </p:sp>
      <p:sp>
        <p:nvSpPr>
          <p:cNvPr id="3" name="Symbol zastępczy zawartości 2"/>
          <p:cNvSpPr>
            <a:spLocks noGrp="1"/>
          </p:cNvSpPr>
          <p:nvPr>
            <p:ph idx="1"/>
          </p:nvPr>
        </p:nvSpPr>
        <p:spPr/>
        <p:txBody>
          <a:bodyPr/>
          <a:lstStyle/>
          <a:p>
            <a:r>
              <a:rPr lang="pl-PL" sz="1800" dirty="0" smtClean="0"/>
              <a:t> </a:t>
            </a:r>
            <a:r>
              <a:rPr lang="pl-PL" sz="1800" dirty="0" err="1" smtClean="0"/>
              <a:t>Lovell</a:t>
            </a:r>
            <a:r>
              <a:rPr lang="pl-PL" sz="1800" dirty="0" smtClean="0"/>
              <a:t> – do badania  </a:t>
            </a:r>
            <a:r>
              <a:rPr lang="pl-PL" sz="1800" dirty="0" smtClean="0">
                <a:solidFill>
                  <a:srgbClr val="FF0000"/>
                </a:solidFill>
              </a:rPr>
              <a:t>włączono 69 pacjentów </a:t>
            </a:r>
            <a:r>
              <a:rPr lang="pl-PL" sz="1800" dirty="0" smtClean="0"/>
              <a:t>z rozpoznaniem </a:t>
            </a:r>
            <a:r>
              <a:rPr lang="pl-PL" sz="1800" dirty="0" smtClean="0">
                <a:solidFill>
                  <a:srgbClr val="FF0000"/>
                </a:solidFill>
              </a:rPr>
              <a:t>wielostawowego</a:t>
            </a:r>
            <a:r>
              <a:rPr lang="pl-PL" sz="1800" dirty="0" smtClean="0"/>
              <a:t> MIZS, którzy niedostatecznie zareagowali na leczenie MTX.</a:t>
            </a:r>
          </a:p>
          <a:p>
            <a:r>
              <a:rPr lang="pl-PL" sz="1800" dirty="0" err="1" smtClean="0"/>
              <a:t>Horneff</a:t>
            </a:r>
            <a:r>
              <a:rPr lang="pl-PL" sz="1800" dirty="0" smtClean="0"/>
              <a:t> G. i </a:t>
            </a:r>
            <a:r>
              <a:rPr lang="pl-PL" sz="1800" dirty="0" err="1" smtClean="0"/>
              <a:t>wsp</a:t>
            </a:r>
            <a:r>
              <a:rPr lang="pl-PL" sz="1800" dirty="0" smtClean="0"/>
              <a:t>. obserwowali  w badaniach porównawczych grupę </a:t>
            </a:r>
            <a:r>
              <a:rPr lang="pl-PL" sz="1800" dirty="0" smtClean="0">
                <a:solidFill>
                  <a:srgbClr val="C00000"/>
                </a:solidFill>
              </a:rPr>
              <a:t>604 chorych  na  MIZS </a:t>
            </a:r>
            <a:r>
              <a:rPr lang="pl-PL" sz="1800" dirty="0" smtClean="0"/>
              <a:t>leczonych ETA, w tym 504 pacjentów w skojarzonej terapii MTX i ETA   oraz 100 chorych pozostających wyłącznie w </a:t>
            </a:r>
            <a:r>
              <a:rPr lang="pl-PL" sz="1800" dirty="0" err="1" smtClean="0"/>
              <a:t>monoterapii</a:t>
            </a:r>
            <a:r>
              <a:rPr lang="pl-PL" sz="1800" dirty="0" smtClean="0"/>
              <a:t> ETA.</a:t>
            </a:r>
          </a:p>
          <a:p>
            <a:pPr>
              <a:buNone/>
            </a:pPr>
            <a:r>
              <a:rPr lang="pl-PL" sz="1800" dirty="0" smtClean="0"/>
              <a:t>	procentowy udział poszczególnych postaci klinicznych  </a:t>
            </a:r>
            <a:r>
              <a:rPr lang="pl-PL" sz="1800" dirty="0" smtClean="0">
                <a:solidFill>
                  <a:srgbClr val="C00000"/>
                </a:solidFill>
              </a:rPr>
              <a:t>MIZS</a:t>
            </a:r>
            <a:r>
              <a:rPr lang="pl-PL" sz="1800" dirty="0" smtClean="0"/>
              <a:t> był następujący:  </a:t>
            </a:r>
            <a:r>
              <a:rPr lang="pl-PL" sz="1800" dirty="0" smtClean="0">
                <a:solidFill>
                  <a:srgbClr val="FF0000"/>
                </a:solidFill>
              </a:rPr>
              <a:t>wielostawowym MIZS (27%), z zapaleniem przyczepów ścięgien (27%) oraz </a:t>
            </a:r>
            <a:r>
              <a:rPr lang="pl-PL" sz="1800" dirty="0" err="1" smtClean="0">
                <a:solidFill>
                  <a:srgbClr val="FF0000"/>
                </a:solidFill>
              </a:rPr>
              <a:t>nielicznostawowym</a:t>
            </a:r>
            <a:r>
              <a:rPr lang="pl-PL" sz="1800" dirty="0" smtClean="0">
                <a:solidFill>
                  <a:srgbClr val="FF0000"/>
                </a:solidFill>
              </a:rPr>
              <a:t> MIZS (25%). </a:t>
            </a:r>
          </a:p>
          <a:p>
            <a:r>
              <a:rPr lang="pl-PL" sz="1800" dirty="0" smtClean="0"/>
              <a:t>Dane holenderskiego rejestru leczenia MIZS </a:t>
            </a:r>
            <a:r>
              <a:rPr lang="pl-PL" sz="1800" dirty="0" err="1" smtClean="0"/>
              <a:t>etanerceptem</a:t>
            </a:r>
            <a:r>
              <a:rPr lang="pl-PL" sz="1800" dirty="0" smtClean="0"/>
              <a:t> obejmują </a:t>
            </a:r>
            <a:r>
              <a:rPr lang="pl-PL" sz="1800" dirty="0" smtClean="0">
                <a:solidFill>
                  <a:srgbClr val="C00000"/>
                </a:solidFill>
              </a:rPr>
              <a:t>146 chorych </a:t>
            </a:r>
            <a:r>
              <a:rPr lang="pl-PL" sz="1800" dirty="0" smtClean="0"/>
              <a:t>na MIZS,    z wszystkimi postaciami MIZS, procentowy udział poszczególnych postaci klinicznych  </a:t>
            </a:r>
            <a:r>
              <a:rPr lang="pl-PL" sz="1800" dirty="0" smtClean="0">
                <a:solidFill>
                  <a:srgbClr val="C00000"/>
                </a:solidFill>
              </a:rPr>
              <a:t>MIZS</a:t>
            </a:r>
            <a:r>
              <a:rPr lang="pl-PL" sz="1800" dirty="0" smtClean="0"/>
              <a:t> był następujący: </a:t>
            </a:r>
            <a:r>
              <a:rPr lang="pl-PL" sz="1800" dirty="0" smtClean="0">
                <a:solidFill>
                  <a:srgbClr val="C00000"/>
                </a:solidFill>
              </a:rPr>
              <a:t>27% - systemowy, 46% wielostawowy (w tym 8% - z ujemnym czynnikiem reumatoidalnym RF a 38% z RF (+), 19% z rozszerzającym </a:t>
            </a:r>
            <a:r>
              <a:rPr lang="pl-PL" sz="1800" dirty="0" err="1" smtClean="0">
                <a:solidFill>
                  <a:srgbClr val="C00000"/>
                </a:solidFill>
              </a:rPr>
              <a:t>nielicznostawowym</a:t>
            </a:r>
            <a:r>
              <a:rPr lang="pl-PL" sz="1800" dirty="0" smtClean="0">
                <a:solidFill>
                  <a:srgbClr val="C00000"/>
                </a:solidFill>
              </a:rPr>
              <a:t> MIZS, 3% z zapaleniem przyczepów ścięgien, oraz 5% z ŁZS.</a:t>
            </a:r>
            <a:endParaRPr lang="pl-PL" sz="18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Skuteczność leczenia w skali ACR </a:t>
            </a:r>
            <a:r>
              <a:rPr lang="pl-PL" sz="2800" dirty="0" err="1" smtClean="0"/>
              <a:t>Pedi</a:t>
            </a:r>
            <a:endParaRPr lang="pl-PL" sz="2800" dirty="0"/>
          </a:p>
        </p:txBody>
      </p:sp>
      <p:sp>
        <p:nvSpPr>
          <p:cNvPr id="3" name="Symbol zastępczy zawartości 2"/>
          <p:cNvSpPr>
            <a:spLocks noGrp="1"/>
          </p:cNvSpPr>
          <p:nvPr>
            <p:ph idx="1"/>
          </p:nvPr>
        </p:nvSpPr>
        <p:spPr/>
        <p:txBody>
          <a:bodyPr/>
          <a:lstStyle/>
          <a:p>
            <a:pPr>
              <a:buNone/>
            </a:pPr>
            <a:r>
              <a:rPr lang="pl-PL" sz="2000" dirty="0" smtClean="0"/>
              <a:t>Badanie </a:t>
            </a:r>
            <a:r>
              <a:rPr lang="pl-PL" sz="2000" dirty="0" err="1" smtClean="0"/>
              <a:t>Lovella</a:t>
            </a:r>
            <a:r>
              <a:rPr lang="pl-PL" sz="2000" dirty="0" smtClean="0"/>
              <a:t>  -Spośród całej grupy chorych (69) poddanych analizie skuteczności leczenia uzyskano następujące rezultaty, kryteria poprawy</a:t>
            </a:r>
          </a:p>
          <a:p>
            <a:pPr>
              <a:buNone/>
            </a:pPr>
            <a:r>
              <a:rPr lang="pl-PL" sz="2000" dirty="0" smtClean="0"/>
              <a:t> </a:t>
            </a:r>
            <a:r>
              <a:rPr lang="pl-PL" sz="2000" dirty="0" smtClean="0">
                <a:solidFill>
                  <a:srgbClr val="FF0000"/>
                </a:solidFill>
              </a:rPr>
              <a:t>ACR 30,   50,    70,     90 i   100 uzyskało odpowiednio wśród: </a:t>
            </a:r>
          </a:p>
          <a:p>
            <a:pPr>
              <a:buNone/>
            </a:pPr>
            <a:r>
              <a:rPr lang="pl-PL" sz="2000" dirty="0" smtClean="0">
                <a:solidFill>
                  <a:srgbClr val="FF0000"/>
                </a:solidFill>
              </a:rPr>
              <a:t>	   83%, 77%, 61%, 41% i 18% </a:t>
            </a:r>
            <a:r>
              <a:rPr lang="pl-PL" sz="2000" dirty="0" smtClean="0"/>
              <a:t>chorych.  Według autorów osiągnięta poprawa nie zmniejszała się, wraz z wydłużaniem czasu obserwacji.</a:t>
            </a:r>
          </a:p>
          <a:p>
            <a:pPr>
              <a:buNone/>
            </a:pPr>
            <a:r>
              <a:rPr lang="pl-PL" sz="2000" dirty="0" smtClean="0">
                <a:solidFill>
                  <a:srgbClr val="C00000"/>
                </a:solidFill>
              </a:rPr>
              <a:t>Rejestr niemiecki HORNEFF                                                                                                  Po 12 miesiącach leczenia poprawę odpowiednio na poziomie</a:t>
            </a:r>
          </a:p>
          <a:p>
            <a:pPr>
              <a:buNone/>
            </a:pPr>
            <a:r>
              <a:rPr lang="pl-PL" sz="2000" dirty="0" smtClean="0">
                <a:solidFill>
                  <a:srgbClr val="C00000"/>
                </a:solidFill>
              </a:rPr>
              <a:t> ACR </a:t>
            </a:r>
            <a:r>
              <a:rPr lang="pl-PL" sz="2000" dirty="0" err="1" smtClean="0">
                <a:solidFill>
                  <a:srgbClr val="C00000"/>
                </a:solidFill>
              </a:rPr>
              <a:t>Pedi</a:t>
            </a:r>
            <a:r>
              <a:rPr lang="pl-PL" sz="2000" dirty="0" smtClean="0">
                <a:solidFill>
                  <a:srgbClr val="C00000"/>
                </a:solidFill>
              </a:rPr>
              <a:t>   30/50/70 uzyskało w grupie leczonych ETA   i MTX: 81%/74%/62%, w grupie leczonych wyłącznie ETA: 70%/63%/45%.  </a:t>
            </a:r>
          </a:p>
          <a:p>
            <a:pPr>
              <a:buNone/>
            </a:pPr>
            <a:r>
              <a:rPr lang="pl-PL" sz="2000" dirty="0" smtClean="0">
                <a:solidFill>
                  <a:srgbClr val="C00000"/>
                </a:solidFill>
              </a:rPr>
              <a:t>Rejestr MIZS</a:t>
            </a:r>
            <a:r>
              <a:rPr lang="pl-PL" sz="2000" dirty="0" smtClean="0"/>
              <a:t> ACR </a:t>
            </a:r>
            <a:r>
              <a:rPr lang="pl-PL" sz="2000" dirty="0" err="1" smtClean="0"/>
              <a:t>Pedi</a:t>
            </a:r>
            <a:r>
              <a:rPr lang="pl-PL" sz="2000" dirty="0" smtClean="0"/>
              <a:t> 30%, 50%, 70%, 90% oraz 100% odpowiednio u 	 61.5%, 37.5%, 17.5%, 7% oraz 4,5% pacjentów po 1 miesiącu,                 79%, 63%, 28%, 17% oraz 15% pacjentów po 3 miesiącach oraz              89%, 81%, 52.5%, 22.5% oraz 21.5% pacjentów po 12 miesiącach leczenia biologicznego</a:t>
            </a:r>
            <a:endParaRPr lang="pl-PL" sz="20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25470"/>
          </a:xfrm>
        </p:spPr>
        <p:txBody>
          <a:bodyPr/>
          <a:lstStyle/>
          <a:p>
            <a:r>
              <a:rPr lang="pl-PL" sz="3200" dirty="0" smtClean="0"/>
              <a:t>AE i SAE</a:t>
            </a:r>
            <a:endParaRPr lang="pl-PL" sz="3200" dirty="0"/>
          </a:p>
        </p:txBody>
      </p:sp>
      <p:sp>
        <p:nvSpPr>
          <p:cNvPr id="3" name="Symbol zastępczy zawartości 2"/>
          <p:cNvSpPr>
            <a:spLocks noGrp="1"/>
          </p:cNvSpPr>
          <p:nvPr>
            <p:ph idx="1"/>
          </p:nvPr>
        </p:nvSpPr>
        <p:spPr>
          <a:xfrm>
            <a:off x="457200" y="928670"/>
            <a:ext cx="8229600" cy="5197493"/>
          </a:xfrm>
        </p:spPr>
        <p:txBody>
          <a:bodyPr/>
          <a:lstStyle/>
          <a:p>
            <a:r>
              <a:rPr lang="pl-PL" sz="1400" dirty="0" smtClean="0"/>
              <a:t>Rejestr D - </a:t>
            </a:r>
            <a:r>
              <a:rPr lang="pl-PL" sz="1400" dirty="0" err="1" smtClean="0"/>
              <a:t>Horneff</a:t>
            </a:r>
            <a:endParaRPr lang="pl-PL" sz="1400" dirty="0" smtClean="0"/>
          </a:p>
          <a:p>
            <a:r>
              <a:rPr lang="pl-PL" sz="1400" dirty="0" smtClean="0"/>
              <a:t>W całej grupie 604 leczonych chorych odnotowano 25 poważnych zdarzeń niepożądanych  związanych z zakażeniem i 23 poważnych zdarzeń niepożądanych nie mających związku z infekcją.  W grupie leczonej kombinacją ETA i MTX zanotowano 3 przypadki chorób rozrostowych. </a:t>
            </a:r>
          </a:p>
          <a:p>
            <a:r>
              <a:rPr lang="pl-PL" sz="1400" dirty="0" smtClean="0"/>
              <a:t>W grupie pacjentów na </a:t>
            </a:r>
            <a:r>
              <a:rPr lang="pl-PL" sz="1400" dirty="0" err="1" smtClean="0"/>
              <a:t>monoterapii</a:t>
            </a:r>
            <a:r>
              <a:rPr lang="pl-PL" sz="1400" dirty="0" smtClean="0"/>
              <a:t> ETA odnotowano 1 infekcyjne i 3 </a:t>
            </a:r>
            <a:r>
              <a:rPr lang="pl-PL" sz="1400" dirty="0" err="1" smtClean="0"/>
              <a:t>nieinfekcyjne</a:t>
            </a:r>
            <a:r>
              <a:rPr lang="pl-PL" sz="1400" dirty="0" smtClean="0"/>
              <a:t> poważne zdarzenia niepożądane, nie zarejestrowano wystąpienia choroby rozrostowej. Ryzyko wystąpienia poważnego zdarzenia niepożądanego  było małe  - 0,05 na pacjenta/rok w grupie leczonej ETA i MTX, a jeszcze mniejsze w grupie chorych leczonych tylko ETA 0,01 na pacjenta/rok.  W ocenie autorów tolerancja leczenia według  obu schematów terapeutycznych była porównywalna</a:t>
            </a:r>
          </a:p>
          <a:p>
            <a:r>
              <a:rPr lang="pl-PL" sz="1400" dirty="0" smtClean="0"/>
              <a:t>Rejestr NL</a:t>
            </a:r>
          </a:p>
          <a:p>
            <a:r>
              <a:rPr lang="pl-PL" sz="1400" dirty="0" smtClean="0"/>
              <a:t>W trakcie leczenia ETA u 39 dzieci obserwowano działania niepożądane takie jak: reakcje w miejscu iniekcji, nudności, bóle głowy, zaburzenia koncentracji. Niegroźne infekcje obserwowano u 17 dzieci, ciężkie infekcje żołądkowo-jelitowe u 4, </a:t>
            </a:r>
            <a:r>
              <a:rPr lang="pl-PL" sz="1400" dirty="0" err="1" smtClean="0"/>
              <a:t>sarkoidozę</a:t>
            </a:r>
            <a:r>
              <a:rPr lang="pl-PL" sz="1400" dirty="0" smtClean="0"/>
              <a:t> u 2, immunologicznie uwarunkowane choroby jelit u 2   i padaczkę u 1 dziecka.  Trzech chorych z uogólnioną postacią choroby zmarło. Terapię przerwano u nich z powodu nieskuteczności terapii nie później niż 8 miesięcy przed zgonem. Spośród nich jedno dziecko zmarło w przebiegu gruźlicy po wprowadzeniu kolejnego leku biologicznego – INF, drugie dziecko zmarło w trakcie leczenia immunosupresyjnego z powodu zakażenia uogólnionego, a trzecie dziecko zmarło w przebiegu prawdopodobnie zespołu aktywacji makrofaga</a:t>
            </a:r>
            <a:r>
              <a:rPr lang="pl-PL" sz="1400" b="1" dirty="0" smtClean="0"/>
              <a:t>.</a:t>
            </a:r>
            <a:r>
              <a:rPr lang="pl-PL" sz="1400" dirty="0" smtClean="0"/>
              <a:t> </a:t>
            </a:r>
          </a:p>
          <a:p>
            <a:r>
              <a:rPr lang="pl-PL" sz="1400" dirty="0" smtClean="0"/>
              <a:t>Rejestr PL MIZS  </a:t>
            </a:r>
          </a:p>
          <a:p>
            <a:r>
              <a:rPr lang="pl-PL" sz="1400" dirty="0" smtClean="0"/>
              <a:t>Zastosowane leczenie było dobrze tolerowane; zgłoszono 730 zdarzeń niepożądanych u 218 pacjentów leczonych w okresie od 6 do 48 miesięcy czyli 390,6 </a:t>
            </a:r>
            <a:r>
              <a:rPr lang="pl-PL" sz="1400" dirty="0" err="1" smtClean="0"/>
              <a:t>pacjentolat</a:t>
            </a:r>
            <a:r>
              <a:rPr lang="pl-PL" sz="1400" dirty="0" smtClean="0"/>
              <a:t>. Wskaźnik zdarzeń niepożądanych wyniósł 1,87/pacjenta/rok. Zanotowano  6 SAE w tym  1 zespół MAS, 1 gruźlica, 1 zaburzenia neurologiczne, 3 zakażenia oportunistyczne.  Nie zanotowano zgonu.</a:t>
            </a:r>
            <a:endParaRPr lang="pl-PL" sz="1400"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1"/>
          <p:cNvSpPr>
            <a:spLocks noGrp="1"/>
          </p:cNvSpPr>
          <p:nvPr>
            <p:ph type="title"/>
          </p:nvPr>
        </p:nvSpPr>
        <p:spPr/>
        <p:txBody>
          <a:bodyPr/>
          <a:lstStyle/>
          <a:p>
            <a:pPr eaLnBrk="1" hangingPunct="1"/>
            <a:r>
              <a:rPr lang="pl-PL" sz="2800" dirty="0" smtClean="0"/>
              <a:t>REJESTR MIZS przy PTR</a:t>
            </a:r>
          </a:p>
        </p:txBody>
      </p:sp>
      <p:sp>
        <p:nvSpPr>
          <p:cNvPr id="15363" name="Symbol zastępczy zawartości 2"/>
          <p:cNvSpPr>
            <a:spLocks noGrp="1"/>
          </p:cNvSpPr>
          <p:nvPr>
            <p:ph idx="1"/>
          </p:nvPr>
        </p:nvSpPr>
        <p:spPr/>
        <p:txBody>
          <a:bodyPr/>
          <a:lstStyle/>
          <a:p>
            <a:pPr eaLnBrk="1" hangingPunct="1">
              <a:buFont typeface="Arial" pitchFamily="34" charset="0"/>
              <a:buNone/>
            </a:pPr>
            <a:r>
              <a:rPr lang="pl-PL" sz="2400" smtClean="0"/>
              <a:t>	</a:t>
            </a:r>
            <a:r>
              <a:rPr lang="pl-PL" sz="2000" smtClean="0"/>
              <a:t>W  kwietniu 2009 roku przy udziale Sekcji Pediatrycznej  Polskiego Towarzystwa  Reumatologicznego  przy  poparciu  Prezesa i Zarządu PTR     i  konsultanta krajowego  w dziedzine  reumatologii  powołano do życia  niezależny  ogólnopolski rejestr pt. ”Długoterminowa ocena  bezpieczeństwa i skuteczności leczenia MIZS”. Inspiracją do powstania tego przedsięwzięcia stała się konieczność ciągłego monitorowania pacjentów z MIZS przez lekarzy prowadzących terapię jako jedyny sposób na wypracowanie nowych rekomendacji leczenia MIZS. </a:t>
            </a:r>
          </a:p>
          <a:p>
            <a:pPr eaLnBrk="1" hangingPunct="1">
              <a:buFont typeface="Arial" pitchFamily="34" charset="0"/>
              <a:buNone/>
            </a:pPr>
            <a:r>
              <a:rPr lang="pl-PL" sz="2000" smtClean="0"/>
              <a:t>	Powstanie i prowadzenie rejestru  było  możliwe  dzięki  grantowi naukowemu firmy Pfizer Polska Sp. z o.o. (dawniej Wyeth Sp. z o.o.). Program rejestru przygotowała  i administruje nim firma Index Copernicus International SA.</a:t>
            </a:r>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a:xfrm>
            <a:off x="457200" y="274638"/>
            <a:ext cx="8229600" cy="439737"/>
          </a:xfrm>
        </p:spPr>
        <p:txBody>
          <a:bodyPr/>
          <a:lstStyle/>
          <a:p>
            <a:pPr eaLnBrk="1" hangingPunct="1"/>
            <a:r>
              <a:rPr lang="pl-PL" sz="2800" dirty="0" smtClean="0"/>
              <a:t>REJESTR MIZS przy PTR</a:t>
            </a:r>
          </a:p>
        </p:txBody>
      </p:sp>
      <p:sp>
        <p:nvSpPr>
          <p:cNvPr id="16387" name="Symbol zastępczy zawartości 2"/>
          <p:cNvSpPr>
            <a:spLocks noGrp="1"/>
          </p:cNvSpPr>
          <p:nvPr>
            <p:ph idx="1"/>
          </p:nvPr>
        </p:nvSpPr>
        <p:spPr>
          <a:xfrm>
            <a:off x="357158" y="857232"/>
            <a:ext cx="8329642" cy="5268931"/>
          </a:xfrm>
        </p:spPr>
        <p:txBody>
          <a:bodyPr/>
          <a:lstStyle/>
          <a:p>
            <a:pPr eaLnBrk="1" hangingPunct="1">
              <a:buFont typeface="Arial" pitchFamily="34" charset="0"/>
              <a:buNone/>
            </a:pPr>
            <a:r>
              <a:rPr lang="pl-PL" sz="1600" dirty="0" smtClean="0"/>
              <a:t>	</a:t>
            </a:r>
            <a:r>
              <a:rPr lang="pl-PL" sz="2400" dirty="0" smtClean="0"/>
              <a:t>Prowadzenie rejestru ma na celu:</a:t>
            </a:r>
          </a:p>
          <a:p>
            <a:pPr eaLnBrk="1" hangingPunct="1">
              <a:buFont typeface="Arial" pitchFamily="34" charset="0"/>
              <a:buNone/>
            </a:pPr>
            <a:endParaRPr lang="pl-PL" sz="2400" dirty="0" smtClean="0"/>
          </a:p>
          <a:p>
            <a:pPr eaLnBrk="1" hangingPunct="1">
              <a:buFont typeface="Arial" pitchFamily="34" charset="0"/>
              <a:buNone/>
            </a:pPr>
            <a:r>
              <a:rPr lang="pl-PL" sz="1600" dirty="0" smtClean="0"/>
              <a:t>	1. długoterminową ocenę bezpieczeństwa stosowanego leczenia przez prowadzenie dokładnej oceny zdarzeń niepożądanych, </a:t>
            </a:r>
          </a:p>
          <a:p>
            <a:pPr eaLnBrk="1" hangingPunct="1">
              <a:buFont typeface="Arial" pitchFamily="34" charset="0"/>
              <a:buNone/>
            </a:pPr>
            <a:r>
              <a:rPr lang="pl-PL" sz="1600" dirty="0" smtClean="0"/>
              <a:t>	2. długoterminową ocenę skuteczności leczenia na podstawie oceny aktywności choroby przed włączeniem leku biologicznego, po miesiącu, 3 i 6 miesiącach oraz po roku leczenia. Jeżeli leczenie będzie kontynuowane ponad rok ocena będzie dokonywana 2 razy w roku wraz z oceną jakości życia pacjentów (wszystkie oceny muszą być dokonywane przy pomocy tych samych narzędzi we wszystkich ośrodkach),</a:t>
            </a:r>
          </a:p>
          <a:p>
            <a:pPr eaLnBrk="1" hangingPunct="1">
              <a:buNone/>
            </a:pPr>
            <a:r>
              <a:rPr lang="pl-PL" sz="1600" dirty="0" smtClean="0"/>
              <a:t>	3. . integrację środowiska reumatologów dziecięcych wokół problemu leczenia ciężko                                              chorych  dzieci</a:t>
            </a:r>
          </a:p>
          <a:p>
            <a:pPr eaLnBrk="1" hangingPunct="1">
              <a:buFont typeface="Arial" pitchFamily="34" charset="0"/>
              <a:buNone/>
            </a:pPr>
            <a:r>
              <a:rPr lang="pl-PL" sz="1600" dirty="0" smtClean="0"/>
              <a:t>	4. dokładne omówienie powodów odstawiania leczenia lub zmiany terapii, </a:t>
            </a:r>
          </a:p>
          <a:p>
            <a:pPr eaLnBrk="1" hangingPunct="1">
              <a:buFont typeface="Arial" pitchFamily="34" charset="0"/>
              <a:buNone/>
            </a:pPr>
            <a:r>
              <a:rPr lang="pl-PL" sz="1600" dirty="0" smtClean="0"/>
              <a:t>	4. ocenę kosztu terapii na podstawie danych z rejestru</a:t>
            </a:r>
          </a:p>
          <a:p>
            <a:pPr eaLnBrk="1" hangingPunct="1">
              <a:buFont typeface="Arial" pitchFamily="34" charset="0"/>
              <a:buNone/>
            </a:pPr>
            <a:r>
              <a:rPr lang="pl-PL" sz="1600" dirty="0" smtClean="0"/>
              <a:t>	5. zebranie danych dotyczących przebiegu choroby</a:t>
            </a:r>
          </a:p>
          <a:p>
            <a:pPr eaLnBrk="1" hangingPunct="1">
              <a:buFont typeface="Arial" pitchFamily="34" charset="0"/>
              <a:buNone/>
            </a:pPr>
            <a:r>
              <a:rPr lang="pl-PL" sz="1600" dirty="0" smtClean="0"/>
              <a:t>	6. poddanie analizie statystycznej wieloośrodkowych danych</a:t>
            </a:r>
          </a:p>
          <a:p>
            <a:pPr eaLnBrk="1" hangingPunct="1">
              <a:buFont typeface="Arial" pitchFamily="34" charset="0"/>
              <a:buNone/>
            </a:pPr>
            <a:r>
              <a:rPr lang="pl-PL" sz="1600" dirty="0" smtClean="0"/>
              <a:t>	7.  opracowanie wspólnych standardów postępowania</a:t>
            </a:r>
          </a:p>
          <a:p>
            <a:pPr eaLnBrk="1" hangingPunct="1">
              <a:buFont typeface="Arial" pitchFamily="34" charset="0"/>
              <a:buNone/>
            </a:pPr>
            <a:r>
              <a:rPr lang="pl-PL" sz="1600" dirty="0" smtClean="0"/>
              <a:t>	8.  zastosowanie nowoczesnych systemów informatycznych</a:t>
            </a:r>
          </a:p>
          <a:p>
            <a:pPr eaLnBrk="1" hangingPunct="1">
              <a:buFont typeface="Arial" pitchFamily="34" charset="0"/>
              <a:buNone/>
            </a:pPr>
            <a:r>
              <a:rPr lang="pl-PL" sz="1600" dirty="0" smtClean="0"/>
              <a:t>	 </a:t>
            </a:r>
          </a:p>
          <a:p>
            <a:pPr eaLnBrk="1" hangingPunct="1"/>
            <a:endParaRPr lang="pl-PL"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p:txBody>
          <a:bodyPr/>
          <a:lstStyle/>
          <a:p>
            <a:pPr eaLnBrk="1" hangingPunct="1"/>
            <a:r>
              <a:rPr lang="pl-PL" sz="2800" dirty="0" smtClean="0"/>
              <a:t>REJESTR MIZS przy PTR</a:t>
            </a:r>
          </a:p>
        </p:txBody>
      </p:sp>
      <p:sp>
        <p:nvSpPr>
          <p:cNvPr id="17411" name="Symbol zastępczy zawartości 2"/>
          <p:cNvSpPr>
            <a:spLocks noGrp="1"/>
          </p:cNvSpPr>
          <p:nvPr>
            <p:ph idx="1"/>
          </p:nvPr>
        </p:nvSpPr>
        <p:spPr/>
        <p:txBody>
          <a:bodyPr/>
          <a:lstStyle/>
          <a:p>
            <a:pPr eaLnBrk="1" hangingPunct="1">
              <a:buFont typeface="Arial" pitchFamily="34" charset="0"/>
              <a:buNone/>
            </a:pPr>
            <a:r>
              <a:rPr lang="pl-PL" sz="2400" dirty="0" smtClean="0"/>
              <a:t>	PTR jest odpowiedzialne za wybór ośrodków badawczych         i Badaczy biorących udział w Rejestrze, przy czym Rejestr jest otwarty dla wszystkich zainteresowanych ośrodków.</a:t>
            </a:r>
          </a:p>
          <a:p>
            <a:pPr eaLnBrk="1" hangingPunct="1">
              <a:buFont typeface="Arial" pitchFamily="34" charset="0"/>
              <a:buNone/>
            </a:pPr>
            <a:r>
              <a:rPr lang="pl-PL" sz="2400" dirty="0" smtClean="0"/>
              <a:t>	Jedynie prowadząc obserwację licznej grupy pacjentów można zarejestrować pozytywne efekty leczenia, ustalić szczegółowe wskazania do włączenia leczenia biologicznego, zauważyć         i opisać wszystkie działania niepożądane leku. Prowadzenie ogólnopolskiego rejestru wszystkich chorych na MIZS leczonych lekami biologicznymi przyczyni się do realizacji tych zadań. </a:t>
            </a:r>
          </a:p>
          <a:p>
            <a:pPr eaLnBrk="1" hangingPunct="1">
              <a:buFont typeface="Arial" pitchFamily="34" charset="0"/>
              <a:buNone/>
            </a:pPr>
            <a:endParaRPr lang="pl-PL" sz="2400" dirty="0" smtClean="0"/>
          </a:p>
          <a:p>
            <a:pPr eaLnBrk="1" hangingPunct="1"/>
            <a:endParaRPr lang="pl-PL" sz="2400"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a:xfrm>
            <a:off x="457200" y="274638"/>
            <a:ext cx="8229600" cy="725487"/>
          </a:xfrm>
        </p:spPr>
        <p:txBody>
          <a:bodyPr/>
          <a:lstStyle/>
          <a:p>
            <a:pPr eaLnBrk="1" hangingPunct="1"/>
            <a:r>
              <a:rPr lang="pl-PL" sz="2800" dirty="0" smtClean="0"/>
              <a:t>REJESTR MIZS przy PTR </a:t>
            </a:r>
          </a:p>
        </p:txBody>
      </p:sp>
      <p:sp>
        <p:nvSpPr>
          <p:cNvPr id="18435" name="Symbol zastępczy zawartości 2"/>
          <p:cNvSpPr>
            <a:spLocks noGrp="1"/>
          </p:cNvSpPr>
          <p:nvPr>
            <p:ph idx="1"/>
          </p:nvPr>
        </p:nvSpPr>
        <p:spPr>
          <a:xfrm>
            <a:off x="457200" y="1428735"/>
            <a:ext cx="8229600" cy="4697427"/>
          </a:xfrm>
        </p:spPr>
        <p:txBody>
          <a:bodyPr/>
          <a:lstStyle/>
          <a:p>
            <a:pPr eaLnBrk="1" hangingPunct="1"/>
            <a:r>
              <a:rPr lang="pl-PL" sz="2400" b="1" dirty="0" smtClean="0"/>
              <a:t>Materiał</a:t>
            </a:r>
            <a:endParaRPr lang="pl-PL" sz="2400" dirty="0" smtClean="0"/>
          </a:p>
          <a:p>
            <a:pPr eaLnBrk="1" hangingPunct="1"/>
            <a:r>
              <a:rPr lang="pl-PL" sz="2400" dirty="0" smtClean="0"/>
              <a:t>Do badania włączono 296 pacjentów z MIZS, u których          nie uzyskano zadowalającej odpowiedzi na leczenie konwencjonalne </a:t>
            </a:r>
            <a:r>
              <a:rPr lang="pl-PL" sz="2400" dirty="0" err="1" smtClean="0"/>
              <a:t>LMPCh</a:t>
            </a:r>
            <a:r>
              <a:rPr lang="pl-PL" sz="2400" dirty="0" smtClean="0"/>
              <a:t>.  Włączeni do badania chorzy prezentowali różne kliniczne podtypy choroby</a:t>
            </a:r>
          </a:p>
          <a:p>
            <a:pPr eaLnBrk="1" hangingPunct="1"/>
            <a:r>
              <a:rPr lang="pl-PL" sz="2400" dirty="0" smtClean="0"/>
              <a:t>Dane 218 pacjentów z MIZS leczonych lekami biologicznymi   w skojarzeniu z innymi </a:t>
            </a:r>
            <a:r>
              <a:rPr lang="pl-PL" sz="2400" dirty="0" err="1" smtClean="0"/>
              <a:t>LMPCh</a:t>
            </a:r>
            <a:r>
              <a:rPr lang="pl-PL" sz="2400" dirty="0" smtClean="0"/>
              <a:t> przez co najmniej 6 miesięcy   w 17 ośrodkach reumatologicznych w Polsce poddano  analizie statystycznej.</a:t>
            </a:r>
          </a:p>
          <a:p>
            <a:pPr eaLnBrk="1" hangingPunct="1"/>
            <a:endParaRPr lang="pl-PL"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1"/>
          <p:cNvSpPr>
            <a:spLocks noGrp="1" noChangeArrowheads="1"/>
          </p:cNvSpPr>
          <p:nvPr>
            <p:ph type="title" idx="4294967295"/>
          </p:nvPr>
        </p:nvSpPr>
        <p:spPr>
          <a:xfrm>
            <a:off x="430213" y="527050"/>
            <a:ext cx="8337550" cy="585788"/>
          </a:xfrm>
        </p:spPr>
        <p:txBody>
          <a:bodyPr rtlCol="0">
            <a:normAutofit fontScale="90000"/>
          </a:bodyPr>
          <a:lstStyle/>
          <a:p>
            <a:pPr eaLnBrk="1" fontAlgn="auto" hangingPunct="1">
              <a:spcAft>
                <a:spcPts val="0"/>
              </a:spcAft>
              <a:defRPr/>
            </a:pPr>
            <a:r>
              <a:rPr lang="en-GB" dirty="0" smtClean="0"/>
              <a:t>Select Biologic Registries</a:t>
            </a:r>
          </a:p>
        </p:txBody>
      </p:sp>
      <p:pic>
        <p:nvPicPr>
          <p:cNvPr id="5123" name="Picture 3" descr="world-map-without-dots"/>
          <p:cNvPicPr>
            <a:picLocks noChangeAspect="1" noChangeArrowheads="1"/>
          </p:cNvPicPr>
          <p:nvPr/>
        </p:nvPicPr>
        <p:blipFill>
          <a:blip r:embed="rId3" cstate="print"/>
          <a:srcRect/>
          <a:stretch>
            <a:fillRect/>
          </a:stretch>
        </p:blipFill>
        <p:spPr bwMode="auto">
          <a:xfrm>
            <a:off x="684213" y="2044700"/>
            <a:ext cx="8064500" cy="4465638"/>
          </a:xfrm>
          <a:prstGeom prst="rect">
            <a:avLst/>
          </a:prstGeom>
          <a:noFill/>
          <a:ln w="9525">
            <a:noFill/>
            <a:miter lim="800000"/>
            <a:headEnd/>
            <a:tailEnd/>
          </a:ln>
        </p:spPr>
      </p:pic>
      <p:sp>
        <p:nvSpPr>
          <p:cNvPr id="5124" name="Line 15"/>
          <p:cNvSpPr>
            <a:spLocks noChangeShapeType="1"/>
          </p:cNvSpPr>
          <p:nvPr/>
        </p:nvSpPr>
        <p:spPr bwMode="auto">
          <a:xfrm flipV="1">
            <a:off x="4356100" y="3846513"/>
            <a:ext cx="0" cy="504825"/>
          </a:xfrm>
          <a:prstGeom prst="line">
            <a:avLst/>
          </a:prstGeom>
          <a:noFill/>
          <a:ln w="25400">
            <a:solidFill>
              <a:srgbClr val="5F5F5F"/>
            </a:solidFill>
            <a:round/>
            <a:headEnd/>
            <a:tailEnd type="triangle" w="med" len="med"/>
          </a:ln>
        </p:spPr>
        <p:txBody>
          <a:bodyPr/>
          <a:lstStyle/>
          <a:p>
            <a:endParaRPr lang="pl-PL"/>
          </a:p>
        </p:txBody>
      </p:sp>
      <p:sp>
        <p:nvSpPr>
          <p:cNvPr id="5125" name="Line 16"/>
          <p:cNvSpPr>
            <a:spLocks noChangeShapeType="1"/>
          </p:cNvSpPr>
          <p:nvPr/>
        </p:nvSpPr>
        <p:spPr bwMode="auto">
          <a:xfrm>
            <a:off x="3924300" y="3198813"/>
            <a:ext cx="647700" cy="215900"/>
          </a:xfrm>
          <a:prstGeom prst="line">
            <a:avLst/>
          </a:prstGeom>
          <a:noFill/>
          <a:ln w="25400">
            <a:solidFill>
              <a:srgbClr val="5F5F5F"/>
            </a:solidFill>
            <a:round/>
            <a:headEnd/>
            <a:tailEnd type="triangle" w="med" len="med"/>
          </a:ln>
        </p:spPr>
        <p:txBody>
          <a:bodyPr/>
          <a:lstStyle/>
          <a:p>
            <a:endParaRPr lang="pl-PL"/>
          </a:p>
        </p:txBody>
      </p:sp>
      <p:sp>
        <p:nvSpPr>
          <p:cNvPr id="5126" name="Line 17"/>
          <p:cNvSpPr>
            <a:spLocks noChangeShapeType="1"/>
          </p:cNvSpPr>
          <p:nvPr/>
        </p:nvSpPr>
        <p:spPr bwMode="auto">
          <a:xfrm flipV="1">
            <a:off x="3779838" y="3559175"/>
            <a:ext cx="792162" cy="215900"/>
          </a:xfrm>
          <a:prstGeom prst="line">
            <a:avLst/>
          </a:prstGeom>
          <a:noFill/>
          <a:ln w="25400">
            <a:solidFill>
              <a:srgbClr val="5F5F5F"/>
            </a:solidFill>
            <a:round/>
            <a:headEnd/>
            <a:tailEnd type="triangle" w="med" len="med"/>
          </a:ln>
        </p:spPr>
        <p:txBody>
          <a:bodyPr/>
          <a:lstStyle/>
          <a:p>
            <a:endParaRPr lang="pl-PL"/>
          </a:p>
        </p:txBody>
      </p:sp>
      <p:sp>
        <p:nvSpPr>
          <p:cNvPr id="5127" name="Line 18"/>
          <p:cNvSpPr>
            <a:spLocks noChangeShapeType="1"/>
          </p:cNvSpPr>
          <p:nvPr/>
        </p:nvSpPr>
        <p:spPr bwMode="auto">
          <a:xfrm flipH="1" flipV="1">
            <a:off x="4716463" y="3486150"/>
            <a:ext cx="1655762" cy="431800"/>
          </a:xfrm>
          <a:prstGeom prst="line">
            <a:avLst/>
          </a:prstGeom>
          <a:noFill/>
          <a:ln w="25400">
            <a:solidFill>
              <a:srgbClr val="5F5F5F"/>
            </a:solidFill>
            <a:round/>
            <a:headEnd/>
            <a:tailEnd type="triangle" w="med" len="med"/>
          </a:ln>
        </p:spPr>
        <p:txBody>
          <a:bodyPr/>
          <a:lstStyle/>
          <a:p>
            <a:endParaRPr lang="pl-PL"/>
          </a:p>
        </p:txBody>
      </p:sp>
      <p:sp>
        <p:nvSpPr>
          <p:cNvPr id="5128" name="Line 19"/>
          <p:cNvSpPr>
            <a:spLocks noChangeShapeType="1"/>
          </p:cNvSpPr>
          <p:nvPr/>
        </p:nvSpPr>
        <p:spPr bwMode="auto">
          <a:xfrm>
            <a:off x="4429125" y="1974850"/>
            <a:ext cx="287338" cy="1295400"/>
          </a:xfrm>
          <a:prstGeom prst="line">
            <a:avLst/>
          </a:prstGeom>
          <a:noFill/>
          <a:ln w="25400">
            <a:solidFill>
              <a:schemeClr val="bg2"/>
            </a:solidFill>
            <a:round/>
            <a:headEnd/>
            <a:tailEnd type="triangle" w="med" len="med"/>
          </a:ln>
        </p:spPr>
        <p:txBody>
          <a:bodyPr/>
          <a:lstStyle/>
          <a:p>
            <a:endParaRPr lang="pl-PL"/>
          </a:p>
        </p:txBody>
      </p:sp>
      <p:sp>
        <p:nvSpPr>
          <p:cNvPr id="5129" name="Line 20"/>
          <p:cNvSpPr>
            <a:spLocks noChangeShapeType="1"/>
          </p:cNvSpPr>
          <p:nvPr/>
        </p:nvSpPr>
        <p:spPr bwMode="auto">
          <a:xfrm flipH="1" flipV="1">
            <a:off x="3492500" y="5359400"/>
            <a:ext cx="576263" cy="360363"/>
          </a:xfrm>
          <a:prstGeom prst="line">
            <a:avLst/>
          </a:prstGeom>
          <a:noFill/>
          <a:ln w="25400">
            <a:solidFill>
              <a:srgbClr val="5F5F5F"/>
            </a:solidFill>
            <a:round/>
            <a:headEnd/>
            <a:tailEnd type="triangle" w="med" len="med"/>
          </a:ln>
        </p:spPr>
        <p:txBody>
          <a:bodyPr/>
          <a:lstStyle/>
          <a:p>
            <a:endParaRPr lang="pl-PL"/>
          </a:p>
        </p:txBody>
      </p:sp>
      <p:sp>
        <p:nvSpPr>
          <p:cNvPr id="5130" name="Line 21"/>
          <p:cNvSpPr>
            <a:spLocks noChangeShapeType="1"/>
          </p:cNvSpPr>
          <p:nvPr/>
        </p:nvSpPr>
        <p:spPr bwMode="auto">
          <a:xfrm>
            <a:off x="2700338" y="5143500"/>
            <a:ext cx="360362" cy="863600"/>
          </a:xfrm>
          <a:prstGeom prst="line">
            <a:avLst/>
          </a:prstGeom>
          <a:noFill/>
          <a:ln w="25400">
            <a:solidFill>
              <a:srgbClr val="5F5F5F"/>
            </a:solidFill>
            <a:round/>
            <a:headEnd/>
            <a:tailEnd type="triangle" w="med" len="med"/>
          </a:ln>
        </p:spPr>
        <p:txBody>
          <a:bodyPr/>
          <a:lstStyle/>
          <a:p>
            <a:endParaRPr lang="pl-PL"/>
          </a:p>
        </p:txBody>
      </p:sp>
      <p:sp>
        <p:nvSpPr>
          <p:cNvPr id="5131" name="Line 22"/>
          <p:cNvSpPr>
            <a:spLocks noChangeShapeType="1"/>
          </p:cNvSpPr>
          <p:nvPr/>
        </p:nvSpPr>
        <p:spPr bwMode="auto">
          <a:xfrm flipV="1">
            <a:off x="1763713" y="4206875"/>
            <a:ext cx="504825" cy="144463"/>
          </a:xfrm>
          <a:prstGeom prst="line">
            <a:avLst/>
          </a:prstGeom>
          <a:noFill/>
          <a:ln w="25400">
            <a:solidFill>
              <a:srgbClr val="5F5F5F"/>
            </a:solidFill>
            <a:round/>
            <a:headEnd/>
            <a:tailEnd type="triangle" w="med" len="med"/>
          </a:ln>
        </p:spPr>
        <p:txBody>
          <a:bodyPr/>
          <a:lstStyle/>
          <a:p>
            <a:endParaRPr lang="pl-PL"/>
          </a:p>
        </p:txBody>
      </p:sp>
      <p:sp>
        <p:nvSpPr>
          <p:cNvPr id="5132" name="Line 23"/>
          <p:cNvSpPr>
            <a:spLocks noChangeShapeType="1"/>
          </p:cNvSpPr>
          <p:nvPr/>
        </p:nvSpPr>
        <p:spPr bwMode="auto">
          <a:xfrm>
            <a:off x="4140200" y="2335213"/>
            <a:ext cx="288925" cy="935037"/>
          </a:xfrm>
          <a:prstGeom prst="line">
            <a:avLst/>
          </a:prstGeom>
          <a:noFill/>
          <a:ln w="25400">
            <a:solidFill>
              <a:srgbClr val="5F5F5F"/>
            </a:solidFill>
            <a:round/>
            <a:headEnd/>
            <a:tailEnd type="triangle" w="med" len="med"/>
          </a:ln>
        </p:spPr>
        <p:txBody>
          <a:bodyPr/>
          <a:lstStyle/>
          <a:p>
            <a:endParaRPr lang="pl-PL"/>
          </a:p>
        </p:txBody>
      </p:sp>
      <p:sp>
        <p:nvSpPr>
          <p:cNvPr id="5133" name="Line 24"/>
          <p:cNvSpPr>
            <a:spLocks noChangeShapeType="1"/>
          </p:cNvSpPr>
          <p:nvPr/>
        </p:nvSpPr>
        <p:spPr bwMode="auto">
          <a:xfrm flipH="1">
            <a:off x="4716463" y="1974850"/>
            <a:ext cx="1584325" cy="1008063"/>
          </a:xfrm>
          <a:prstGeom prst="line">
            <a:avLst/>
          </a:prstGeom>
          <a:noFill/>
          <a:ln w="25400">
            <a:solidFill>
              <a:srgbClr val="5F5F5F"/>
            </a:solidFill>
            <a:round/>
            <a:headEnd/>
            <a:tailEnd type="triangle" w="med" len="med"/>
          </a:ln>
        </p:spPr>
        <p:txBody>
          <a:bodyPr/>
          <a:lstStyle/>
          <a:p>
            <a:endParaRPr lang="pl-PL"/>
          </a:p>
        </p:txBody>
      </p:sp>
      <p:sp>
        <p:nvSpPr>
          <p:cNvPr id="5134" name="Line 25"/>
          <p:cNvSpPr>
            <a:spLocks noChangeShapeType="1"/>
          </p:cNvSpPr>
          <p:nvPr/>
        </p:nvSpPr>
        <p:spPr bwMode="auto">
          <a:xfrm flipH="1">
            <a:off x="4860925" y="3270250"/>
            <a:ext cx="1511300" cy="215900"/>
          </a:xfrm>
          <a:prstGeom prst="line">
            <a:avLst/>
          </a:prstGeom>
          <a:noFill/>
          <a:ln w="25400">
            <a:solidFill>
              <a:srgbClr val="5F5F5F"/>
            </a:solidFill>
            <a:round/>
            <a:headEnd/>
            <a:tailEnd type="triangle" w="med" len="med"/>
          </a:ln>
        </p:spPr>
        <p:txBody>
          <a:bodyPr/>
          <a:lstStyle/>
          <a:p>
            <a:endParaRPr lang="pl-PL"/>
          </a:p>
        </p:txBody>
      </p:sp>
      <p:sp>
        <p:nvSpPr>
          <p:cNvPr id="5135" name="Line 26"/>
          <p:cNvSpPr>
            <a:spLocks noChangeShapeType="1"/>
          </p:cNvSpPr>
          <p:nvPr/>
        </p:nvSpPr>
        <p:spPr bwMode="auto">
          <a:xfrm flipH="1">
            <a:off x="4787900" y="2478088"/>
            <a:ext cx="1368425" cy="649287"/>
          </a:xfrm>
          <a:prstGeom prst="line">
            <a:avLst/>
          </a:prstGeom>
          <a:noFill/>
          <a:ln w="25400">
            <a:solidFill>
              <a:srgbClr val="5F5F5F"/>
            </a:solidFill>
            <a:round/>
            <a:headEnd/>
            <a:tailEnd type="triangle" w="med" len="med"/>
          </a:ln>
        </p:spPr>
        <p:txBody>
          <a:bodyPr/>
          <a:lstStyle/>
          <a:p>
            <a:endParaRPr lang="pl-PL"/>
          </a:p>
        </p:txBody>
      </p:sp>
      <p:sp>
        <p:nvSpPr>
          <p:cNvPr id="5136" name="Line 27"/>
          <p:cNvSpPr>
            <a:spLocks noChangeShapeType="1"/>
          </p:cNvSpPr>
          <p:nvPr/>
        </p:nvSpPr>
        <p:spPr bwMode="auto">
          <a:xfrm flipH="1" flipV="1">
            <a:off x="4787900" y="3702050"/>
            <a:ext cx="865188" cy="1152525"/>
          </a:xfrm>
          <a:prstGeom prst="line">
            <a:avLst/>
          </a:prstGeom>
          <a:noFill/>
          <a:ln w="25400">
            <a:solidFill>
              <a:srgbClr val="5F5F5F"/>
            </a:solidFill>
            <a:round/>
            <a:headEnd/>
            <a:tailEnd type="triangle" w="med" len="med"/>
          </a:ln>
        </p:spPr>
        <p:txBody>
          <a:bodyPr/>
          <a:lstStyle/>
          <a:p>
            <a:endParaRPr lang="pl-PL"/>
          </a:p>
        </p:txBody>
      </p:sp>
      <p:sp>
        <p:nvSpPr>
          <p:cNvPr id="5137" name="Line 28"/>
          <p:cNvSpPr>
            <a:spLocks noChangeShapeType="1"/>
          </p:cNvSpPr>
          <p:nvPr/>
        </p:nvSpPr>
        <p:spPr bwMode="auto">
          <a:xfrm flipH="1" flipV="1">
            <a:off x="4716463" y="3630613"/>
            <a:ext cx="2159000" cy="936625"/>
          </a:xfrm>
          <a:prstGeom prst="line">
            <a:avLst/>
          </a:prstGeom>
          <a:noFill/>
          <a:ln w="25400">
            <a:solidFill>
              <a:srgbClr val="5F5F5F"/>
            </a:solidFill>
            <a:round/>
            <a:headEnd/>
            <a:tailEnd type="triangle" w="med" len="med"/>
          </a:ln>
        </p:spPr>
        <p:txBody>
          <a:bodyPr/>
          <a:lstStyle/>
          <a:p>
            <a:endParaRPr lang="pl-PL"/>
          </a:p>
        </p:txBody>
      </p:sp>
      <p:sp>
        <p:nvSpPr>
          <p:cNvPr id="5138" name="Line 33"/>
          <p:cNvSpPr>
            <a:spLocks noChangeShapeType="1"/>
          </p:cNvSpPr>
          <p:nvPr/>
        </p:nvSpPr>
        <p:spPr bwMode="auto">
          <a:xfrm flipV="1">
            <a:off x="1549400" y="3544888"/>
            <a:ext cx="504825" cy="144462"/>
          </a:xfrm>
          <a:prstGeom prst="line">
            <a:avLst/>
          </a:prstGeom>
          <a:noFill/>
          <a:ln w="25400">
            <a:solidFill>
              <a:srgbClr val="5F5F5F"/>
            </a:solidFill>
            <a:round/>
            <a:headEnd/>
            <a:tailEnd type="triangle" w="med" len="med"/>
          </a:ln>
        </p:spPr>
        <p:txBody>
          <a:bodyPr/>
          <a:lstStyle/>
          <a:p>
            <a:endParaRPr lang="pl-PL"/>
          </a:p>
        </p:txBody>
      </p:sp>
      <p:sp>
        <p:nvSpPr>
          <p:cNvPr id="5139" name="Text Box 4"/>
          <p:cNvSpPr txBox="1">
            <a:spLocks noChangeArrowheads="1"/>
          </p:cNvSpPr>
          <p:nvPr/>
        </p:nvSpPr>
        <p:spPr bwMode="auto">
          <a:xfrm>
            <a:off x="4211638" y="1543050"/>
            <a:ext cx="1008062"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Denmark</a:t>
            </a:r>
            <a:r>
              <a:rPr lang="en-US" sz="1400">
                <a:solidFill>
                  <a:srgbClr val="FFFFFF"/>
                </a:solidFill>
                <a:latin typeface="Calibri" pitchFamily="34" charset="0"/>
                <a:ea typeface="MS PGothic" pitchFamily="34" charset="-128"/>
              </a:rPr>
              <a:t> DANBIO</a:t>
            </a:r>
          </a:p>
        </p:txBody>
      </p:sp>
      <p:sp>
        <p:nvSpPr>
          <p:cNvPr id="5140" name="Text Box 5"/>
          <p:cNvSpPr txBox="1">
            <a:spLocks noChangeArrowheads="1"/>
          </p:cNvSpPr>
          <p:nvPr/>
        </p:nvSpPr>
        <p:spPr bwMode="auto">
          <a:xfrm>
            <a:off x="1692275" y="4854575"/>
            <a:ext cx="1009650"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Argentina</a:t>
            </a:r>
            <a:r>
              <a:rPr lang="en-US" sz="1400">
                <a:solidFill>
                  <a:srgbClr val="FFFFFF"/>
                </a:solidFill>
                <a:latin typeface="Calibri" pitchFamily="34" charset="0"/>
                <a:ea typeface="MS PGothic" pitchFamily="34" charset="-128"/>
              </a:rPr>
              <a:t> GBP</a:t>
            </a:r>
          </a:p>
        </p:txBody>
      </p:sp>
      <p:sp>
        <p:nvSpPr>
          <p:cNvPr id="5141" name="Text Box 6"/>
          <p:cNvSpPr txBox="1">
            <a:spLocks noChangeArrowheads="1"/>
          </p:cNvSpPr>
          <p:nvPr/>
        </p:nvSpPr>
        <p:spPr bwMode="auto">
          <a:xfrm>
            <a:off x="3851275" y="5719763"/>
            <a:ext cx="1728788"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Brazil </a:t>
            </a:r>
            <a:r>
              <a:rPr lang="en-US" sz="1400">
                <a:solidFill>
                  <a:srgbClr val="FFFFFF"/>
                </a:solidFill>
                <a:latin typeface="Calibri" pitchFamily="34" charset="0"/>
                <a:ea typeface="MS PGothic" pitchFamily="34" charset="-128"/>
              </a:rPr>
              <a:t>BIOBADABRASIL</a:t>
            </a:r>
          </a:p>
        </p:txBody>
      </p:sp>
      <p:sp>
        <p:nvSpPr>
          <p:cNvPr id="5142" name="Text Box 7"/>
          <p:cNvSpPr txBox="1">
            <a:spLocks noChangeArrowheads="1"/>
          </p:cNvSpPr>
          <p:nvPr/>
        </p:nvSpPr>
        <p:spPr bwMode="auto">
          <a:xfrm>
            <a:off x="3276600" y="1974850"/>
            <a:ext cx="863600" cy="517525"/>
          </a:xfrm>
          <a:prstGeom prst="rect">
            <a:avLst/>
          </a:prstGeom>
          <a:solidFill>
            <a:srgbClr val="5F5F5F"/>
          </a:solidFill>
          <a:ln w="9525">
            <a:noFill/>
            <a:miter lim="800000"/>
            <a:headEnd/>
            <a:tailEnd/>
          </a:ln>
        </p:spPr>
        <p:txBody>
          <a:bodyPr>
            <a:spAutoFit/>
          </a:bodyPr>
          <a:lstStyle/>
          <a:p>
            <a:r>
              <a:rPr lang="en-US" sz="1400">
                <a:solidFill>
                  <a:srgbClr val="FFFF00"/>
                </a:solidFill>
                <a:latin typeface="Calibri" pitchFamily="34" charset="0"/>
                <a:ea typeface="MS PGothic" pitchFamily="34" charset="-128"/>
              </a:rPr>
              <a:t>UK</a:t>
            </a:r>
          </a:p>
          <a:p>
            <a:r>
              <a:rPr lang="en-US" sz="1400">
                <a:solidFill>
                  <a:srgbClr val="FFFFFF"/>
                </a:solidFill>
                <a:latin typeface="Calibri" pitchFamily="34" charset="0"/>
                <a:ea typeface="MS PGothic" pitchFamily="34" charset="-128"/>
              </a:rPr>
              <a:t>BSRBR</a:t>
            </a:r>
          </a:p>
        </p:txBody>
      </p:sp>
      <p:sp>
        <p:nvSpPr>
          <p:cNvPr id="5143" name="Text Box 8"/>
          <p:cNvSpPr txBox="1">
            <a:spLocks noChangeArrowheads="1"/>
          </p:cNvSpPr>
          <p:nvPr/>
        </p:nvSpPr>
        <p:spPr bwMode="auto">
          <a:xfrm>
            <a:off x="3060700" y="3630613"/>
            <a:ext cx="792163"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France</a:t>
            </a:r>
            <a:r>
              <a:rPr lang="en-US" sz="1400">
                <a:solidFill>
                  <a:srgbClr val="FFFFFF"/>
                </a:solidFill>
                <a:latin typeface="Calibri" pitchFamily="34" charset="0"/>
                <a:ea typeface="MS PGothic" pitchFamily="34" charset="-128"/>
              </a:rPr>
              <a:t> RATIO</a:t>
            </a:r>
          </a:p>
        </p:txBody>
      </p:sp>
      <p:sp>
        <p:nvSpPr>
          <p:cNvPr id="5144" name="Text Box 9"/>
          <p:cNvSpPr txBox="1">
            <a:spLocks noChangeArrowheads="1"/>
          </p:cNvSpPr>
          <p:nvPr/>
        </p:nvSpPr>
        <p:spPr bwMode="auto">
          <a:xfrm>
            <a:off x="6300788" y="3630613"/>
            <a:ext cx="936625"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Germany</a:t>
            </a:r>
            <a:r>
              <a:rPr lang="en-US" sz="1400">
                <a:solidFill>
                  <a:srgbClr val="FFFFFF"/>
                </a:solidFill>
                <a:latin typeface="Calibri" pitchFamily="34" charset="0"/>
                <a:ea typeface="MS PGothic" pitchFamily="34" charset="-128"/>
              </a:rPr>
              <a:t> RABBIT</a:t>
            </a:r>
          </a:p>
        </p:txBody>
      </p:sp>
      <p:sp>
        <p:nvSpPr>
          <p:cNvPr id="5145" name="Text Box 10"/>
          <p:cNvSpPr txBox="1">
            <a:spLocks noChangeArrowheads="1"/>
          </p:cNvSpPr>
          <p:nvPr/>
        </p:nvSpPr>
        <p:spPr bwMode="auto">
          <a:xfrm>
            <a:off x="2987675" y="2897188"/>
            <a:ext cx="936625"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Holland </a:t>
            </a:r>
            <a:r>
              <a:rPr lang="en-US" sz="1400">
                <a:solidFill>
                  <a:srgbClr val="FFFFFF"/>
                </a:solidFill>
                <a:latin typeface="Calibri" pitchFamily="34" charset="0"/>
                <a:ea typeface="MS PGothic" pitchFamily="34" charset="-128"/>
              </a:rPr>
              <a:t>DREAM</a:t>
            </a:r>
          </a:p>
        </p:txBody>
      </p:sp>
      <p:sp>
        <p:nvSpPr>
          <p:cNvPr id="5146" name="Text Box 11"/>
          <p:cNvSpPr txBox="1">
            <a:spLocks noChangeArrowheads="1"/>
          </p:cNvSpPr>
          <p:nvPr/>
        </p:nvSpPr>
        <p:spPr bwMode="auto">
          <a:xfrm>
            <a:off x="5003800" y="4567238"/>
            <a:ext cx="1439863" cy="1062037"/>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Italy </a:t>
            </a:r>
            <a:r>
              <a:rPr lang="en-US" sz="1400">
                <a:solidFill>
                  <a:srgbClr val="FFFFFF"/>
                </a:solidFill>
                <a:latin typeface="Calibri" pitchFamily="34" charset="0"/>
                <a:ea typeface="MS PGothic" pitchFamily="34" charset="-128"/>
              </a:rPr>
              <a:t>       </a:t>
            </a:r>
          </a:p>
          <a:p>
            <a:pPr>
              <a:spcBef>
                <a:spcPct val="50000"/>
              </a:spcBef>
            </a:pPr>
            <a:r>
              <a:rPr lang="en-US" sz="1400">
                <a:solidFill>
                  <a:srgbClr val="FFFFFF"/>
                </a:solidFill>
                <a:latin typeface="Calibri" pitchFamily="34" charset="0"/>
                <a:ea typeface="MS PGothic" pitchFamily="34" charset="-128"/>
              </a:rPr>
              <a:t>GISEA LOHREN MONITORNET</a:t>
            </a:r>
          </a:p>
        </p:txBody>
      </p:sp>
      <p:sp>
        <p:nvSpPr>
          <p:cNvPr id="5147" name="Text Box 12"/>
          <p:cNvSpPr txBox="1">
            <a:spLocks noChangeArrowheads="1"/>
          </p:cNvSpPr>
          <p:nvPr/>
        </p:nvSpPr>
        <p:spPr bwMode="auto">
          <a:xfrm>
            <a:off x="393700" y="4135438"/>
            <a:ext cx="1370013"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Mexico</a:t>
            </a:r>
            <a:r>
              <a:rPr lang="en-US" sz="1400">
                <a:solidFill>
                  <a:srgbClr val="FFFFFF"/>
                </a:solidFill>
                <a:latin typeface="Calibri" pitchFamily="34" charset="0"/>
                <a:ea typeface="MS PGothic" pitchFamily="34" charset="-128"/>
              </a:rPr>
              <a:t> BIOBADAMEX</a:t>
            </a:r>
          </a:p>
        </p:txBody>
      </p:sp>
      <p:sp>
        <p:nvSpPr>
          <p:cNvPr id="5148" name="Text Box 13"/>
          <p:cNvSpPr txBox="1">
            <a:spLocks noChangeArrowheads="1"/>
          </p:cNvSpPr>
          <p:nvPr/>
        </p:nvSpPr>
        <p:spPr bwMode="auto">
          <a:xfrm>
            <a:off x="3348038" y="4337050"/>
            <a:ext cx="1368425"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Spain </a:t>
            </a:r>
            <a:r>
              <a:rPr lang="en-US" sz="1400">
                <a:solidFill>
                  <a:srgbClr val="FFFFFF"/>
                </a:solidFill>
                <a:latin typeface="Calibri" pitchFamily="34" charset="0"/>
                <a:ea typeface="MS PGothic" pitchFamily="34" charset="-128"/>
              </a:rPr>
              <a:t>BIOBADASER</a:t>
            </a:r>
          </a:p>
        </p:txBody>
      </p:sp>
      <p:sp>
        <p:nvSpPr>
          <p:cNvPr id="5149" name="Text Box 14"/>
          <p:cNvSpPr txBox="1">
            <a:spLocks noChangeArrowheads="1"/>
          </p:cNvSpPr>
          <p:nvPr/>
        </p:nvSpPr>
        <p:spPr bwMode="auto">
          <a:xfrm>
            <a:off x="6011863" y="2262188"/>
            <a:ext cx="936625"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Sweden</a:t>
            </a:r>
            <a:r>
              <a:rPr lang="en-US" sz="1400">
                <a:solidFill>
                  <a:srgbClr val="FFFFFF"/>
                </a:solidFill>
                <a:latin typeface="Calibri" pitchFamily="34" charset="0"/>
                <a:ea typeface="MS PGothic" pitchFamily="34" charset="-128"/>
              </a:rPr>
              <a:t>        ARTIS</a:t>
            </a:r>
          </a:p>
        </p:txBody>
      </p:sp>
      <p:sp>
        <p:nvSpPr>
          <p:cNvPr id="5150" name="Text Box 29"/>
          <p:cNvSpPr txBox="1">
            <a:spLocks noChangeArrowheads="1"/>
          </p:cNvSpPr>
          <p:nvPr/>
        </p:nvSpPr>
        <p:spPr bwMode="auto">
          <a:xfrm>
            <a:off x="5508625" y="1614488"/>
            <a:ext cx="1295400"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Norway</a:t>
            </a:r>
            <a:r>
              <a:rPr lang="en-US" sz="1400">
                <a:solidFill>
                  <a:srgbClr val="FFFFFF"/>
                </a:solidFill>
                <a:latin typeface="Calibri" pitchFamily="34" charset="0"/>
                <a:ea typeface="MS PGothic" pitchFamily="34" charset="-128"/>
              </a:rPr>
              <a:t>         NOR-DMARD</a:t>
            </a:r>
          </a:p>
        </p:txBody>
      </p:sp>
      <p:sp>
        <p:nvSpPr>
          <p:cNvPr id="5151" name="Text Box 30"/>
          <p:cNvSpPr txBox="1">
            <a:spLocks noChangeArrowheads="1"/>
          </p:cNvSpPr>
          <p:nvPr/>
        </p:nvSpPr>
        <p:spPr bwMode="auto">
          <a:xfrm>
            <a:off x="6229350" y="2838450"/>
            <a:ext cx="1009650" cy="730250"/>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Czech Republic</a:t>
            </a:r>
            <a:r>
              <a:rPr lang="en-US" sz="1400">
                <a:solidFill>
                  <a:srgbClr val="FFFFFF"/>
                </a:solidFill>
                <a:latin typeface="Calibri" pitchFamily="34" charset="0"/>
                <a:ea typeface="MS PGothic" pitchFamily="34" charset="-128"/>
              </a:rPr>
              <a:t> ATTRA</a:t>
            </a:r>
          </a:p>
        </p:txBody>
      </p:sp>
      <p:sp>
        <p:nvSpPr>
          <p:cNvPr id="5152" name="Text Box 31"/>
          <p:cNvSpPr txBox="1">
            <a:spLocks noChangeArrowheads="1"/>
          </p:cNvSpPr>
          <p:nvPr/>
        </p:nvSpPr>
        <p:spPr bwMode="auto">
          <a:xfrm>
            <a:off x="6661150" y="4351338"/>
            <a:ext cx="1295400" cy="517525"/>
          </a:xfrm>
          <a:prstGeom prst="rect">
            <a:avLst/>
          </a:prstGeom>
          <a:solidFill>
            <a:srgbClr val="5F5F5F"/>
          </a:solidFill>
          <a:ln w="9525" algn="ctr">
            <a:noFill/>
            <a:miter lim="800000"/>
            <a:headEnd/>
            <a:tailEnd/>
          </a:ln>
        </p:spPr>
        <p:txBody>
          <a:bodyPr>
            <a:spAutoFit/>
          </a:bodyPr>
          <a:lstStyle/>
          <a:p>
            <a:pPr>
              <a:spcBef>
                <a:spcPct val="50000"/>
              </a:spcBef>
            </a:pPr>
            <a:r>
              <a:rPr lang="en-US" sz="1400">
                <a:solidFill>
                  <a:srgbClr val="FFFF00"/>
                </a:solidFill>
                <a:latin typeface="Calibri" pitchFamily="34" charset="0"/>
                <a:ea typeface="MS PGothic" pitchFamily="34" charset="-128"/>
              </a:rPr>
              <a:t>Switzerland</a:t>
            </a:r>
            <a:r>
              <a:rPr lang="en-US" sz="1400">
                <a:solidFill>
                  <a:srgbClr val="FFFFFF"/>
                </a:solidFill>
                <a:latin typeface="Calibri" pitchFamily="34" charset="0"/>
                <a:ea typeface="MS PGothic" pitchFamily="34" charset="-128"/>
              </a:rPr>
              <a:t> SCQM</a:t>
            </a:r>
          </a:p>
        </p:txBody>
      </p:sp>
      <p:sp>
        <p:nvSpPr>
          <p:cNvPr id="5153" name="Text Box 32"/>
          <p:cNvSpPr txBox="1">
            <a:spLocks noChangeArrowheads="1"/>
          </p:cNvSpPr>
          <p:nvPr/>
        </p:nvSpPr>
        <p:spPr bwMode="auto">
          <a:xfrm>
            <a:off x="179388" y="3473450"/>
            <a:ext cx="1441450" cy="290513"/>
          </a:xfrm>
          <a:prstGeom prst="rect">
            <a:avLst/>
          </a:prstGeom>
          <a:solidFill>
            <a:srgbClr val="5F5F5F"/>
          </a:solidFill>
          <a:ln w="9525" algn="ctr">
            <a:noFill/>
            <a:miter lim="800000"/>
            <a:headEnd/>
            <a:tailEnd/>
          </a:ln>
        </p:spPr>
        <p:txBody>
          <a:bodyPr>
            <a:spAutoFit/>
          </a:bodyPr>
          <a:lstStyle/>
          <a:p>
            <a:pPr>
              <a:spcBef>
                <a:spcPct val="50000"/>
              </a:spcBef>
            </a:pPr>
            <a:r>
              <a:rPr lang="en-US" sz="1300">
                <a:solidFill>
                  <a:srgbClr val="FFFF00"/>
                </a:solidFill>
                <a:latin typeface="Calibri" pitchFamily="34" charset="0"/>
                <a:ea typeface="MS PGothic" pitchFamily="34" charset="-128"/>
              </a:rPr>
              <a:t>USA</a:t>
            </a:r>
            <a:r>
              <a:rPr lang="en-US" sz="1300">
                <a:solidFill>
                  <a:srgbClr val="FFFFFF"/>
                </a:solidFill>
                <a:latin typeface="Calibri" pitchFamily="34" charset="0"/>
                <a:ea typeface="MS PGothic" pitchFamily="34" charset="-128"/>
              </a:rPr>
              <a:t> CORRONA </a:t>
            </a:r>
          </a:p>
        </p:txBody>
      </p:sp>
      <p:sp>
        <p:nvSpPr>
          <p:cNvPr id="34" name="Symbol zastępczy stopki 33"/>
          <p:cNvSpPr>
            <a:spLocks noGrp="1"/>
          </p:cNvSpPr>
          <p:nvPr>
            <p:ph type="ftr" sz="quarter" idx="11"/>
          </p:nvPr>
        </p:nvSpPr>
        <p:spPr/>
        <p:txBody>
          <a:bodyPr/>
          <a:lstStyle/>
          <a:p>
            <a:pPr>
              <a:defRPr/>
            </a:pPr>
            <a:r>
              <a:rPr lang="pl-PL" smtClean="0"/>
              <a:t>SOPOT 17.09.2010</a:t>
            </a:r>
            <a:endParaRPr lang="pl-PL"/>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1071563" y="274638"/>
            <a:ext cx="7615237" cy="1143000"/>
          </a:xfrm>
          <a:prstGeom prst="rect">
            <a:avLst/>
          </a:prstGeom>
          <a:noFill/>
          <a:ln w="9525">
            <a:noFill/>
            <a:round/>
            <a:headEnd/>
            <a:tailEnd/>
          </a:ln>
          <a:effectLst/>
        </p:spPr>
        <p:txBody>
          <a:bodyPr lIns="90000" tIns="46800" rIns="90000" bIns="46800" anchor="ctr"/>
          <a:lstStyle/>
          <a:p>
            <a:pPr>
              <a:buClr>
                <a:srgbClr val="3B1D15"/>
              </a:buClr>
              <a:buFont typeface="Gill Sans MT"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Wyniki</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polskiego</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rejestru</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leczenia</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biologicznego</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MIZS </a:t>
            </a:r>
            <a:r>
              <a:rPr lang="pl-PL"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r>
            <a:br>
              <a:rPr lang="pl-PL"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b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przy</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Polskim</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Towarzystwie</a:t>
            </a:r>
            <a:r>
              <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rPr>
              <a:t> </a:t>
            </a:r>
            <a:r>
              <a:rPr lang="en-GB" sz="2000" dirty="0" err="1">
                <a:solidFill>
                  <a:srgbClr val="3B1D15"/>
                </a:solidFill>
                <a:effectLst>
                  <a:outerShdw blurRad="38100" dist="38100" dir="2700000" algn="tl">
                    <a:srgbClr val="C0C0C0"/>
                  </a:outerShdw>
                </a:effectLst>
                <a:latin typeface="Gill Sans MT" charset="0"/>
                <a:ea typeface="Lucida Sans Unicode" charset="0"/>
                <a:cs typeface="Lucida Sans Unicode" charset="0"/>
              </a:rPr>
              <a:t>Reumatologicznym</a:t>
            </a:r>
            <a:endParaRPr lang="en-GB" sz="2000" dirty="0">
              <a:solidFill>
                <a:srgbClr val="3B1D15"/>
              </a:solidFill>
              <a:effectLst>
                <a:outerShdw blurRad="38100" dist="38100" dir="2700000" algn="tl">
                  <a:srgbClr val="C0C0C0"/>
                </a:outerShdw>
              </a:effectLst>
              <a:latin typeface="Gill Sans MT" charset="0"/>
              <a:ea typeface="Lucida Sans Unicode" charset="0"/>
              <a:cs typeface="Lucida Sans Unicode" charset="0"/>
            </a:endParaRPr>
          </a:p>
        </p:txBody>
      </p:sp>
      <p:sp>
        <p:nvSpPr>
          <p:cNvPr id="20483" name="Text Box 2"/>
          <p:cNvSpPr txBox="1">
            <a:spLocks noChangeArrowheads="1"/>
          </p:cNvSpPr>
          <p:nvPr/>
        </p:nvSpPr>
        <p:spPr bwMode="auto">
          <a:xfrm>
            <a:off x="928663" y="1500188"/>
            <a:ext cx="8001026" cy="4071952"/>
          </a:xfrm>
          <a:prstGeom prst="rect">
            <a:avLst/>
          </a:prstGeom>
          <a:noFill/>
          <a:ln w="9525">
            <a:noFill/>
            <a:round/>
            <a:headEnd/>
            <a:tailEnd/>
          </a:ln>
        </p:spPr>
        <p:txBody>
          <a:bodyPr/>
          <a:lstStyle/>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Liczba ośrodków uczestniczących w badaniu: </a:t>
            </a:r>
            <a:r>
              <a:rPr lang="pl-PL" sz="2000" b="1" dirty="0">
                <a:solidFill>
                  <a:srgbClr val="FF0000"/>
                </a:solidFill>
              </a:rPr>
              <a:t>17</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Liczba badaczy aktywnych: </a:t>
            </a:r>
            <a:r>
              <a:rPr lang="pl-PL" sz="2000" b="1" dirty="0">
                <a:solidFill>
                  <a:srgbClr val="FF0000"/>
                </a:solidFill>
              </a:rPr>
              <a:t>47</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Liczba zgłoszonych pacjentów: 296 </a:t>
            </a:r>
            <a:r>
              <a:rPr lang="pl-PL" sz="2000" b="1" dirty="0">
                <a:solidFill>
                  <a:srgbClr val="00B0F0"/>
                </a:solidFill>
              </a:rPr>
              <a:t>(276*)</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Liczba pacjentów z zarejestrowanymi wizytami: 224 </a:t>
            </a:r>
            <a:r>
              <a:rPr lang="pl-PL" sz="2000" b="1" dirty="0">
                <a:solidFill>
                  <a:srgbClr val="00B0F0"/>
                </a:solidFill>
              </a:rPr>
              <a:t>(202*)</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Dziewczynek: 195 </a:t>
            </a:r>
            <a:r>
              <a:rPr lang="pl-PL" sz="2000" b="1" dirty="0">
                <a:solidFill>
                  <a:srgbClr val="00B0F0"/>
                </a:solidFill>
              </a:rPr>
              <a:t>(183*)</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Chłopców: 101 </a:t>
            </a:r>
            <a:r>
              <a:rPr lang="pl-PL" sz="2000" b="1" dirty="0">
                <a:solidFill>
                  <a:srgbClr val="00B0F0"/>
                </a:solidFill>
              </a:rPr>
              <a:t>(93*)</a:t>
            </a:r>
          </a:p>
          <a:p>
            <a:pPr marL="361950" indent="-282575">
              <a:lnSpc>
                <a:spcPct val="150000"/>
              </a:lnSpc>
              <a:spcBef>
                <a:spcPts val="600"/>
              </a:spcBef>
              <a:buClr>
                <a:srgbClr val="3891A7"/>
              </a:buClr>
              <a:buSzPct val="80000"/>
              <a:buFont typeface="Wingdings 2" pitchFamily="18" charset="2"/>
              <a:buChar char=""/>
              <a:tabLst>
                <a:tab pos="361950" algn="l"/>
                <a:tab pos="809625" algn="l"/>
                <a:tab pos="1258888" algn="l"/>
                <a:tab pos="1708150" algn="l"/>
                <a:tab pos="2157413" algn="l"/>
                <a:tab pos="2606675" algn="l"/>
                <a:tab pos="3055938" algn="l"/>
                <a:tab pos="3505200" algn="l"/>
                <a:tab pos="3954463" algn="l"/>
                <a:tab pos="4403725" algn="l"/>
                <a:tab pos="4852988" algn="l"/>
                <a:tab pos="5302250" algn="l"/>
                <a:tab pos="5751513" algn="l"/>
                <a:tab pos="6200775" algn="l"/>
                <a:tab pos="6650038" algn="l"/>
                <a:tab pos="7099300" algn="l"/>
                <a:tab pos="7548563" algn="l"/>
                <a:tab pos="7997825" algn="l"/>
                <a:tab pos="8447088" algn="l"/>
                <a:tab pos="8896350" algn="l"/>
                <a:tab pos="9345613" algn="l"/>
              </a:tabLst>
            </a:pPr>
            <a:r>
              <a:rPr lang="pl-PL" sz="2000" b="1" dirty="0"/>
              <a:t>Liczba ankiet skończonych :1375 </a:t>
            </a:r>
            <a:r>
              <a:rPr lang="pl-PL" sz="2000" b="1" dirty="0">
                <a:solidFill>
                  <a:srgbClr val="00B0F0"/>
                </a:solidFill>
              </a:rPr>
              <a:t>(1144*)</a:t>
            </a:r>
          </a:p>
        </p:txBody>
      </p:sp>
      <p:sp>
        <p:nvSpPr>
          <p:cNvPr id="20484" name="pole tekstowe 3"/>
          <p:cNvSpPr txBox="1">
            <a:spLocks noChangeArrowheads="1"/>
          </p:cNvSpPr>
          <p:nvPr/>
        </p:nvSpPr>
        <p:spPr bwMode="auto">
          <a:xfrm>
            <a:off x="6858000" y="6357938"/>
            <a:ext cx="2286000" cy="306387"/>
          </a:xfrm>
          <a:prstGeom prst="rect">
            <a:avLst/>
          </a:prstGeom>
          <a:noFill/>
          <a:ln w="9525">
            <a:noFill/>
            <a:miter lim="800000"/>
            <a:headEnd/>
            <a:tailEnd/>
          </a:ln>
        </p:spPr>
        <p:txBody>
          <a:bodyPr>
            <a:spAutoFit/>
          </a:bodyPr>
          <a:lstStyle/>
          <a:p>
            <a:r>
              <a:rPr lang="pl-PL" sz="1600" b="1">
                <a:solidFill>
                  <a:srgbClr val="00B0F0"/>
                </a:solidFill>
              </a:rPr>
              <a:t>*dane z lutego 2010</a:t>
            </a:r>
          </a:p>
        </p:txBody>
      </p:sp>
      <p:sp>
        <p:nvSpPr>
          <p:cNvPr id="6" name="Symbol zastępczy stopki 5"/>
          <p:cNvSpPr>
            <a:spLocks noGrp="1"/>
          </p:cNvSpPr>
          <p:nvPr>
            <p:ph type="ftr" sz="quarter" idx="11"/>
          </p:nvPr>
        </p:nvSpPr>
        <p:spPr/>
        <p:txBody>
          <a:bodyPr/>
          <a:lstStyle/>
          <a:p>
            <a:pPr>
              <a:defRPr/>
            </a:pPr>
            <a:r>
              <a:rPr lang="pl-PL" smtClean="0"/>
              <a:t>SOPOT 17.09.2010</a:t>
            </a:r>
            <a:endParaRPr lang="pl-PL"/>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457200" y="274638"/>
            <a:ext cx="8229600" cy="439737"/>
          </a:xfrm>
        </p:spPr>
        <p:txBody>
          <a:bodyPr/>
          <a:lstStyle/>
          <a:p>
            <a:pPr eaLnBrk="1" hangingPunct="1"/>
            <a:r>
              <a:rPr lang="pl-PL" sz="2800" dirty="0" smtClean="0"/>
              <a:t>REJESTR MIZS przy PTR</a:t>
            </a:r>
          </a:p>
        </p:txBody>
      </p:sp>
      <p:sp>
        <p:nvSpPr>
          <p:cNvPr id="19459" name="Symbol zastępczy zawartości 2"/>
          <p:cNvSpPr>
            <a:spLocks noGrp="1"/>
          </p:cNvSpPr>
          <p:nvPr>
            <p:ph idx="1"/>
          </p:nvPr>
        </p:nvSpPr>
        <p:spPr>
          <a:xfrm>
            <a:off x="457200" y="928688"/>
            <a:ext cx="8229600" cy="5197475"/>
          </a:xfrm>
        </p:spPr>
        <p:txBody>
          <a:bodyPr/>
          <a:lstStyle/>
          <a:p>
            <a:pPr eaLnBrk="1" hangingPunct="1">
              <a:buFont typeface="Arial" pitchFamily="34" charset="0"/>
              <a:buNone/>
            </a:pPr>
            <a:r>
              <a:rPr lang="pl-PL" sz="2800" b="1" smtClean="0"/>
              <a:t>	Metody</a:t>
            </a:r>
            <a:endParaRPr lang="pl-PL" sz="2800" smtClean="0"/>
          </a:p>
          <a:p>
            <a:pPr eaLnBrk="1" hangingPunct="1">
              <a:buFont typeface="Arial" pitchFamily="34" charset="0"/>
              <a:buNone/>
            </a:pPr>
            <a:r>
              <a:rPr lang="pl-PL" sz="2800" smtClean="0"/>
              <a:t>	Protokół badania został zatwierdzony przez Komisję Bioetyczną.  Rejestrację wizyt  (włączanie pacjentów) rozpoczęto od roku 2003, badanie jest nadal kontynuowane, nie określono daty zakończenia zbierania danych.                                                      Kwalifikacja  do badania poprzedzona była uzyskaniem od pacjenta/rodziców zgody na udział    w nim. Przechowanie i opracowanie danych zostało dokonane  z zachowaniem poufności zgodnie z polskim ustawodawstwem*. </a:t>
            </a:r>
            <a:r>
              <a:rPr lang="pl-PL" sz="2400" smtClean="0"/>
              <a:t>                                                                           </a:t>
            </a:r>
          </a:p>
          <a:p>
            <a:pPr eaLnBrk="1" hangingPunct="1">
              <a:buFont typeface="Arial" pitchFamily="34" charset="0"/>
              <a:buNone/>
            </a:pPr>
            <a:r>
              <a:rPr lang="pl-PL" sz="2400" smtClean="0"/>
              <a:t>	</a:t>
            </a:r>
            <a:r>
              <a:rPr lang="pl-PL" sz="1200" smtClean="0"/>
              <a:t>*Ustawa o ochronie danych osobowych z dn. 29.08.1997r.</a:t>
            </a:r>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Wykres 3"/>
          <p:cNvGraphicFramePr/>
          <p:nvPr/>
        </p:nvGraphicFramePr>
        <p:xfrm>
          <a:off x="1071538" y="214290"/>
          <a:ext cx="7858180" cy="6429419"/>
        </p:xfrm>
        <a:graphic>
          <a:graphicData uri="http://schemas.openxmlformats.org/drawingml/2006/chart">
            <c:chart xmlns:c="http://schemas.openxmlformats.org/drawingml/2006/chart" xmlns:r="http://schemas.openxmlformats.org/officeDocument/2006/relationships" r:id="rId3"/>
          </a:graphicData>
        </a:graphic>
      </p:graphicFrame>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REJESTR MIZS przy PTR</a:t>
            </a:r>
            <a:endParaRPr lang="pl-PL" sz="2800" dirty="0"/>
          </a:p>
        </p:txBody>
      </p:sp>
      <p:sp>
        <p:nvSpPr>
          <p:cNvPr id="3" name="Symbol zastępczy zawartości 2"/>
          <p:cNvSpPr>
            <a:spLocks noGrp="1"/>
          </p:cNvSpPr>
          <p:nvPr>
            <p:ph idx="1"/>
          </p:nvPr>
        </p:nvSpPr>
        <p:spPr/>
        <p:txBody>
          <a:bodyPr/>
          <a:lstStyle/>
          <a:p>
            <a:r>
              <a:rPr lang="pl-PL" sz="2400" dirty="0" smtClean="0"/>
              <a:t>Wiek [lata; średnia (SD)]:   13 (4.2); zakres 4.3 - 21.5</a:t>
            </a:r>
          </a:p>
          <a:p>
            <a:r>
              <a:rPr lang="pl-PL" sz="2400" dirty="0" smtClean="0"/>
              <a:t>Płeć:   Żeńska - 66%; Męska - 34%</a:t>
            </a:r>
          </a:p>
          <a:p>
            <a:r>
              <a:rPr lang="pl-PL" sz="2400" dirty="0" smtClean="0"/>
              <a:t>Masa ciała [kg; średnia (SD)]:   35 (16.0); zakres 10 - 82</a:t>
            </a:r>
          </a:p>
          <a:p>
            <a:r>
              <a:rPr lang="pl-PL" sz="2400" dirty="0" smtClean="0"/>
              <a:t>Wzrost [cm; średnia (SD)]:   135 (122.2); zakres 85 – 181</a:t>
            </a:r>
          </a:p>
          <a:p>
            <a:r>
              <a:rPr lang="pl-PL" sz="2400" dirty="0" smtClean="0"/>
              <a:t>Okres trwania MIZS od wystąpienia objawów do rozpoczęcia leczenia lekiem biologicznym                                                             [mies.; średnia (SD)]  52 (42,9);    zakres 2-118</a:t>
            </a:r>
          </a:p>
          <a:p>
            <a:endParaRPr lang="pl-PL" dirty="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p:txBody>
          <a:bodyPr/>
          <a:lstStyle/>
          <a:p>
            <a:r>
              <a:rPr lang="pl-PL" sz="2400" b="1" smtClean="0"/>
              <a:t>Liczba dzieci włączanych sukcesywnie do leczenia w latach</a:t>
            </a:r>
          </a:p>
        </p:txBody>
      </p:sp>
      <p:graphicFrame>
        <p:nvGraphicFramePr>
          <p:cNvPr id="4" name="Wykres 3"/>
          <p:cNvGraphicFramePr>
            <a:graphicFrameLocks/>
          </p:cNvGraphicFramePr>
          <p:nvPr/>
        </p:nvGraphicFramePr>
        <p:xfrm>
          <a:off x="755576" y="1700808"/>
          <a:ext cx="7560840" cy="4395936"/>
        </p:xfrm>
        <a:graphic>
          <a:graphicData uri="http://schemas.openxmlformats.org/drawingml/2006/chart">
            <c:chart xmlns:c="http://schemas.openxmlformats.org/drawingml/2006/chart" xmlns:r="http://schemas.openxmlformats.org/officeDocument/2006/relationships" r:id="rId2"/>
          </a:graphicData>
        </a:graphic>
      </p:graphicFrame>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ytuł 1"/>
          <p:cNvSpPr>
            <a:spLocks noGrp="1"/>
          </p:cNvSpPr>
          <p:nvPr>
            <p:ph type="title"/>
          </p:nvPr>
        </p:nvSpPr>
        <p:spPr/>
        <p:txBody>
          <a:bodyPr/>
          <a:lstStyle/>
          <a:p>
            <a:r>
              <a:rPr lang="pl-PL" sz="2400" b="1" smtClean="0"/>
              <a:t>OB</a:t>
            </a:r>
          </a:p>
        </p:txBody>
      </p:sp>
      <p:graphicFrame>
        <p:nvGraphicFramePr>
          <p:cNvPr id="3" name="Wykres 2"/>
          <p:cNvGraphicFramePr>
            <a:graphicFrameLocks/>
          </p:cNvGraphicFramePr>
          <p:nvPr/>
        </p:nvGraphicFramePr>
        <p:xfrm>
          <a:off x="539552" y="1052736"/>
          <a:ext cx="7920880" cy="5472608"/>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ytuł 1"/>
          <p:cNvSpPr>
            <a:spLocks noGrp="1"/>
          </p:cNvSpPr>
          <p:nvPr>
            <p:ph type="title"/>
          </p:nvPr>
        </p:nvSpPr>
        <p:spPr/>
        <p:txBody>
          <a:bodyPr/>
          <a:lstStyle/>
          <a:p>
            <a:r>
              <a:rPr lang="pl-PL" sz="2400" b="1" smtClean="0"/>
              <a:t>Sztywność poranna (w minutach)</a:t>
            </a:r>
          </a:p>
        </p:txBody>
      </p:sp>
      <p:graphicFrame>
        <p:nvGraphicFramePr>
          <p:cNvPr id="6" name="Wykres 5"/>
          <p:cNvGraphicFramePr>
            <a:graphicFrameLocks/>
          </p:cNvGraphicFramePr>
          <p:nvPr/>
        </p:nvGraphicFramePr>
        <p:xfrm>
          <a:off x="539552" y="1124744"/>
          <a:ext cx="7992888"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ytuł 1"/>
          <p:cNvSpPr>
            <a:spLocks noGrp="1"/>
          </p:cNvSpPr>
          <p:nvPr>
            <p:ph type="title"/>
          </p:nvPr>
        </p:nvSpPr>
        <p:spPr/>
        <p:txBody>
          <a:bodyPr/>
          <a:lstStyle/>
          <a:p>
            <a:r>
              <a:rPr lang="pl-PL" sz="2400" b="1" smtClean="0"/>
              <a:t>Sprawność fizyczna oceniana przez CHAQ </a:t>
            </a:r>
          </a:p>
        </p:txBody>
      </p:sp>
      <p:graphicFrame>
        <p:nvGraphicFramePr>
          <p:cNvPr id="3" name="Wykres 2"/>
          <p:cNvGraphicFramePr>
            <a:graphicFrameLocks/>
          </p:cNvGraphicFramePr>
          <p:nvPr/>
        </p:nvGraphicFramePr>
        <p:xfrm>
          <a:off x="467544" y="1268760"/>
          <a:ext cx="8064896"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ytuł 1"/>
          <p:cNvSpPr>
            <a:spLocks noGrp="1"/>
          </p:cNvSpPr>
          <p:nvPr>
            <p:ph type="title"/>
          </p:nvPr>
        </p:nvSpPr>
        <p:spPr/>
        <p:txBody>
          <a:bodyPr/>
          <a:lstStyle/>
          <a:p>
            <a:r>
              <a:rPr lang="pl-PL" sz="2400" b="1" smtClean="0"/>
              <a:t>Ocena skuteczności terapii wg lekarza (&gt;6-10)</a:t>
            </a:r>
          </a:p>
        </p:txBody>
      </p:sp>
      <p:graphicFrame>
        <p:nvGraphicFramePr>
          <p:cNvPr id="5" name="Wykres 4"/>
          <p:cNvGraphicFramePr>
            <a:graphicFrameLocks/>
          </p:cNvGraphicFramePr>
          <p:nvPr/>
        </p:nvGraphicFramePr>
        <p:xfrm>
          <a:off x="395536" y="980728"/>
          <a:ext cx="8208912"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ytuł 1"/>
          <p:cNvSpPr>
            <a:spLocks noGrp="1"/>
          </p:cNvSpPr>
          <p:nvPr>
            <p:ph type="title"/>
          </p:nvPr>
        </p:nvSpPr>
        <p:spPr/>
        <p:txBody>
          <a:bodyPr/>
          <a:lstStyle/>
          <a:p>
            <a:r>
              <a:rPr lang="pl-PL" sz="2400" b="1" smtClean="0"/>
              <a:t>Całościowa ocena terapii wg pacjenta</a:t>
            </a:r>
          </a:p>
        </p:txBody>
      </p:sp>
      <p:graphicFrame>
        <p:nvGraphicFramePr>
          <p:cNvPr id="3" name="Wykres 2"/>
          <p:cNvGraphicFramePr>
            <a:graphicFrameLocks/>
          </p:cNvGraphicFramePr>
          <p:nvPr/>
        </p:nvGraphicFramePr>
        <p:xfrm>
          <a:off x="395536" y="908720"/>
          <a:ext cx="8352928"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9"/>
          <p:cNvSpPr>
            <a:spLocks noGrp="1" noChangeArrowheads="1"/>
          </p:cNvSpPr>
          <p:nvPr>
            <p:ph type="title" idx="4294967295"/>
          </p:nvPr>
        </p:nvSpPr>
        <p:spPr/>
        <p:txBody>
          <a:bodyPr/>
          <a:lstStyle/>
          <a:p>
            <a:pPr eaLnBrk="1" hangingPunct="1"/>
            <a:r>
              <a:rPr lang="en-GB" smtClean="0"/>
              <a:t>European registries</a:t>
            </a:r>
          </a:p>
        </p:txBody>
      </p:sp>
      <p:graphicFrame>
        <p:nvGraphicFramePr>
          <p:cNvPr id="27708" name="Group 60"/>
          <p:cNvGraphicFramePr>
            <a:graphicFrameLocks noGrp="1"/>
          </p:cNvGraphicFramePr>
          <p:nvPr>
            <p:ph idx="4294967295"/>
          </p:nvPr>
        </p:nvGraphicFramePr>
        <p:xfrm>
          <a:off x="173038" y="1374775"/>
          <a:ext cx="8791575" cy="4395598"/>
        </p:xfrm>
        <a:graphic>
          <a:graphicData uri="http://schemas.openxmlformats.org/drawingml/2006/table">
            <a:tbl>
              <a:tblPr/>
              <a:tblGrid>
                <a:gridCol w="1135062"/>
                <a:gridCol w="2120900"/>
                <a:gridCol w="5535613"/>
              </a:tblGrid>
              <a:tr h="207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rgbClr val="FFFFFF"/>
                          </a:solidFill>
                          <a:effectLst/>
                          <a:latin typeface="Arial" pitchFamily="34" charset="0"/>
                          <a:cs typeface="Arial" pitchFamily="34" charset="0"/>
                        </a:rPr>
                        <a:t>Country</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rgbClr val="FFFFFF"/>
                          </a:solidFill>
                          <a:effectLst/>
                          <a:latin typeface="Arial" pitchFamily="34" charset="0"/>
                          <a:cs typeface="Arial" pitchFamily="34" charset="0"/>
                        </a:rPr>
                        <a:t>Name of Registry</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rgbClr val="FFFFFF"/>
                          </a:solidFill>
                          <a:effectLst/>
                          <a:latin typeface="Arial" pitchFamily="34" charset="0"/>
                          <a:cs typeface="Arial" pitchFamily="34" charset="0"/>
                        </a:rPr>
                        <a:t>Details</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557213">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pitchFamily="34" charset="0"/>
                          <a:cs typeface="Arial" pitchFamily="34" charset="0"/>
                        </a:rPr>
                        <a:t>Sweden</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ARTIS</a:t>
                      </a:r>
                      <a:r>
                        <a:rPr kumimoji="0" lang="en-GB" sz="1200" b="1" i="0" u="none" strike="noStrike" cap="none" normalizeH="0" baseline="30000" smtClean="0">
                          <a:ln>
                            <a:noFill/>
                          </a:ln>
                          <a:solidFill>
                            <a:schemeClr val="tx1"/>
                          </a:solidFill>
                          <a:effectLst/>
                          <a:latin typeface="Arial" pitchFamily="34" charset="0"/>
                          <a:cs typeface="Arial" pitchFamily="34" charset="0"/>
                        </a:rPr>
                        <a:t>1</a:t>
                      </a:r>
                      <a:r>
                        <a:rPr kumimoji="0" lang="en-GB" sz="1000" b="1"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000" b="1" i="0" u="none" strike="noStrike" cap="none" normalizeH="0" baseline="0" smtClean="0">
                          <a:ln>
                            <a:noFill/>
                          </a:ln>
                          <a:solidFill>
                            <a:schemeClr val="tx1"/>
                          </a:solidFill>
                          <a:effectLst/>
                          <a:latin typeface="Arial" pitchFamily="34" charset="0"/>
                          <a:cs typeface="Arial" pitchFamily="34" charset="0"/>
                        </a:rPr>
                        <a:t>   STURE (Stockholm)   </a:t>
                      </a:r>
                    </a:p>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000" b="1" i="0" u="none" strike="noStrike" cap="none" normalizeH="0" baseline="0" smtClean="0">
                          <a:ln>
                            <a:noFill/>
                          </a:ln>
                          <a:solidFill>
                            <a:schemeClr val="tx1"/>
                          </a:solidFill>
                          <a:effectLst/>
                          <a:latin typeface="Arial" pitchFamily="34" charset="0"/>
                          <a:cs typeface="Arial" pitchFamily="34" charset="0"/>
                        </a:rPr>
                        <a:t>   SSATG (Southern Sweden)</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Nationwide but organised on regional basis</a:t>
                      </a:r>
                    </a:p>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No concurrently recruited controls; utilises other RA cohorts for reference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UK</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BSRBR</a:t>
                      </a:r>
                      <a:r>
                        <a:rPr kumimoji="0" lang="en-GB" sz="1200" b="1" i="0" u="none" strike="noStrike" cap="none" normalizeH="0" baseline="30000" smtClean="0">
                          <a:ln>
                            <a:noFill/>
                          </a:ln>
                          <a:solidFill>
                            <a:schemeClr val="tx1"/>
                          </a:solidFill>
                          <a:effectLst/>
                          <a:latin typeface="Arial" pitchFamily="34" charset="0"/>
                          <a:cs typeface="Arial" pitchFamily="34" charset="0"/>
                        </a:rPr>
                        <a:t>2</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National registry powered to detect 2-fold increase in lymphoma in comparison </a:t>
                      </a:r>
                    </a:p>
                    <a:p>
                      <a:pPr marL="0" marR="0" lvl="0" indent="0" algn="l" defTabSz="914400" rtl="0" eaLnBrk="1" fontAlgn="base" latinLnBrk="0" hangingPunct="1">
                        <a:lnSpc>
                          <a:spcPct val="90000"/>
                        </a:lnSpc>
                        <a:spcBef>
                          <a:spcPct val="0"/>
                        </a:spcBef>
                        <a:spcAft>
                          <a:spcPct val="0"/>
                        </a:spcAft>
                        <a:buClrTx/>
                        <a:buSzTx/>
                        <a:buFont typeface="Calibri" pitchFamily="34" charset="0"/>
                        <a:buNone/>
                        <a:tabLst/>
                      </a:pPr>
                      <a:r>
                        <a:rPr kumimoji="0" lang="en-GB" sz="1100" b="1" i="0" u="none" strike="noStrike" cap="none" normalizeH="0" baseline="0" smtClean="0">
                          <a:ln>
                            <a:noFill/>
                          </a:ln>
                          <a:solidFill>
                            <a:schemeClr val="tx1"/>
                          </a:solidFill>
                          <a:effectLst/>
                          <a:latin typeface="Arial" pitchFamily="34" charset="0"/>
                          <a:cs typeface="Arial" pitchFamily="34" charset="0"/>
                        </a:rPr>
                        <a:t>     to a DMARD-treated cohort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Germany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653"/>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RABBIT</a:t>
                      </a:r>
                      <a:r>
                        <a:rPr kumimoji="0" lang="en-GB" sz="1200" b="1" i="0" u="none" strike="noStrike" cap="none" normalizeH="0" baseline="30000" smtClean="0">
                          <a:ln>
                            <a:noFill/>
                          </a:ln>
                          <a:solidFill>
                            <a:schemeClr val="tx1"/>
                          </a:solidFill>
                          <a:effectLst/>
                          <a:latin typeface="Arial" pitchFamily="34" charset="0"/>
                          <a:cs typeface="Arial" pitchFamily="34" charset="0"/>
                        </a:rPr>
                        <a:t>3</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653"/>
                    </a:solid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National registry to describe long-term effectiveness</a:t>
                      </a:r>
                    </a:p>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Comparison with conventional DMARDs from national database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653"/>
                    </a:solidFill>
                  </a:tcPr>
                </a:tc>
              </a:tr>
              <a:tr h="40322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France</a:t>
                      </a:r>
                    </a:p>
                  </a:txBody>
                  <a:tcPr marL="72000" marR="72000" marT="36000" marB="3600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RATIO</a:t>
                      </a:r>
                      <a:r>
                        <a:rPr kumimoji="0" lang="en-GB" sz="1200" b="1" i="0" u="none" strike="noStrike" cap="none" normalizeH="0" baseline="30000" smtClean="0">
                          <a:ln>
                            <a:noFill/>
                          </a:ln>
                          <a:solidFill>
                            <a:schemeClr val="tx1"/>
                          </a:solidFill>
                          <a:effectLst/>
                          <a:latin typeface="Arial" pitchFamily="34" charset="0"/>
                          <a:cs typeface="Arial" pitchFamily="34" charset="0"/>
                        </a:rPr>
                        <a:t>4</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marL="72000" marR="72000" marT="36000" marB="36000"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4625" marR="0" lvl="0" indent="-174625"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Enhanced pharmacovigilance programme</a:t>
                      </a:r>
                    </a:p>
                    <a:p>
                      <a:pPr marL="174625" marR="0" lvl="0" indent="-174625"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Includes reports from hospitals that may prescribe TNFi or manage patients with    opportunistic infections or lymphomas</a:t>
                      </a:r>
                      <a:endParaRPr kumimoji="0" lang="en-US" sz="11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Spain</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BIOBADASER</a:t>
                      </a:r>
                      <a:r>
                        <a:rPr kumimoji="0" lang="en-GB" sz="1200" b="1" i="0" u="none" strike="noStrike" cap="none" normalizeH="0" baseline="30000" smtClean="0">
                          <a:ln>
                            <a:noFill/>
                          </a:ln>
                          <a:solidFill>
                            <a:schemeClr val="tx1"/>
                          </a:solidFill>
                          <a:effectLst/>
                          <a:latin typeface="Arial" pitchFamily="34" charset="0"/>
                          <a:cs typeface="Arial" pitchFamily="34" charset="0"/>
                        </a:rPr>
                        <a:t>5</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National database of RA patients on biologic response modifier therapy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6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Norway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NOR-DMARD</a:t>
                      </a:r>
                      <a:r>
                        <a:rPr kumimoji="0" lang="en-GB" sz="1200" b="1" i="0" u="none" strike="noStrike" cap="none" normalizeH="0" baseline="30000" smtClean="0">
                          <a:ln>
                            <a:noFill/>
                          </a:ln>
                          <a:solidFill>
                            <a:schemeClr val="tx1"/>
                          </a:solidFill>
                          <a:effectLst/>
                          <a:latin typeface="Arial" pitchFamily="34" charset="0"/>
                          <a:cs typeface="Arial" pitchFamily="34" charset="0"/>
                        </a:rPr>
                        <a:t>6</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Registry based on DMARD (including TNFi) prescriptions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263">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Denmark</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DANBIO</a:t>
                      </a:r>
                      <a:r>
                        <a:rPr kumimoji="0" lang="en-GB" sz="1200" b="1" i="0" u="none" strike="noStrike" cap="none" normalizeH="0" baseline="30000" smtClean="0">
                          <a:ln>
                            <a:noFill/>
                          </a:ln>
                          <a:solidFill>
                            <a:schemeClr val="tx1"/>
                          </a:solidFill>
                          <a:effectLst/>
                          <a:latin typeface="Arial" pitchFamily="34" charset="0"/>
                          <a:cs typeface="Arial" pitchFamily="34" charset="0"/>
                        </a:rPr>
                        <a:t>7</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Biologics registry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6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Czech Rep</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ATTRA</a:t>
                      </a:r>
                      <a:r>
                        <a:rPr kumimoji="0" lang="en-GB" sz="1200" b="1" i="0" u="none" strike="noStrike" cap="none" normalizeH="0" baseline="30000" smtClean="0">
                          <a:ln>
                            <a:noFill/>
                          </a:ln>
                          <a:solidFill>
                            <a:schemeClr val="tx1"/>
                          </a:solidFill>
                          <a:effectLst/>
                          <a:latin typeface="Arial" pitchFamily="34" charset="0"/>
                          <a:cs typeface="Arial" pitchFamily="34" charset="0"/>
                        </a:rPr>
                        <a:t>8</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Biologics registry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6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Netherlands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DREAM</a:t>
                      </a:r>
                      <a:r>
                        <a:rPr kumimoji="0" lang="en-GB" sz="1200" b="1" i="0" u="none" strike="noStrike" cap="none" normalizeH="0" baseline="30000" smtClean="0">
                          <a:ln>
                            <a:noFill/>
                          </a:ln>
                          <a:solidFill>
                            <a:schemeClr val="tx1"/>
                          </a:solidFill>
                          <a:effectLst/>
                          <a:latin typeface="Arial" pitchFamily="34" charset="0"/>
                          <a:cs typeface="Arial" pitchFamily="34" charset="0"/>
                        </a:rPr>
                        <a:t>9 </a:t>
                      </a:r>
                      <a:r>
                        <a:rPr kumimoji="0" lang="en-GB" sz="1200" b="1" i="0" u="none" strike="noStrike" cap="none" normalizeH="0" baseline="0" smtClean="0">
                          <a:ln>
                            <a:noFill/>
                          </a:ln>
                          <a:solidFill>
                            <a:schemeClr val="tx1"/>
                          </a:solidFill>
                          <a:effectLst/>
                          <a:latin typeface="Arial" pitchFamily="34" charset="0"/>
                          <a:cs typeface="Arial" pitchFamily="34" charset="0"/>
                        </a:rPr>
                        <a:t>(and others)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Observational registry of TNF starters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263">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Italy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GISEA</a:t>
                      </a:r>
                      <a:r>
                        <a:rPr kumimoji="0" lang="en-GB" sz="1200" b="1" i="0" u="none" strike="noStrike" cap="none" normalizeH="0" baseline="30000" smtClean="0">
                          <a:ln>
                            <a:noFill/>
                          </a:ln>
                          <a:solidFill>
                            <a:schemeClr val="tx1"/>
                          </a:solidFill>
                          <a:effectLst/>
                          <a:latin typeface="Arial" pitchFamily="34" charset="0"/>
                          <a:cs typeface="Arial" pitchFamily="34" charset="0"/>
                        </a:rPr>
                        <a:t>10-11</a:t>
                      </a:r>
                      <a:r>
                        <a:rPr kumimoji="0" lang="en-GB" sz="1200" b="1" i="0" u="none" strike="noStrike" cap="none" normalizeH="0" baseline="0" smtClean="0">
                          <a:ln>
                            <a:noFill/>
                          </a:ln>
                          <a:solidFill>
                            <a:schemeClr val="tx1"/>
                          </a:solidFill>
                          <a:effectLst/>
                          <a:latin typeface="Arial" pitchFamily="34" charset="0"/>
                          <a:cs typeface="Arial" pitchFamily="34" charset="0"/>
                        </a:rPr>
                        <a:t>, LOHREN</a:t>
                      </a:r>
                      <a:r>
                        <a:rPr kumimoji="0" lang="en-GB" sz="1200" b="1" i="0" u="none" strike="noStrike" cap="none" normalizeH="0" baseline="30000" smtClean="0">
                          <a:ln>
                            <a:noFill/>
                          </a:ln>
                          <a:solidFill>
                            <a:schemeClr val="tx1"/>
                          </a:solidFill>
                          <a:effectLst/>
                          <a:latin typeface="Arial" pitchFamily="34" charset="0"/>
                          <a:cs typeface="Arial" pitchFamily="34" charset="0"/>
                        </a:rPr>
                        <a:t>12</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Italian multicentre registry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6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Switzerland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SCQM</a:t>
                      </a:r>
                      <a:r>
                        <a:rPr kumimoji="0" lang="en-GB" sz="1200" b="1" i="0" u="none" strike="noStrike" cap="none" normalizeH="0" baseline="30000" smtClean="0">
                          <a:ln>
                            <a:noFill/>
                          </a:ln>
                          <a:solidFill>
                            <a:schemeClr val="tx1"/>
                          </a:solidFill>
                          <a:effectLst/>
                          <a:latin typeface="Arial" pitchFamily="34" charset="0"/>
                          <a:cs typeface="Arial" pitchFamily="34" charset="0"/>
                        </a:rPr>
                        <a:t>13</a:t>
                      </a:r>
                      <a:endParaRPr kumimoji="0" lang="en-GB"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0" i="0" u="none" strike="noStrike" cap="none" normalizeH="0" baseline="0" smtClean="0">
                          <a:ln>
                            <a:noFill/>
                          </a:ln>
                          <a:solidFill>
                            <a:schemeClr val="tx1"/>
                          </a:solidFill>
                          <a:effectLst/>
                          <a:latin typeface="Arial" pitchFamily="34" charset="0"/>
                          <a:cs typeface="Arial" pitchFamily="34" charset="0"/>
                        </a:rPr>
                        <a:t>   </a:t>
                      </a:r>
                      <a:r>
                        <a:rPr kumimoji="0" lang="en-GB" sz="1100" b="1" i="0" u="none" strike="noStrike" cap="none" normalizeH="0" baseline="0" smtClean="0">
                          <a:ln>
                            <a:noFill/>
                          </a:ln>
                          <a:solidFill>
                            <a:schemeClr val="tx1"/>
                          </a:solidFill>
                          <a:effectLst/>
                          <a:latin typeface="Arial" pitchFamily="34" charset="0"/>
                          <a:cs typeface="Arial" pitchFamily="34" charset="0"/>
                        </a:rPr>
                        <a:t>Longitudinal observational population based cohort study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6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Greece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cs typeface="Arial" pitchFamily="34" charset="0"/>
                        </a:rPr>
                        <a:t>HRBT</a:t>
                      </a:r>
                      <a:r>
                        <a:rPr kumimoji="0" lang="en-GB" sz="1200" b="1" i="0" u="none" strike="noStrike" cap="none" normalizeH="0" baseline="30000" smtClean="0">
                          <a:ln>
                            <a:noFill/>
                          </a:ln>
                          <a:solidFill>
                            <a:schemeClr val="tx1"/>
                          </a:solidFill>
                          <a:effectLst/>
                          <a:latin typeface="Arial" pitchFamily="34" charset="0"/>
                          <a:cs typeface="Arial" pitchFamily="34" charset="0"/>
                        </a:rPr>
                        <a:t>14</a:t>
                      </a:r>
                      <a:endParaRPr kumimoji="0" lang="en-GB"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Tx/>
                        <a:buSzTx/>
                        <a:buFont typeface="Calibri" pitchFamily="34" charset="0"/>
                        <a:buChar char="•"/>
                        <a:tabLst/>
                      </a:pPr>
                      <a:r>
                        <a:rPr kumimoji="0" lang="en-GB" sz="1100" b="1" i="0" u="none" strike="noStrike" cap="none" normalizeH="0" baseline="0" smtClean="0">
                          <a:ln>
                            <a:noFill/>
                          </a:ln>
                          <a:solidFill>
                            <a:schemeClr val="tx1"/>
                          </a:solidFill>
                          <a:effectLst/>
                          <a:latin typeface="Arial" pitchFamily="34" charset="0"/>
                          <a:cs typeface="Arial" pitchFamily="34" charset="0"/>
                        </a:rPr>
                        <a:t>   Biologics registry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200" name="Text Box 5"/>
          <p:cNvSpPr txBox="1">
            <a:spLocks noChangeArrowheads="1"/>
          </p:cNvSpPr>
          <p:nvPr/>
        </p:nvSpPr>
        <p:spPr bwMode="auto">
          <a:xfrm>
            <a:off x="-150813" y="5902325"/>
            <a:ext cx="9043988" cy="854075"/>
          </a:xfrm>
          <a:prstGeom prst="rect">
            <a:avLst/>
          </a:prstGeom>
          <a:noFill/>
          <a:ln w="9525">
            <a:noFill/>
            <a:miter lim="800000"/>
            <a:headEnd/>
            <a:tailEnd/>
          </a:ln>
        </p:spPr>
        <p:txBody>
          <a:bodyPr>
            <a:spAutoFit/>
          </a:bodyPr>
          <a:lstStyle/>
          <a:p>
            <a:pPr marL="342900" indent="-342900" algn="r"/>
            <a:r>
              <a:rPr lang="en-US" sz="1000">
                <a:solidFill>
                  <a:srgbClr val="000000"/>
                </a:solidFill>
                <a:latin typeface="Calibri" pitchFamily="34" charset="0"/>
                <a:ea typeface="MS PGothic" pitchFamily="34" charset="-128"/>
              </a:rPr>
              <a:t>1. Askling J, et al. Ann Rheum Dis 2006;65:707–12. 2. Hyrich KL, et al. Rheumatology 2008;47:1441–3. 3. Listing J, et al. Arthritis Res Ther 2006;8:R66. 4. Tubach F, et al. Joint Bone Spine 2005;72:456–60. 5. Gomez-Reino JJ, et al. Arthritis Rheum 2003;48:2122–7. 6. Kvien TK, Clin Exp Rheumatol 2005;23(5 Suppl 39):S188–94. 7. Hetland ML. Clin Exp Rheumatol 2005;23(5 Suppl 39):S205-7. 8. Tegzova D, et al. Ann Rheum Dis 2006;65(Suppl II):505. </a:t>
            </a:r>
            <a:r>
              <a:rPr lang="de-DE" sz="1000">
                <a:solidFill>
                  <a:srgbClr val="000000"/>
                </a:solidFill>
                <a:latin typeface="Calibri" pitchFamily="34" charset="0"/>
                <a:ea typeface="MS PGothic" pitchFamily="34" charset="-128"/>
              </a:rPr>
              <a:t>9. Kievit W, et al. Ann Rheum Dis 2007;66:1473–8..10. Mancarella L, J Rheumatol 2007;34:1670–3. 11. Iannone F, et al. Ann Rheum Dis 2007;66:249–52. 12. Marchesoni A, et al. </a:t>
            </a:r>
            <a:r>
              <a:rPr lang="es-ES" sz="1000">
                <a:solidFill>
                  <a:srgbClr val="000000"/>
                </a:solidFill>
                <a:latin typeface="Calibri" pitchFamily="34" charset="0"/>
                <a:ea typeface="MS PGothic" pitchFamily="34" charset="-128"/>
              </a:rPr>
              <a:t>Ann N Y Acad Sci </a:t>
            </a:r>
            <a:r>
              <a:rPr lang="de-DE" sz="1000">
                <a:solidFill>
                  <a:srgbClr val="000000"/>
                </a:solidFill>
                <a:latin typeface="Calibri" pitchFamily="34" charset="0"/>
                <a:ea typeface="MS PGothic" pitchFamily="34" charset="-128"/>
              </a:rPr>
              <a:t>2009</a:t>
            </a:r>
            <a:r>
              <a:rPr lang="es-ES" sz="1000">
                <a:solidFill>
                  <a:srgbClr val="000000"/>
                </a:solidFill>
                <a:latin typeface="Calibri" pitchFamily="34" charset="0"/>
                <a:ea typeface="MS PGothic" pitchFamily="34" charset="-128"/>
              </a:rPr>
              <a:t>;1173:837-46. 13. </a:t>
            </a:r>
            <a:r>
              <a:rPr lang="fr-FR" sz="1000">
                <a:solidFill>
                  <a:srgbClr val="000000"/>
                </a:solidFill>
                <a:latin typeface="Calibri" pitchFamily="34" charset="0"/>
                <a:ea typeface="MS PGothic" pitchFamily="34" charset="-128"/>
              </a:rPr>
              <a:t>du Pan SM, et al. Arthritis Rheum 2009;61:560–8. </a:t>
            </a:r>
            <a:r>
              <a:rPr lang="en-US" sz="1000">
                <a:solidFill>
                  <a:srgbClr val="000000"/>
                </a:solidFill>
                <a:latin typeface="Calibri" pitchFamily="34" charset="0"/>
                <a:ea typeface="MS PGothic" pitchFamily="34" charset="-128"/>
              </a:rPr>
              <a:t>14. </a:t>
            </a:r>
            <a:r>
              <a:rPr lang="de-DE" sz="1000">
                <a:solidFill>
                  <a:srgbClr val="000000"/>
                </a:solidFill>
                <a:latin typeface="Calibri" pitchFamily="34" charset="0"/>
                <a:ea typeface="MS PGothic" pitchFamily="34" charset="-128"/>
              </a:rPr>
              <a:t>Flouri I, et al. Ann Rheum Dis 2009;68(Suppl3):430.</a:t>
            </a:r>
            <a:endParaRPr lang="en-GB" sz="1000">
              <a:solidFill>
                <a:srgbClr val="000000"/>
              </a:solidFill>
              <a:latin typeface="Calibri" pitchFamily="34" charset="0"/>
              <a:ea typeface="MS PGothic" pitchFamily="34" charset="-128"/>
            </a:endParaRPr>
          </a:p>
        </p:txBody>
      </p:sp>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ytuł 1"/>
          <p:cNvSpPr>
            <a:spLocks noGrp="1"/>
          </p:cNvSpPr>
          <p:nvPr>
            <p:ph type="title"/>
          </p:nvPr>
        </p:nvSpPr>
        <p:spPr/>
        <p:txBody>
          <a:bodyPr/>
          <a:lstStyle/>
          <a:p>
            <a:r>
              <a:rPr lang="pl-PL" sz="2400" b="1" smtClean="0"/>
              <a:t>Całościowa ocena terapii wg rodziców dziecka</a:t>
            </a:r>
          </a:p>
        </p:txBody>
      </p:sp>
      <p:graphicFrame>
        <p:nvGraphicFramePr>
          <p:cNvPr id="3" name="Wykres 2"/>
          <p:cNvGraphicFramePr>
            <a:graphicFrameLocks/>
          </p:cNvGraphicFramePr>
          <p:nvPr/>
        </p:nvGraphicFramePr>
        <p:xfrm>
          <a:off x="539552" y="908720"/>
          <a:ext cx="8064896"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ytuł 1"/>
          <p:cNvSpPr>
            <a:spLocks noGrp="1"/>
          </p:cNvSpPr>
          <p:nvPr>
            <p:ph type="title"/>
          </p:nvPr>
        </p:nvSpPr>
        <p:spPr/>
        <p:txBody>
          <a:bodyPr/>
          <a:lstStyle/>
          <a:p>
            <a:r>
              <a:rPr lang="pl-PL" sz="2400" b="1" smtClean="0"/>
              <a:t>Przerwane leczenie</a:t>
            </a:r>
          </a:p>
        </p:txBody>
      </p:sp>
      <p:sp>
        <p:nvSpPr>
          <p:cNvPr id="66563" name="pole tekstowe 2"/>
          <p:cNvSpPr txBox="1">
            <a:spLocks noChangeArrowheads="1"/>
          </p:cNvSpPr>
          <p:nvPr/>
        </p:nvSpPr>
        <p:spPr bwMode="auto">
          <a:xfrm>
            <a:off x="684213" y="1301750"/>
            <a:ext cx="7888287" cy="2516188"/>
          </a:xfrm>
          <a:prstGeom prst="rect">
            <a:avLst/>
          </a:prstGeom>
          <a:noFill/>
          <a:ln w="9525">
            <a:noFill/>
            <a:miter lim="800000"/>
            <a:headEnd/>
            <a:tailEnd/>
          </a:ln>
        </p:spPr>
        <p:txBody>
          <a:bodyPr>
            <a:spAutoFit/>
          </a:bodyPr>
          <a:lstStyle/>
          <a:p>
            <a:pPr>
              <a:lnSpc>
                <a:spcPct val="125000"/>
              </a:lnSpc>
              <a:buFont typeface="Arial" pitchFamily="34" charset="0"/>
              <a:buChar char="•"/>
            </a:pPr>
            <a:r>
              <a:rPr lang="pl-PL"/>
              <a:t> u 67 pacjentów</a:t>
            </a:r>
          </a:p>
          <a:p>
            <a:pPr>
              <a:lnSpc>
                <a:spcPct val="125000"/>
              </a:lnSpc>
              <a:buFont typeface="Arial" pitchFamily="34" charset="0"/>
              <a:buChar char="•"/>
            </a:pPr>
            <a:r>
              <a:rPr lang="pl-PL"/>
              <a:t> powody przerwania:</a:t>
            </a:r>
          </a:p>
          <a:p>
            <a:pPr lvl="1">
              <a:lnSpc>
                <a:spcPct val="125000"/>
              </a:lnSpc>
              <a:buFont typeface="Arial" pitchFamily="34" charset="0"/>
              <a:buChar char="•"/>
            </a:pPr>
            <a:r>
              <a:rPr lang="pl-PL"/>
              <a:t> rezygnacja rodziców (6)</a:t>
            </a:r>
          </a:p>
          <a:p>
            <a:pPr lvl="1">
              <a:lnSpc>
                <a:spcPct val="125000"/>
              </a:lnSpc>
              <a:buFont typeface="Arial" pitchFamily="34" charset="0"/>
              <a:buChar char="•"/>
            </a:pPr>
            <a:r>
              <a:rPr lang="pl-PL"/>
              <a:t> brak efektów leczenia (6)</a:t>
            </a:r>
          </a:p>
          <a:p>
            <a:pPr lvl="1">
              <a:lnSpc>
                <a:spcPct val="125000"/>
              </a:lnSpc>
              <a:buFont typeface="Arial" pitchFamily="34" charset="0"/>
              <a:buChar char="•"/>
            </a:pPr>
            <a:r>
              <a:rPr lang="pl-PL"/>
              <a:t> ukończone 18 lat (7)</a:t>
            </a:r>
          </a:p>
          <a:p>
            <a:pPr lvl="1">
              <a:lnSpc>
                <a:spcPct val="125000"/>
              </a:lnSpc>
              <a:buFont typeface="Arial" pitchFamily="34" charset="0"/>
              <a:buChar char="•"/>
            </a:pPr>
            <a:r>
              <a:rPr lang="pl-PL"/>
              <a:t> remisja (48)</a:t>
            </a:r>
          </a:p>
          <a:p>
            <a:pPr>
              <a:lnSpc>
                <a:spcPct val="125000"/>
              </a:lnSpc>
              <a:buFont typeface="Arial" pitchFamily="34" charset="0"/>
              <a:buChar char="•"/>
            </a:pPr>
            <a:r>
              <a:rPr lang="pl-PL"/>
              <a:t> wznowiono leczenie u 7 pacjentów z powodu nawrotu choroby</a:t>
            </a:r>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p:cNvSpPr>
            <a:spLocks noGrp="1"/>
          </p:cNvSpPr>
          <p:nvPr>
            <p:ph type="title"/>
          </p:nvPr>
        </p:nvSpPr>
        <p:spPr>
          <a:xfrm>
            <a:off x="0" y="0"/>
            <a:ext cx="8858250" cy="1571612"/>
          </a:xfrm>
        </p:spPr>
        <p:txBody>
          <a:bodyPr/>
          <a:lstStyle/>
          <a:p>
            <a:r>
              <a:rPr lang="en-US" sz="2800" b="1" dirty="0" smtClean="0"/>
              <a:t>FDA workshop for a </a:t>
            </a:r>
            <a:r>
              <a:rPr lang="en-US" sz="2800" b="1" dirty="0" err="1" smtClean="0"/>
              <a:t>paediatric</a:t>
            </a:r>
            <a:r>
              <a:rPr lang="en-US" sz="2800" b="1" dirty="0" smtClean="0"/>
              <a:t> rheumatology observational strategy” (May 12, 2009). </a:t>
            </a:r>
            <a:endParaRPr lang="pl-PL" sz="2800" b="1" dirty="0" smtClean="0"/>
          </a:p>
        </p:txBody>
      </p:sp>
      <p:sp>
        <p:nvSpPr>
          <p:cNvPr id="9219" name="Symbol zastępczy zawartości 2"/>
          <p:cNvSpPr>
            <a:spLocks noGrp="1"/>
          </p:cNvSpPr>
          <p:nvPr>
            <p:ph idx="1"/>
          </p:nvPr>
        </p:nvSpPr>
        <p:spPr>
          <a:xfrm>
            <a:off x="457200" y="571500"/>
            <a:ext cx="7615238" cy="5072063"/>
          </a:xfrm>
        </p:spPr>
        <p:txBody>
          <a:bodyPr/>
          <a:lstStyle/>
          <a:p>
            <a:pPr>
              <a:buFont typeface="Arial" pitchFamily="34" charset="0"/>
              <a:buNone/>
              <a:defRPr/>
            </a:pPr>
            <a:r>
              <a:rPr lang="pl-PL" dirty="0" smtClean="0"/>
              <a:t>	</a:t>
            </a:r>
          </a:p>
          <a:p>
            <a:pPr>
              <a:buFont typeface="Arial" pitchFamily="34" charset="0"/>
              <a:buNone/>
              <a:defRPr/>
            </a:pPr>
            <a:endParaRPr lang="pl-PL" sz="1200" dirty="0" smtClean="0"/>
          </a:p>
          <a:p>
            <a:pPr>
              <a:buFont typeface="Arial" pitchFamily="34" charset="0"/>
              <a:buNone/>
              <a:defRPr/>
            </a:pPr>
            <a:r>
              <a:rPr lang="pl-PL" sz="1200" dirty="0" smtClean="0"/>
              <a:t>	</a:t>
            </a:r>
          </a:p>
          <a:p>
            <a:pPr>
              <a:buFont typeface="Arial" pitchFamily="34" charset="0"/>
              <a:buNone/>
              <a:defRPr/>
            </a:pPr>
            <a:r>
              <a:rPr lang="pl-PL" sz="1200" dirty="0" smtClean="0"/>
              <a:t>	</a:t>
            </a:r>
            <a:r>
              <a:rPr lang="pl-PL" sz="1600" dirty="0" smtClean="0"/>
              <a:t>L</a:t>
            </a:r>
            <a:r>
              <a:rPr lang="en-US" sz="1600" dirty="0" err="1" smtClean="0"/>
              <a:t>ong</a:t>
            </a:r>
            <a:r>
              <a:rPr lang="en-US" sz="1600" dirty="0" smtClean="0"/>
              <a:t> term safety of biologics in JIA is lacking.</a:t>
            </a:r>
          </a:p>
          <a:p>
            <a:pPr>
              <a:buFont typeface="Arial" pitchFamily="34" charset="0"/>
              <a:buNone/>
              <a:defRPr/>
            </a:pPr>
            <a:r>
              <a:rPr lang="en-US" sz="1600" dirty="0" smtClean="0"/>
              <a:t> </a:t>
            </a:r>
            <a:r>
              <a:rPr lang="pl-PL" sz="1600" dirty="0" smtClean="0"/>
              <a:t>	</a:t>
            </a:r>
            <a:r>
              <a:rPr lang="en-US" sz="1600" dirty="0" smtClean="0"/>
              <a:t>Detection of rare events via international collaboration between both sides of the Atlantic.</a:t>
            </a:r>
          </a:p>
          <a:p>
            <a:pPr>
              <a:buFont typeface="Arial" pitchFamily="34" charset="0"/>
              <a:buNone/>
              <a:defRPr/>
            </a:pPr>
            <a:r>
              <a:rPr lang="pl-PL" sz="1600" dirty="0" smtClean="0"/>
              <a:t>	</a:t>
            </a:r>
            <a:r>
              <a:rPr lang="en-US" sz="1600" dirty="0" smtClean="0"/>
              <a:t>Large scale international </a:t>
            </a:r>
            <a:r>
              <a:rPr lang="en-US" sz="1600" dirty="0" err="1" smtClean="0"/>
              <a:t>pharmacovigilance</a:t>
            </a:r>
            <a:r>
              <a:rPr lang="en-US" sz="1600" dirty="0" smtClean="0"/>
              <a:t> registries are required.</a:t>
            </a:r>
          </a:p>
          <a:p>
            <a:pPr>
              <a:buFont typeface="Arial" pitchFamily="34" charset="0"/>
              <a:buNone/>
              <a:defRPr/>
            </a:pPr>
            <a:r>
              <a:rPr lang="pl-PL" sz="1600" dirty="0" smtClean="0"/>
              <a:t>	</a:t>
            </a:r>
            <a:r>
              <a:rPr lang="en-US" sz="1600" dirty="0" smtClean="0"/>
              <a:t>Support and participation by the pharmaceutical industry is encouraged.</a:t>
            </a:r>
          </a:p>
          <a:p>
            <a:pPr>
              <a:buFont typeface="Arial" pitchFamily="34" charset="0"/>
              <a:buNone/>
              <a:defRPr/>
            </a:pPr>
            <a:endParaRPr lang="pl-PL" sz="1600" dirty="0" smtClean="0"/>
          </a:p>
          <a:p>
            <a:pPr>
              <a:buFont typeface="Arial" pitchFamily="34" charset="0"/>
              <a:buNone/>
              <a:defRPr/>
            </a:pPr>
            <a:endParaRPr lang="pl-PL" sz="1600" dirty="0" smtClean="0"/>
          </a:p>
          <a:p>
            <a:pPr>
              <a:buFont typeface="Arial" pitchFamily="34" charset="0"/>
              <a:buNone/>
              <a:defRPr/>
            </a:pPr>
            <a:endParaRPr lang="pl-PL" sz="1600" dirty="0" smtClean="0"/>
          </a:p>
          <a:p>
            <a:pPr>
              <a:buFont typeface="Arial" pitchFamily="34" charset="0"/>
              <a:buNone/>
              <a:defRPr/>
            </a:pPr>
            <a:endParaRPr lang="pl-PL" sz="1600" dirty="0" smtClean="0"/>
          </a:p>
          <a:p>
            <a:pPr>
              <a:buFont typeface="Arial" pitchFamily="34" charset="0"/>
              <a:buNone/>
              <a:defRPr/>
            </a:pPr>
            <a:endParaRPr lang="pl-PL" sz="1600" dirty="0" smtClean="0"/>
          </a:p>
          <a:p>
            <a:pPr>
              <a:buFont typeface="Arial" pitchFamily="34" charset="0"/>
              <a:buNone/>
              <a:defRPr/>
            </a:pPr>
            <a:r>
              <a:rPr lang="pl-PL" sz="1600" dirty="0" smtClean="0"/>
              <a:t>EMEA </a:t>
            </a:r>
            <a:r>
              <a:rPr lang="pl-PL" sz="1600" dirty="0" err="1" smtClean="0"/>
              <a:t>statement</a:t>
            </a:r>
            <a:r>
              <a:rPr lang="pl-PL" sz="1600" dirty="0" smtClean="0"/>
              <a:t>*</a:t>
            </a:r>
          </a:p>
          <a:p>
            <a:pPr>
              <a:defRPr/>
            </a:pPr>
            <a:r>
              <a:rPr lang="pl-PL" sz="1600" dirty="0" err="1" smtClean="0"/>
              <a:t>Concern</a:t>
            </a:r>
            <a:r>
              <a:rPr lang="pl-PL" sz="1600" dirty="0" smtClean="0"/>
              <a:t>: </a:t>
            </a:r>
          </a:p>
          <a:p>
            <a:pPr>
              <a:buFont typeface="Arial" pitchFamily="34" charset="0"/>
              <a:buNone/>
              <a:defRPr/>
            </a:pPr>
            <a:r>
              <a:rPr lang="pl-PL" sz="1600" dirty="0" smtClean="0"/>
              <a:t>	</a:t>
            </a:r>
            <a:r>
              <a:rPr lang="pl-PL" sz="1600" dirty="0" err="1" smtClean="0"/>
              <a:t>adverse</a:t>
            </a:r>
            <a:r>
              <a:rPr lang="pl-PL" sz="1600" dirty="0" smtClean="0"/>
              <a:t> </a:t>
            </a:r>
            <a:r>
              <a:rPr lang="pl-PL" sz="1600" dirty="0" err="1" smtClean="0"/>
              <a:t>events</a:t>
            </a:r>
            <a:r>
              <a:rPr lang="pl-PL" sz="1600" dirty="0" smtClean="0"/>
              <a:t> (</a:t>
            </a:r>
            <a:r>
              <a:rPr lang="pl-PL" sz="1600" dirty="0" err="1" smtClean="0"/>
              <a:t>neurological</a:t>
            </a:r>
            <a:r>
              <a:rPr lang="pl-PL" sz="1600" dirty="0" smtClean="0"/>
              <a:t>, </a:t>
            </a:r>
            <a:r>
              <a:rPr lang="pl-PL" sz="1600" dirty="0" err="1" smtClean="0"/>
              <a:t>infections</a:t>
            </a:r>
            <a:r>
              <a:rPr lang="pl-PL" sz="1600" dirty="0" smtClean="0"/>
              <a:t>, </a:t>
            </a:r>
            <a:r>
              <a:rPr lang="pl-PL" sz="1600" dirty="0" err="1" smtClean="0"/>
              <a:t>malignancies</a:t>
            </a:r>
            <a:r>
              <a:rPr lang="pl-PL" sz="1600" dirty="0" smtClean="0"/>
              <a:t>)</a:t>
            </a:r>
          </a:p>
          <a:p>
            <a:pPr>
              <a:buFont typeface="Arial" pitchFamily="34" charset="0"/>
              <a:buNone/>
              <a:defRPr/>
            </a:pPr>
            <a:r>
              <a:rPr lang="pl-PL" sz="1600" dirty="0" smtClean="0"/>
              <a:t>	</a:t>
            </a:r>
            <a:r>
              <a:rPr lang="pl-PL" sz="1600" dirty="0" err="1" smtClean="0"/>
              <a:t>Plausible</a:t>
            </a:r>
            <a:r>
              <a:rPr lang="pl-PL" sz="1600" dirty="0" smtClean="0"/>
              <a:t> </a:t>
            </a:r>
            <a:r>
              <a:rPr lang="pl-PL" sz="1600" dirty="0" err="1" smtClean="0"/>
              <a:t>biological</a:t>
            </a:r>
            <a:r>
              <a:rPr lang="pl-PL" sz="1600" dirty="0" smtClean="0"/>
              <a:t> </a:t>
            </a:r>
            <a:r>
              <a:rPr lang="pl-PL" sz="1600" dirty="0" err="1" smtClean="0"/>
              <a:t>mechanism</a:t>
            </a:r>
            <a:r>
              <a:rPr lang="pl-PL" sz="1600" dirty="0" smtClean="0"/>
              <a:t>: </a:t>
            </a:r>
            <a:r>
              <a:rPr lang="pl-PL" sz="1600" dirty="0" err="1" smtClean="0"/>
              <a:t>failing</a:t>
            </a:r>
            <a:r>
              <a:rPr lang="pl-PL" sz="1600" dirty="0" smtClean="0"/>
              <a:t> </a:t>
            </a:r>
            <a:r>
              <a:rPr lang="pl-PL" sz="1600" dirty="0" err="1" smtClean="0"/>
              <a:t>immune</a:t>
            </a:r>
            <a:r>
              <a:rPr lang="pl-PL" sz="1600" dirty="0" smtClean="0"/>
              <a:t> </a:t>
            </a:r>
            <a:r>
              <a:rPr lang="pl-PL" sz="1600" dirty="0" err="1" smtClean="0"/>
              <a:t>surveillance</a:t>
            </a:r>
            <a:endParaRPr lang="pl-PL" sz="1600" dirty="0" smtClean="0"/>
          </a:p>
          <a:p>
            <a:pPr>
              <a:buFont typeface="Arial" pitchFamily="34" charset="0"/>
              <a:buNone/>
              <a:defRPr/>
            </a:pPr>
            <a:r>
              <a:rPr lang="pl-PL" sz="1600" dirty="0" smtClean="0"/>
              <a:t>	</a:t>
            </a:r>
            <a:r>
              <a:rPr lang="en-US" sz="1600" dirty="0" smtClean="0"/>
              <a:t>Suitable research methodologies: long- term epidemiological follow-up studies of adverse events; subgroup analysis to study risk factors</a:t>
            </a:r>
            <a:endParaRPr lang="pl-PL" sz="1600" dirty="0" smtClean="0"/>
          </a:p>
          <a:p>
            <a:pPr>
              <a:buFont typeface="Arial" pitchFamily="34" charset="0"/>
              <a:buNone/>
              <a:defRPr/>
            </a:pPr>
            <a:r>
              <a:rPr lang="pl-PL" sz="1400" dirty="0" smtClean="0"/>
              <a:t>*</a:t>
            </a:r>
            <a:r>
              <a:rPr lang="en-US" sz="1400" dirty="0" smtClean="0"/>
              <a:t>EMEA, London, 4 august 2009</a:t>
            </a:r>
            <a:endParaRPr lang="pl-PL" sz="1400" dirty="0" smtClean="0"/>
          </a:p>
          <a:p>
            <a:pPr>
              <a:defRPr/>
            </a:pPr>
            <a:endParaRPr lang="pl-PL" sz="1600" dirty="0" smtClean="0"/>
          </a:p>
        </p:txBody>
      </p:sp>
      <p:pic>
        <p:nvPicPr>
          <p:cNvPr id="9220" name="Picture 2"/>
          <p:cNvPicPr>
            <a:picLocks noChangeAspect="1" noChangeArrowheads="1"/>
          </p:cNvPicPr>
          <p:nvPr/>
        </p:nvPicPr>
        <p:blipFill>
          <a:blip r:embed="rId2" cstate="print"/>
          <a:srcRect/>
          <a:stretch>
            <a:fillRect/>
          </a:stretch>
        </p:blipFill>
        <p:spPr bwMode="auto">
          <a:xfrm>
            <a:off x="6215074" y="3571876"/>
            <a:ext cx="2928926" cy="1995105"/>
          </a:xfrm>
          <a:prstGeom prst="rect">
            <a:avLst/>
          </a:prstGeom>
          <a:noFill/>
          <a:ln w="9525">
            <a:noFill/>
            <a:miter lim="800000"/>
            <a:headEnd/>
            <a:tailEnd/>
          </a:ln>
        </p:spPr>
      </p:pic>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ytuł 1"/>
          <p:cNvSpPr>
            <a:spLocks noGrp="1"/>
          </p:cNvSpPr>
          <p:nvPr>
            <p:ph type="title"/>
          </p:nvPr>
        </p:nvSpPr>
        <p:spPr/>
        <p:txBody>
          <a:bodyPr/>
          <a:lstStyle/>
          <a:p>
            <a:pPr eaLnBrk="1" hangingPunct="1"/>
            <a:r>
              <a:rPr lang="pl-PL" smtClean="0"/>
              <a:t>Dziękuję za uwagę</a:t>
            </a:r>
          </a:p>
        </p:txBody>
      </p:sp>
      <p:pic>
        <p:nvPicPr>
          <p:cNvPr id="109572" name="Picture 4"/>
          <p:cNvPicPr>
            <a:picLocks noGrp="1" noChangeAspect="1" noChangeArrowheads="1"/>
          </p:cNvPicPr>
          <p:nvPr>
            <p:ph idx="1"/>
          </p:nvPr>
        </p:nvPicPr>
        <p:blipFill>
          <a:blip r:embed="rId2" cstate="print"/>
          <a:srcRect/>
          <a:stretch>
            <a:fillRect/>
          </a:stretch>
        </p:blipFill>
        <p:spPr>
          <a:xfrm>
            <a:off x="1857375" y="1555750"/>
            <a:ext cx="5500688" cy="4676775"/>
          </a:xfrm>
        </p:spPr>
      </p:pic>
      <p:sp>
        <p:nvSpPr>
          <p:cNvPr id="5" name="Symbol zastępczy stopki 4"/>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lstStyle/>
          <a:p>
            <a:endParaRPr lang="pl-PL" smtClean="0"/>
          </a:p>
        </p:txBody>
      </p:sp>
      <p:pic>
        <p:nvPicPr>
          <p:cNvPr id="7171" name="Picture 2"/>
          <p:cNvPicPr>
            <a:picLocks noGrp="1" noChangeAspect="1" noChangeArrowheads="1"/>
          </p:cNvPicPr>
          <p:nvPr>
            <p:ph idx="1"/>
          </p:nvPr>
        </p:nvPicPr>
        <p:blipFill>
          <a:blip r:embed="rId2" cstate="print"/>
          <a:srcRect/>
          <a:stretch>
            <a:fillRect/>
          </a:stretch>
        </p:blipFill>
        <p:spPr>
          <a:xfrm>
            <a:off x="0" y="0"/>
            <a:ext cx="9429750" cy="7072313"/>
          </a:xfrm>
        </p:spPr>
      </p:pic>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endParaRPr lang="pl-PL" smtClean="0"/>
          </a:p>
        </p:txBody>
      </p:sp>
      <p:pic>
        <p:nvPicPr>
          <p:cNvPr id="8195" name="Picture 2"/>
          <p:cNvPicPr>
            <a:picLocks noGrp="1" noChangeAspect="1" noChangeArrowheads="1"/>
          </p:cNvPicPr>
          <p:nvPr>
            <p:ph idx="1"/>
          </p:nvPr>
        </p:nvPicPr>
        <p:blipFill>
          <a:blip r:embed="rId2" cstate="print"/>
          <a:srcRect/>
          <a:stretch>
            <a:fillRect/>
          </a:stretch>
        </p:blipFill>
        <p:spPr>
          <a:xfrm>
            <a:off x="0" y="-214338"/>
            <a:ext cx="9246742" cy="6429401"/>
          </a:xfrm>
        </p:spPr>
      </p:pic>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Rectangle 10"/>
          <p:cNvSpPr>
            <a:spLocks noChangeArrowheads="1"/>
          </p:cNvSpPr>
          <p:nvPr/>
        </p:nvSpPr>
        <p:spPr bwMode="auto">
          <a:xfrm>
            <a:off x="0" y="908050"/>
            <a:ext cx="9144000" cy="865188"/>
          </a:xfrm>
          <a:prstGeom prst="rect">
            <a:avLst/>
          </a:prstGeom>
          <a:solidFill>
            <a:schemeClr val="bg1"/>
          </a:solidFill>
          <a:ln w="9525">
            <a:solidFill>
              <a:schemeClr val="bg1"/>
            </a:solidFill>
            <a:miter lim="800000"/>
            <a:headEnd/>
            <a:tailEnd/>
          </a:ln>
        </p:spPr>
        <p:txBody>
          <a:bodyPr wrap="none" anchor="ctr"/>
          <a:lstStyle/>
          <a:p>
            <a:endParaRPr lang="pl-PL" sz="1600" b="1">
              <a:ea typeface="ヒラギノ角ゴ Pro W3" charset="-128"/>
            </a:endParaRPr>
          </a:p>
        </p:txBody>
      </p:sp>
      <p:pic>
        <p:nvPicPr>
          <p:cNvPr id="166915" name="Picture 4"/>
          <p:cNvPicPr>
            <a:picLocks noChangeAspect="1" noChangeArrowheads="1"/>
          </p:cNvPicPr>
          <p:nvPr/>
        </p:nvPicPr>
        <p:blipFill>
          <a:blip r:embed="rId3" cstate="print"/>
          <a:srcRect/>
          <a:stretch>
            <a:fillRect/>
          </a:stretch>
        </p:blipFill>
        <p:spPr bwMode="auto">
          <a:xfrm>
            <a:off x="-55593" y="0"/>
            <a:ext cx="9199593" cy="1785926"/>
          </a:xfrm>
          <a:prstGeom prst="rect">
            <a:avLst/>
          </a:prstGeom>
          <a:noFill/>
          <a:ln w="9525">
            <a:noFill/>
            <a:miter lim="800000"/>
            <a:headEnd/>
            <a:tailEnd/>
          </a:ln>
        </p:spPr>
      </p:pic>
      <p:pic>
        <p:nvPicPr>
          <p:cNvPr id="166916" name="Picture 5"/>
          <p:cNvPicPr>
            <a:picLocks noChangeAspect="1" noChangeArrowheads="1"/>
          </p:cNvPicPr>
          <p:nvPr/>
        </p:nvPicPr>
        <p:blipFill>
          <a:blip r:embed="rId4" cstate="print"/>
          <a:srcRect/>
          <a:stretch>
            <a:fillRect/>
          </a:stretch>
        </p:blipFill>
        <p:spPr bwMode="auto">
          <a:xfrm>
            <a:off x="4603796" y="3571876"/>
            <a:ext cx="4540204" cy="1357322"/>
          </a:xfrm>
          <a:prstGeom prst="rect">
            <a:avLst/>
          </a:prstGeom>
          <a:noFill/>
          <a:ln w="9525">
            <a:noFill/>
            <a:miter lim="800000"/>
            <a:headEnd/>
            <a:tailEnd/>
          </a:ln>
        </p:spPr>
      </p:pic>
      <p:sp>
        <p:nvSpPr>
          <p:cNvPr id="166917" name="Rectangle 9"/>
          <p:cNvSpPr>
            <a:spLocks noGrp="1" noChangeArrowheads="1"/>
          </p:cNvSpPr>
          <p:nvPr>
            <p:ph type="body" idx="4294967295"/>
          </p:nvPr>
        </p:nvSpPr>
        <p:spPr>
          <a:xfrm>
            <a:off x="457200" y="1643051"/>
            <a:ext cx="8229600" cy="2286015"/>
          </a:xfrm>
        </p:spPr>
        <p:txBody>
          <a:bodyPr/>
          <a:lstStyle/>
          <a:p>
            <a:pPr>
              <a:lnSpc>
                <a:spcPct val="90000"/>
              </a:lnSpc>
              <a:buFontTx/>
              <a:buNone/>
            </a:pPr>
            <a:endParaRPr lang="pl-PL" sz="2000" dirty="0" smtClean="0"/>
          </a:p>
          <a:p>
            <a:pPr>
              <a:lnSpc>
                <a:spcPct val="90000"/>
              </a:lnSpc>
              <a:buFontTx/>
              <a:buNone/>
            </a:pPr>
            <a:r>
              <a:rPr lang="en-US" sz="2000" dirty="0" smtClean="0"/>
              <a:t>Conclusion</a:t>
            </a:r>
            <a:r>
              <a:rPr lang="pl-PL" sz="2000" dirty="0" smtClean="0"/>
              <a:t>:</a:t>
            </a:r>
            <a:endParaRPr lang="en-US" sz="2000" dirty="0"/>
          </a:p>
          <a:p>
            <a:pPr>
              <a:lnSpc>
                <a:spcPct val="90000"/>
              </a:lnSpc>
              <a:buNone/>
            </a:pPr>
            <a:r>
              <a:rPr lang="pl-PL" sz="2000" dirty="0" smtClean="0"/>
              <a:t>	</a:t>
            </a:r>
            <a:r>
              <a:rPr lang="en-US" sz="2000" dirty="0" smtClean="0"/>
              <a:t>In </a:t>
            </a:r>
            <a:r>
              <a:rPr lang="en-US" sz="2000" dirty="0"/>
              <a:t>a study of </a:t>
            </a:r>
            <a:r>
              <a:rPr lang="en-US" sz="2000" dirty="0" smtClean="0"/>
              <a:t>lymphoma </a:t>
            </a:r>
            <a:r>
              <a:rPr lang="en-US" sz="2000" dirty="0"/>
              <a:t>in 19,591 RA patients over 89,710 person-years of follow up, which included exposure to anti-TNF therapy in 10,815 patients, we did not observe evidence for an increase in the incidence of lymphoma among patients who received anti-TNF therapy</a:t>
            </a:r>
            <a:endParaRPr lang="en-GB" sz="2000" dirty="0"/>
          </a:p>
        </p:txBody>
      </p:sp>
      <p:sp>
        <p:nvSpPr>
          <p:cNvPr id="6" name="Prostokąt 5"/>
          <p:cNvSpPr/>
          <p:nvPr/>
        </p:nvSpPr>
        <p:spPr>
          <a:xfrm>
            <a:off x="571472" y="5000636"/>
            <a:ext cx="6572296" cy="1477328"/>
          </a:xfrm>
          <a:prstGeom prst="rect">
            <a:avLst/>
          </a:prstGeom>
        </p:spPr>
        <p:txBody>
          <a:bodyPr wrap="square">
            <a:spAutoFit/>
          </a:bodyPr>
          <a:lstStyle/>
          <a:p>
            <a:pPr>
              <a:buFontTx/>
              <a:buNone/>
            </a:pPr>
            <a:r>
              <a:rPr lang="en-US" dirty="0" smtClean="0"/>
              <a:t>Note: </a:t>
            </a:r>
          </a:p>
          <a:p>
            <a:r>
              <a:rPr lang="en-US" dirty="0" smtClean="0"/>
              <a:t>The rare fatal T cell </a:t>
            </a:r>
            <a:r>
              <a:rPr lang="en-US" dirty="0" err="1" smtClean="0"/>
              <a:t>hepatosplenic</a:t>
            </a:r>
            <a:r>
              <a:rPr lang="en-US" dirty="0" smtClean="0"/>
              <a:t> lymphoma has been observed so far only in young patients with inflammatory bowel disease upon treatment with monoclonal anti-TNF antibodies plus </a:t>
            </a:r>
            <a:r>
              <a:rPr lang="en-US" dirty="0" err="1" smtClean="0"/>
              <a:t>azathioprin</a:t>
            </a:r>
            <a:endParaRPr lang="en-GB" dirty="0"/>
          </a:p>
        </p:txBody>
      </p:sp>
      <p:sp>
        <p:nvSpPr>
          <p:cNvPr id="7" name="Symbol zastępczy stopki 6"/>
          <p:cNvSpPr>
            <a:spLocks noGrp="1"/>
          </p:cNvSpPr>
          <p:nvPr>
            <p:ph type="ftr" sz="quarter" idx="11"/>
          </p:nvPr>
        </p:nvSpPr>
        <p:spPr/>
        <p:txBody>
          <a:bodyPr/>
          <a:lstStyle/>
          <a:p>
            <a:pPr>
              <a:defRPr/>
            </a:pPr>
            <a:r>
              <a:rPr lang="pl-PL" smtClean="0"/>
              <a:t>SOPOT 17.09.2010</a:t>
            </a:r>
            <a:endParaRPr lang="pl-PL"/>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a:xfrm>
            <a:off x="457200" y="0"/>
            <a:ext cx="8229600" cy="928670"/>
          </a:xfrm>
        </p:spPr>
        <p:txBody>
          <a:bodyPr/>
          <a:lstStyle/>
          <a:p>
            <a:r>
              <a:rPr lang="pl-PL" sz="2800" dirty="0" smtClean="0"/>
              <a:t>Dlaczego rejestr u dzieci?</a:t>
            </a:r>
          </a:p>
        </p:txBody>
      </p:sp>
      <p:sp>
        <p:nvSpPr>
          <p:cNvPr id="10243" name="Symbol zastępczy zawartości 2"/>
          <p:cNvSpPr>
            <a:spLocks noGrp="1"/>
          </p:cNvSpPr>
          <p:nvPr>
            <p:ph idx="1"/>
          </p:nvPr>
        </p:nvSpPr>
        <p:spPr>
          <a:xfrm>
            <a:off x="457200" y="714356"/>
            <a:ext cx="8229600" cy="5411807"/>
          </a:xfrm>
        </p:spPr>
        <p:txBody>
          <a:bodyPr/>
          <a:lstStyle/>
          <a:p>
            <a:pPr>
              <a:buFont typeface="Arial" pitchFamily="34" charset="0"/>
              <a:buNone/>
            </a:pPr>
            <a:r>
              <a:rPr lang="pl-PL" dirty="0" smtClean="0"/>
              <a:t>	</a:t>
            </a:r>
            <a:r>
              <a:rPr lang="pl-PL" sz="2000" dirty="0" smtClean="0"/>
              <a:t>1 . Brak długotrwałych obserwacji bezpieczeństwa stosowanych leków biologicznych w RZS (MIZS)</a:t>
            </a:r>
          </a:p>
          <a:p>
            <a:pPr>
              <a:buFont typeface="Arial" pitchFamily="34" charset="0"/>
              <a:buNone/>
            </a:pPr>
            <a:r>
              <a:rPr lang="pl-PL" sz="2000" dirty="0" smtClean="0"/>
              <a:t>	2. Konieczność wykrywania zdarzeń niepożądanych, także rzadko występujących (neurologicznych, infekcyjnych, rozrostowych)*</a:t>
            </a:r>
          </a:p>
          <a:p>
            <a:pPr>
              <a:buFont typeface="Arial" pitchFamily="34" charset="0"/>
              <a:buNone/>
            </a:pPr>
            <a:r>
              <a:rPr lang="pl-PL" sz="2000" dirty="0" smtClean="0"/>
              <a:t>	3. Próba oceny mechanizmów biologicznych, ocena zaburzeń układu immunologicznego* </a:t>
            </a:r>
          </a:p>
          <a:p>
            <a:pPr>
              <a:buFont typeface="Arial" pitchFamily="34" charset="0"/>
              <a:buNone/>
            </a:pPr>
            <a:r>
              <a:rPr lang="pl-PL" sz="2000" dirty="0" smtClean="0"/>
              <a:t>	4. Potrzeba zgromadzenia danych w dużej – wieloośrodkowej-międzynarodowej skali</a:t>
            </a:r>
          </a:p>
          <a:p>
            <a:pPr>
              <a:buFont typeface="Arial" pitchFamily="34" charset="0"/>
              <a:buNone/>
            </a:pPr>
            <a:r>
              <a:rPr lang="pl-PL" sz="2000" dirty="0" smtClean="0"/>
              <a:t>	4. Pozytywna i pożyteczna współpraca pomiędzy klinicystami a producentami leków a także administracją rządową i ubezpieczycielami (płatnikami)</a:t>
            </a:r>
          </a:p>
          <a:p>
            <a:pPr>
              <a:buFont typeface="Arial" pitchFamily="34" charset="0"/>
              <a:buNone/>
            </a:pPr>
            <a:r>
              <a:rPr lang="pl-PL" sz="2000" dirty="0" smtClean="0"/>
              <a:t>	5. Wzrastająca ilość dzieci leczonych lekami biologicznymi (od 1999 r.)</a:t>
            </a:r>
          </a:p>
          <a:p>
            <a:pPr>
              <a:buFont typeface="Arial" pitchFamily="34" charset="0"/>
              <a:buNone/>
            </a:pPr>
            <a:r>
              <a:rPr lang="pl-PL" sz="2000" dirty="0" smtClean="0"/>
              <a:t>	6. Rosnąca ilość leków biologicznych zarejestrowanych do leczenia dorosłych (w dalszym etapie u dzieci)</a:t>
            </a:r>
          </a:p>
          <a:p>
            <a:pPr>
              <a:buNone/>
            </a:pPr>
            <a:r>
              <a:rPr lang="pl-PL" sz="2000" dirty="0" smtClean="0"/>
              <a:t>	7. MIZS to  najczęściej występująca u dzieci przewlekła choroba zapalna leczona biologicznie</a:t>
            </a:r>
          </a:p>
          <a:p>
            <a:pPr>
              <a:buFont typeface="Arial" pitchFamily="34" charset="0"/>
              <a:buNone/>
            </a:pPr>
            <a:r>
              <a:rPr lang="pl-PL" sz="2000" dirty="0" smtClean="0"/>
              <a:t>	</a:t>
            </a:r>
          </a:p>
          <a:p>
            <a:pPr>
              <a:buFont typeface="Arial" pitchFamily="34" charset="0"/>
              <a:buNone/>
            </a:pPr>
            <a:endParaRPr lang="pl-PL" sz="2000"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lstStyle/>
          <a:p>
            <a:pPr eaLnBrk="1" hangingPunct="1"/>
            <a:r>
              <a:rPr lang="pl-PL" sz="2800" dirty="0" smtClean="0"/>
              <a:t>Dlaczego rejestr u dzieci?</a:t>
            </a:r>
          </a:p>
        </p:txBody>
      </p:sp>
      <p:sp>
        <p:nvSpPr>
          <p:cNvPr id="3" name="Symbol zastępczy zawartości 2"/>
          <p:cNvSpPr>
            <a:spLocks noGrp="1"/>
          </p:cNvSpPr>
          <p:nvPr>
            <p:ph idx="1"/>
          </p:nvPr>
        </p:nvSpPr>
        <p:spPr/>
        <p:txBody>
          <a:bodyPr rtlCol="0">
            <a:normAutofit fontScale="25000" lnSpcReduction="20000"/>
          </a:bodyPr>
          <a:lstStyle/>
          <a:p>
            <a:pPr eaLnBrk="1" fontAlgn="auto" hangingPunct="1">
              <a:spcAft>
                <a:spcPts val="0"/>
              </a:spcAft>
              <a:defRPr/>
            </a:pPr>
            <a:r>
              <a:rPr lang="pl-PL" sz="9600" dirty="0" smtClean="0"/>
              <a:t>Badania kliniczne </a:t>
            </a:r>
            <a:r>
              <a:rPr lang="pl-PL" sz="9600" dirty="0" err="1" smtClean="0"/>
              <a:t>przedrejestracyjne</a:t>
            </a:r>
            <a:r>
              <a:rPr lang="pl-PL" sz="9600" dirty="0" smtClean="0"/>
              <a:t> służą do osiągnięcia celu jakim jest rejestracja leku.</a:t>
            </a:r>
          </a:p>
          <a:p>
            <a:pPr eaLnBrk="1" fontAlgn="auto" hangingPunct="1">
              <a:spcAft>
                <a:spcPts val="0"/>
              </a:spcAft>
              <a:defRPr/>
            </a:pPr>
            <a:r>
              <a:rPr lang="pl-PL" sz="9600" dirty="0" smtClean="0"/>
              <a:t>W badaniu klinicznym bierze udział wąska, wyselekcjonowana grupa chorych o w miarę ściśle określonych parametrach, wykluczani są pacjenci z chorobami współistniejącymi</a:t>
            </a:r>
          </a:p>
          <a:p>
            <a:pPr eaLnBrk="1" fontAlgn="auto" hangingPunct="1">
              <a:spcAft>
                <a:spcPts val="0"/>
              </a:spcAft>
              <a:defRPr/>
            </a:pPr>
            <a:r>
              <a:rPr lang="pl-PL" sz="9600" dirty="0" smtClean="0"/>
              <a:t>W razie pojawiania się odchyleń od protokołu liczba pacjentów (obserwacji) ulega redukcji</a:t>
            </a:r>
          </a:p>
          <a:p>
            <a:pPr eaLnBrk="1" fontAlgn="auto" hangingPunct="1">
              <a:spcAft>
                <a:spcPts val="0"/>
              </a:spcAft>
              <a:defRPr/>
            </a:pPr>
            <a:r>
              <a:rPr lang="pl-PL" sz="9600" dirty="0" smtClean="0"/>
              <a:t>Zdecydowanym priorytetem jest ocena bezpieczeństwa stosowanego leku biologicznego i ograniczenie do minimum powikłań, szczególnie  wzrastającego ryzyka rozwoju nowotworów (zwłaszcza </a:t>
            </a:r>
            <a:r>
              <a:rPr lang="pl-PL" sz="9600" dirty="0" err="1" smtClean="0"/>
              <a:t>chłoniaków</a:t>
            </a:r>
            <a:r>
              <a:rPr lang="pl-PL" sz="9600" dirty="0" smtClean="0"/>
              <a:t> w przypadku stosowania </a:t>
            </a:r>
            <a:r>
              <a:rPr lang="pl-PL" sz="9600" dirty="0" err="1" smtClean="0"/>
              <a:t>blokerów</a:t>
            </a:r>
            <a:r>
              <a:rPr lang="pl-PL" sz="9600" dirty="0" smtClean="0"/>
              <a:t> TNF</a:t>
            </a:r>
            <a:r>
              <a:rPr lang="el-GR" sz="9600" dirty="0" smtClean="0"/>
              <a:t>α</a:t>
            </a:r>
            <a:r>
              <a:rPr lang="pl-PL" sz="9600" dirty="0" smtClean="0"/>
              <a:t>)</a:t>
            </a:r>
          </a:p>
          <a:p>
            <a:pPr eaLnBrk="1" fontAlgn="auto" hangingPunct="1">
              <a:spcAft>
                <a:spcPts val="0"/>
              </a:spcAft>
              <a:defRPr/>
            </a:pPr>
            <a:r>
              <a:rPr lang="pl-PL" sz="9600" dirty="0" smtClean="0"/>
              <a:t>Istotnym ograniczeniem jest czas prowadzenia badania, z góry określony</a:t>
            </a:r>
          </a:p>
          <a:p>
            <a:pPr eaLnBrk="1" fontAlgn="auto" hangingPunct="1">
              <a:spcAft>
                <a:spcPts val="0"/>
              </a:spcAft>
              <a:defRPr/>
            </a:pPr>
            <a:endParaRPr lang="pl-PL" dirty="0" smtClean="0"/>
          </a:p>
          <a:p>
            <a:pPr eaLnBrk="1" fontAlgn="auto" hangingPunct="1">
              <a:spcAft>
                <a:spcPts val="0"/>
              </a:spcAft>
              <a:defRPr/>
            </a:pPr>
            <a:endParaRPr lang="pl-PL" dirty="0" smtClean="0"/>
          </a:p>
          <a:p>
            <a:pPr eaLnBrk="1" fontAlgn="auto" hangingPunct="1">
              <a:spcAft>
                <a:spcPts val="0"/>
              </a:spcAft>
              <a:buFont typeface="Arial" pitchFamily="34" charset="0"/>
              <a:buNone/>
              <a:defRPr/>
            </a:pPr>
            <a:endParaRPr lang="pl-PL" dirty="0" smtClean="0"/>
          </a:p>
          <a:p>
            <a:pPr eaLnBrk="1" fontAlgn="auto" hangingPunct="1">
              <a:spcAft>
                <a:spcPts val="0"/>
              </a:spcAft>
              <a:buFont typeface="Arial" pitchFamily="34" charset="0"/>
              <a:buNone/>
              <a:defRPr/>
            </a:pPr>
            <a:r>
              <a:rPr lang="pl-PL" sz="1500" dirty="0" smtClean="0">
                <a:solidFill>
                  <a:srgbClr val="000000"/>
                </a:solidFill>
                <a:ea typeface="MS PGothic" pitchFamily="34" charset="-128"/>
              </a:rPr>
              <a:t>	</a:t>
            </a:r>
            <a:r>
              <a:rPr lang="en-GB" sz="4800" dirty="0" smtClean="0">
                <a:solidFill>
                  <a:srgbClr val="000000"/>
                </a:solidFill>
                <a:ea typeface="MS PGothic" pitchFamily="34" charset="-128"/>
              </a:rPr>
              <a:t>1. Zink A, et al. Ann Rheum </a:t>
            </a:r>
            <a:r>
              <a:rPr lang="en-GB" sz="4800" dirty="0" err="1" smtClean="0">
                <a:solidFill>
                  <a:srgbClr val="000000"/>
                </a:solidFill>
                <a:ea typeface="MS PGothic" pitchFamily="34" charset="-128"/>
              </a:rPr>
              <a:t>Dis</a:t>
            </a:r>
            <a:r>
              <a:rPr lang="en-GB" sz="4800" dirty="0" smtClean="0">
                <a:solidFill>
                  <a:srgbClr val="000000"/>
                </a:solidFill>
                <a:ea typeface="MS PGothic" pitchFamily="34" charset="-128"/>
              </a:rPr>
              <a:t> 2009;68: 1240-1246</a:t>
            </a:r>
            <a:r>
              <a:rPr lang="pl-PL" sz="4800" dirty="0" smtClean="0">
                <a:solidFill>
                  <a:srgbClr val="000000"/>
                </a:solidFill>
                <a:ea typeface="MS PGothic" pitchFamily="34" charset="-128"/>
              </a:rPr>
              <a:t>, </a:t>
            </a:r>
            <a:r>
              <a:rPr lang="en-GB" sz="4800" dirty="0" smtClean="0">
                <a:solidFill>
                  <a:srgbClr val="000000"/>
                </a:solidFill>
                <a:ea typeface="MS PGothic" pitchFamily="34" charset="-128"/>
              </a:rPr>
              <a:t>, 2. </a:t>
            </a:r>
            <a:r>
              <a:rPr lang="en-GB" sz="4800" dirty="0" err="1" smtClean="0">
                <a:solidFill>
                  <a:srgbClr val="000000"/>
                </a:solidFill>
                <a:ea typeface="MS PGothic" pitchFamily="34" charset="-128"/>
              </a:rPr>
              <a:t>Silman</a:t>
            </a:r>
            <a:r>
              <a:rPr lang="en-GB" sz="4800" dirty="0" smtClean="0">
                <a:solidFill>
                  <a:srgbClr val="000000"/>
                </a:solidFill>
                <a:ea typeface="MS PGothic" pitchFamily="34" charset="-128"/>
              </a:rPr>
              <a:t> A, et al. Ann Rheum </a:t>
            </a:r>
            <a:r>
              <a:rPr lang="en-GB" sz="4800" dirty="0" err="1" smtClean="0">
                <a:solidFill>
                  <a:srgbClr val="000000"/>
                </a:solidFill>
                <a:ea typeface="MS PGothic" pitchFamily="34" charset="-128"/>
              </a:rPr>
              <a:t>Dis</a:t>
            </a:r>
            <a:r>
              <a:rPr lang="en-GB" sz="4800" dirty="0" smtClean="0">
                <a:solidFill>
                  <a:srgbClr val="000000"/>
                </a:solidFill>
                <a:ea typeface="MS PGothic" pitchFamily="34" charset="-128"/>
              </a:rPr>
              <a:t> 2000;59:419-20</a:t>
            </a:r>
            <a:endParaRPr lang="pl-PL" sz="4800" dirty="0" smtClean="0"/>
          </a:p>
        </p:txBody>
      </p:sp>
      <p:sp>
        <p:nvSpPr>
          <p:cNvPr id="4" name="Symbol zastępczy stopki 3"/>
          <p:cNvSpPr>
            <a:spLocks noGrp="1"/>
          </p:cNvSpPr>
          <p:nvPr>
            <p:ph type="ftr" sz="quarter" idx="11"/>
          </p:nvPr>
        </p:nvSpPr>
        <p:spPr/>
        <p:txBody>
          <a:bodyPr/>
          <a:lstStyle/>
          <a:p>
            <a:pPr>
              <a:defRPr/>
            </a:pPr>
            <a:r>
              <a:rPr lang="pl-PL" smtClean="0"/>
              <a:t>SOPOT 17.09.2010</a:t>
            </a:r>
            <a:endParaRPr lang="pl-P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TotalTime>
  <Words>2611</Words>
  <Application>Microsoft Office PowerPoint</Application>
  <PresentationFormat>Pokaz na ekranie (4:3)</PresentationFormat>
  <Paragraphs>363</Paragraphs>
  <Slides>43</Slides>
  <Notes>9</Notes>
  <HiddenSlides>0</HiddenSlides>
  <MMClips>0</MMClips>
  <ScaleCrop>false</ScaleCrop>
  <HeadingPairs>
    <vt:vector size="4" baseType="variant">
      <vt:variant>
        <vt:lpstr>Motyw</vt:lpstr>
      </vt:variant>
      <vt:variant>
        <vt:i4>1</vt:i4>
      </vt:variant>
      <vt:variant>
        <vt:lpstr>Tytuły slajdów</vt:lpstr>
      </vt:variant>
      <vt:variant>
        <vt:i4>43</vt:i4>
      </vt:variant>
    </vt:vector>
  </HeadingPairs>
  <TitlesOfParts>
    <vt:vector size="44" baseType="lpstr">
      <vt:lpstr>Motyw pakietu Office</vt:lpstr>
      <vt:lpstr>Długoterminowa ocena bezpieczeństwa      i skuteczności leków biologicznych w MIZS  pod patronatem Polskiego Towarzystwa Reumatologicznego  </vt:lpstr>
      <vt:lpstr>Rejestry leczenia biologicznego</vt:lpstr>
      <vt:lpstr>Select Biologic Registries</vt:lpstr>
      <vt:lpstr>European registries</vt:lpstr>
      <vt:lpstr>Slajd 5</vt:lpstr>
      <vt:lpstr>Slajd 6</vt:lpstr>
      <vt:lpstr>Slajd 7</vt:lpstr>
      <vt:lpstr>Dlaczego rejestr u dzieci?</vt:lpstr>
      <vt:lpstr>Dlaczego rejestr u dzieci?</vt:lpstr>
      <vt:lpstr>Dlaczego rejestr u dzieci?</vt:lpstr>
      <vt:lpstr>REJESTR - za i przeciw   </vt:lpstr>
      <vt:lpstr>z MIZS w dorosłość</vt:lpstr>
      <vt:lpstr>z MIZS w dorosłość</vt:lpstr>
      <vt:lpstr>z MIZS w dorosłość</vt:lpstr>
      <vt:lpstr>z MIZS w dorosłość   MIZS z zajęciem narządu wzroku u dorosłych</vt:lpstr>
      <vt:lpstr>z MIZS w dorosłość</vt:lpstr>
      <vt:lpstr>Badanie Lovella</vt:lpstr>
      <vt:lpstr>Badanie Lovella</vt:lpstr>
      <vt:lpstr>Rejestr niemiecki</vt:lpstr>
      <vt:lpstr>Rejestr niemiecki</vt:lpstr>
      <vt:lpstr>Rejestr holenderski</vt:lpstr>
      <vt:lpstr>Rejestr holenderski</vt:lpstr>
      <vt:lpstr>Skuteczność leczenia w skali ACR Pedi</vt:lpstr>
      <vt:lpstr>Skuteczność leczenia w skali ACR Pedi</vt:lpstr>
      <vt:lpstr>AE i SAE</vt:lpstr>
      <vt:lpstr>REJESTR MIZS przy PTR</vt:lpstr>
      <vt:lpstr>REJESTR MIZS przy PTR</vt:lpstr>
      <vt:lpstr>REJESTR MIZS przy PTR</vt:lpstr>
      <vt:lpstr>REJESTR MIZS przy PTR </vt:lpstr>
      <vt:lpstr>Slajd 30</vt:lpstr>
      <vt:lpstr>REJESTR MIZS przy PTR</vt:lpstr>
      <vt:lpstr>Slajd 32</vt:lpstr>
      <vt:lpstr>REJESTR MIZS przy PTR</vt:lpstr>
      <vt:lpstr>Liczba dzieci włączanych sukcesywnie do leczenia w latach</vt:lpstr>
      <vt:lpstr>OB</vt:lpstr>
      <vt:lpstr>Sztywność poranna (w minutach)</vt:lpstr>
      <vt:lpstr>Sprawność fizyczna oceniana przez CHAQ </vt:lpstr>
      <vt:lpstr>Ocena skuteczności terapii wg lekarza (&gt;6-10)</vt:lpstr>
      <vt:lpstr>Całościowa ocena terapii wg pacjenta</vt:lpstr>
      <vt:lpstr>Całościowa ocena terapii wg rodziców dziecka</vt:lpstr>
      <vt:lpstr>Przerwane leczenie</vt:lpstr>
      <vt:lpstr>FDA workshop for a paediatric rheumatology observational strategy” (May 12, 2009). </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Rejestr MIZS PTR</dc:title>
  <dc:creator>Zbyszek</dc:creator>
  <cp:lastModifiedBy>MichalskiM</cp:lastModifiedBy>
  <cp:revision>131</cp:revision>
  <dcterms:created xsi:type="dcterms:W3CDTF">2010-09-12T08:28:59Z</dcterms:created>
  <dcterms:modified xsi:type="dcterms:W3CDTF">2010-11-16T12:25:04Z</dcterms:modified>
</cp:coreProperties>
</file>