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85" r:id="rId6"/>
    <p:sldId id="286" r:id="rId7"/>
    <p:sldId id="287" r:id="rId8"/>
    <p:sldId id="288" r:id="rId9"/>
    <p:sldId id="265" r:id="rId10"/>
    <p:sldId id="259" r:id="rId11"/>
    <p:sldId id="260" r:id="rId12"/>
    <p:sldId id="261" r:id="rId13"/>
    <p:sldId id="262" r:id="rId14"/>
    <p:sldId id="263" r:id="rId15"/>
    <p:sldId id="266" r:id="rId16"/>
    <p:sldId id="284" r:id="rId17"/>
    <p:sldId id="267" r:id="rId18"/>
    <p:sldId id="268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9" r:id="rId28"/>
    <p:sldId id="290" r:id="rId29"/>
    <p:sldId id="291" r:id="rId30"/>
    <p:sldId id="292" r:id="rId31"/>
    <p:sldId id="293" r:id="rId32"/>
    <p:sldId id="282" r:id="rId33"/>
    <p:sldId id="283" r:id="rId34"/>
    <p:sldId id="26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8" autoAdjust="0"/>
    <p:restoredTop sz="89710" autoAdjust="0"/>
  </p:normalViewPr>
  <p:slideViewPr>
    <p:cSldViewPr>
      <p:cViewPr>
        <p:scale>
          <a:sx n="90" d="100"/>
          <a:sy n="90" d="100"/>
        </p:scale>
        <p:origin x="4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6018712938660401"/>
          <c:y val="0.13851991277878301"/>
          <c:w val="0.461435185185185"/>
          <c:h val="0.83903182593406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/>
              <c:showLegendKey val="1"/>
              <c:showVal val="1"/>
            </c:dLbl>
            <c:dLbl>
              <c:idx val="1"/>
              <c:layout/>
              <c:showLegendKey val="1"/>
              <c:showVal val="1"/>
            </c:dLbl>
            <c:dLbl>
              <c:idx val="2"/>
              <c:layout/>
              <c:showLegendKey val="1"/>
              <c:showVal val="1"/>
            </c:dLbl>
            <c:dLbl>
              <c:idx val="3"/>
              <c:layout/>
              <c:showLegendKey val="1"/>
              <c:showVal val="1"/>
            </c:dLbl>
            <c:dLbl>
              <c:idx val="4"/>
              <c:layout/>
              <c:showLegendKey val="1"/>
              <c:showVal val="1"/>
            </c:dLbl>
            <c:dLbl>
              <c:idx val="5"/>
              <c:layout/>
              <c:showLegendKey val="1"/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Arkusz1!$A$2:$A$18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Wielkopolkie</c:v>
                </c:pt>
                <c:pt idx="3">
                  <c:v>Podkarpackie</c:v>
                </c:pt>
                <c:pt idx="4">
                  <c:v>Lubelskie</c:v>
                </c:pt>
                <c:pt idx="5">
                  <c:v>Mazowieckie</c:v>
                </c:pt>
                <c:pt idx="6">
                  <c:v>Małopolskie</c:v>
                </c:pt>
                <c:pt idx="7">
                  <c:v>Pomorskie</c:v>
                </c:pt>
                <c:pt idx="8">
                  <c:v>Kujawsko-Pomorskie</c:v>
                </c:pt>
                <c:pt idx="9">
                  <c:v>Lubuskie</c:v>
                </c:pt>
                <c:pt idx="10">
                  <c:v>Łódzkie</c:v>
                </c:pt>
                <c:pt idx="11">
                  <c:v>Opolskie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830491945387783"/>
          <c:y val="0.14993688837183738"/>
          <c:w val="0.31252076861951977"/>
          <c:h val="0.69460686203422306"/>
        </c:manualLayout>
      </c:layout>
      <c:txPr>
        <a:bodyPr/>
        <a:lstStyle/>
        <a:p>
          <a:pPr>
            <a:defRPr lang="pl-PL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zarejestrowanych ośrodkow medycznych</c:v>
                </c:pt>
              </c:strCache>
            </c:strRef>
          </c:tx>
          <c:cat>
            <c:strRef>
              <c:f>Arkusz1!$A$2:$A$17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Wielkopolkie</c:v>
                </c:pt>
                <c:pt idx="3">
                  <c:v>Podkarpackie</c:v>
                </c:pt>
                <c:pt idx="4">
                  <c:v>Lubelskie</c:v>
                </c:pt>
                <c:pt idx="5">
                  <c:v>Mazowieckie</c:v>
                </c:pt>
                <c:pt idx="6">
                  <c:v>Małopolskie</c:v>
                </c:pt>
                <c:pt idx="7">
                  <c:v>Pomorskie</c:v>
                </c:pt>
                <c:pt idx="8">
                  <c:v>Kujawsko-Pomorskie</c:v>
                </c:pt>
                <c:pt idx="9">
                  <c:v>Lubuskie</c:v>
                </c:pt>
                <c:pt idx="10">
                  <c:v>Łódzkie</c:v>
                </c:pt>
                <c:pt idx="11">
                  <c:v>Opolskie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zarejestrowanych lekarzy w ośrodkach medycznych</c:v>
                </c:pt>
              </c:strCache>
            </c:strRef>
          </c:tx>
          <c:cat>
            <c:strRef>
              <c:f>Arkusz1!$A$2:$A$17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Wielkopolkie</c:v>
                </c:pt>
                <c:pt idx="3">
                  <c:v>Podkarpackie</c:v>
                </c:pt>
                <c:pt idx="4">
                  <c:v>Lubelskie</c:v>
                </c:pt>
                <c:pt idx="5">
                  <c:v>Mazowieckie</c:v>
                </c:pt>
                <c:pt idx="6">
                  <c:v>Małopolskie</c:v>
                </c:pt>
                <c:pt idx="7">
                  <c:v>Pomorskie</c:v>
                </c:pt>
                <c:pt idx="8">
                  <c:v>Kujawsko-Pomorskie</c:v>
                </c:pt>
                <c:pt idx="9">
                  <c:v>Lubuskie</c:v>
                </c:pt>
                <c:pt idx="10">
                  <c:v>Łódzkie</c:v>
                </c:pt>
                <c:pt idx="11">
                  <c:v>Opolskie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General</c:formatCode>
                <c:ptCount val="16"/>
                <c:pt idx="0">
                  <c:v>32</c:v>
                </c:pt>
                <c:pt idx="1">
                  <c:v>24</c:v>
                </c:pt>
                <c:pt idx="2">
                  <c:v>15</c:v>
                </c:pt>
                <c:pt idx="3">
                  <c:v>17</c:v>
                </c:pt>
                <c:pt idx="4">
                  <c:v>11</c:v>
                </c:pt>
                <c:pt idx="5">
                  <c:v>33</c:v>
                </c:pt>
                <c:pt idx="6">
                  <c:v>26</c:v>
                </c:pt>
                <c:pt idx="7">
                  <c:v>19</c:v>
                </c:pt>
                <c:pt idx="8">
                  <c:v>5</c:v>
                </c:pt>
                <c:pt idx="9">
                  <c:v>2</c:v>
                </c:pt>
                <c:pt idx="10">
                  <c:v>13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8</c:v>
                </c:pt>
                <c:pt idx="15">
                  <c:v>15</c:v>
                </c:pt>
              </c:numCache>
            </c:numRef>
          </c:val>
        </c:ser>
        <c:axId val="85206912"/>
        <c:axId val="85208448"/>
      </c:barChart>
      <c:catAx>
        <c:axId val="852069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85208448"/>
        <c:crosses val="autoZero"/>
        <c:auto val="1"/>
        <c:lblAlgn val="ctr"/>
        <c:lblOffset val="100"/>
      </c:catAx>
      <c:valAx>
        <c:axId val="85208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85206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pl-PL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00618499076504"/>
          <c:y val="4.2055359268292666E-2"/>
          <c:w val="0.54624489647127605"/>
          <c:h val="0.53287908009853491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pacjentów</c:v>
                </c:pt>
              </c:strCache>
            </c:strRef>
          </c:tx>
          <c:cat>
            <c:strRef>
              <c:f>Arkusz1!$A$2:$A$17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Wielkopolkie</c:v>
                </c:pt>
                <c:pt idx="3">
                  <c:v>Podkarpackie</c:v>
                </c:pt>
                <c:pt idx="4">
                  <c:v>Lubelskie</c:v>
                </c:pt>
                <c:pt idx="5">
                  <c:v>Mazowieckie</c:v>
                </c:pt>
                <c:pt idx="6">
                  <c:v>Małopolskie</c:v>
                </c:pt>
                <c:pt idx="7">
                  <c:v>Pomorskie</c:v>
                </c:pt>
                <c:pt idx="8">
                  <c:v>Kujawsko-Pomorskie</c:v>
                </c:pt>
                <c:pt idx="9">
                  <c:v>Lubuskie</c:v>
                </c:pt>
                <c:pt idx="10">
                  <c:v>Łódzkie</c:v>
                </c:pt>
                <c:pt idx="11">
                  <c:v>Opolskie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510</c:v>
                </c:pt>
                <c:pt idx="1">
                  <c:v>311</c:v>
                </c:pt>
                <c:pt idx="2">
                  <c:v>465</c:v>
                </c:pt>
                <c:pt idx="3">
                  <c:v>142</c:v>
                </c:pt>
                <c:pt idx="4">
                  <c:v>176</c:v>
                </c:pt>
                <c:pt idx="5">
                  <c:v>505</c:v>
                </c:pt>
                <c:pt idx="6">
                  <c:v>389</c:v>
                </c:pt>
                <c:pt idx="7">
                  <c:v>160</c:v>
                </c:pt>
                <c:pt idx="8">
                  <c:v>417</c:v>
                </c:pt>
                <c:pt idx="9">
                  <c:v>19</c:v>
                </c:pt>
                <c:pt idx="10">
                  <c:v>175</c:v>
                </c:pt>
                <c:pt idx="11">
                  <c:v>48</c:v>
                </c:pt>
                <c:pt idx="12">
                  <c:v>137</c:v>
                </c:pt>
                <c:pt idx="13">
                  <c:v>152</c:v>
                </c:pt>
                <c:pt idx="14">
                  <c:v>62</c:v>
                </c:pt>
                <c:pt idx="15">
                  <c:v>164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pacjentów obecnie leczonych</c:v>
                </c:pt>
              </c:strCache>
            </c:strRef>
          </c:tx>
          <c:cat>
            <c:strRef>
              <c:f>Arkusz1!$A$2:$A$17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Wielkopolkie</c:v>
                </c:pt>
                <c:pt idx="3">
                  <c:v>Podkarpackie</c:v>
                </c:pt>
                <c:pt idx="4">
                  <c:v>Lubelskie</c:v>
                </c:pt>
                <c:pt idx="5">
                  <c:v>Mazowieckie</c:v>
                </c:pt>
                <c:pt idx="6">
                  <c:v>Małopolskie</c:v>
                </c:pt>
                <c:pt idx="7">
                  <c:v>Pomorskie</c:v>
                </c:pt>
                <c:pt idx="8">
                  <c:v>Kujawsko-Pomorskie</c:v>
                </c:pt>
                <c:pt idx="9">
                  <c:v>Lubuskie</c:v>
                </c:pt>
                <c:pt idx="10">
                  <c:v>Łódzkie</c:v>
                </c:pt>
                <c:pt idx="11">
                  <c:v>Opolskie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General</c:formatCode>
                <c:ptCount val="16"/>
                <c:pt idx="0">
                  <c:v>309</c:v>
                </c:pt>
                <c:pt idx="1">
                  <c:v>168</c:v>
                </c:pt>
                <c:pt idx="2">
                  <c:v>214</c:v>
                </c:pt>
                <c:pt idx="3">
                  <c:v>80</c:v>
                </c:pt>
                <c:pt idx="4">
                  <c:v>102</c:v>
                </c:pt>
                <c:pt idx="5">
                  <c:v>295</c:v>
                </c:pt>
                <c:pt idx="6">
                  <c:v>214</c:v>
                </c:pt>
                <c:pt idx="7">
                  <c:v>81</c:v>
                </c:pt>
                <c:pt idx="8">
                  <c:v>252</c:v>
                </c:pt>
                <c:pt idx="9">
                  <c:v>12</c:v>
                </c:pt>
                <c:pt idx="10">
                  <c:v>140</c:v>
                </c:pt>
                <c:pt idx="11">
                  <c:v>29</c:v>
                </c:pt>
                <c:pt idx="12">
                  <c:v>79</c:v>
                </c:pt>
                <c:pt idx="13">
                  <c:v>89</c:v>
                </c:pt>
                <c:pt idx="14">
                  <c:v>34</c:v>
                </c:pt>
                <c:pt idx="15">
                  <c:v>86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Liczba pacjentów oczekujących na leczenie biologiczne</c:v>
                </c:pt>
              </c:strCache>
            </c:strRef>
          </c:tx>
          <c:cat>
            <c:strRef>
              <c:f>Arkusz1!$A$2:$A$17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Wielkopolkie</c:v>
                </c:pt>
                <c:pt idx="3">
                  <c:v>Podkarpackie</c:v>
                </c:pt>
                <c:pt idx="4">
                  <c:v>Lubelskie</c:v>
                </c:pt>
                <c:pt idx="5">
                  <c:v>Mazowieckie</c:v>
                </c:pt>
                <c:pt idx="6">
                  <c:v>Małopolskie</c:v>
                </c:pt>
                <c:pt idx="7">
                  <c:v>Pomorskie</c:v>
                </c:pt>
                <c:pt idx="8">
                  <c:v>Kujawsko-Pomorskie</c:v>
                </c:pt>
                <c:pt idx="9">
                  <c:v>Lubuskie</c:v>
                </c:pt>
                <c:pt idx="10">
                  <c:v>Łódzkie</c:v>
                </c:pt>
                <c:pt idx="11">
                  <c:v>Opolskie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Arkusz1!$D$2:$D$17</c:f>
              <c:numCache>
                <c:formatCode>General</c:formatCode>
                <c:ptCount val="16"/>
                <c:pt idx="0">
                  <c:v>30</c:v>
                </c:pt>
                <c:pt idx="1">
                  <c:v>21</c:v>
                </c:pt>
                <c:pt idx="2">
                  <c:v>32</c:v>
                </c:pt>
                <c:pt idx="3">
                  <c:v>21</c:v>
                </c:pt>
                <c:pt idx="4">
                  <c:v>9</c:v>
                </c:pt>
                <c:pt idx="5">
                  <c:v>24</c:v>
                </c:pt>
                <c:pt idx="6">
                  <c:v>56</c:v>
                </c:pt>
                <c:pt idx="7">
                  <c:v>5</c:v>
                </c:pt>
                <c:pt idx="8">
                  <c:v>9</c:v>
                </c:pt>
                <c:pt idx="9">
                  <c:v>0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7</c:v>
                </c:pt>
                <c:pt idx="15">
                  <c:v>14</c:v>
                </c:pt>
              </c:numCache>
            </c:numRef>
          </c:val>
        </c:ser>
        <c:axId val="84536704"/>
        <c:axId val="85259392"/>
      </c:barChart>
      <c:catAx>
        <c:axId val="845367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85259392"/>
        <c:crosses val="autoZero"/>
        <c:auto val="1"/>
        <c:lblAlgn val="ctr"/>
        <c:lblOffset val="100"/>
      </c:catAx>
      <c:valAx>
        <c:axId val="85259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84536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pl-PL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2ABCB-88EE-4F42-A012-08C4338BD77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4F0F-BA49-4EE3-9887-156725632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F563-6C00-4277-8FB1-CCDECFD370EC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E9B00-0000-404F-AAC3-E6F89727F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E9B00-0000-404F-AAC3-E6F89727F73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3919-54F5-4305-9314-2EBB203C4C4B}" type="datetimeFigureOut">
              <a:rPr lang="pl-PL" smtClean="0"/>
              <a:pPr/>
              <a:t>2010-09-15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B732-476E-4283-A035-E8B053111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FD16-B582-47AC-A608-A4677E7FDE43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28E9-603E-472E-BC08-ED52BC3C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9624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REJESTR PACJENTÓW W REUMATOLOGII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- ROCZNE DOŚWIADCZENIA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20" y="5503783"/>
            <a:ext cx="36242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i="1" dirty="0" smtClean="0"/>
              <a:t>Komitet koordynacyjny ds. leczenie biologicznego</a:t>
            </a:r>
          </a:p>
          <a:p>
            <a:pPr algn="r"/>
            <a:r>
              <a:rPr lang="pl-PL" sz="1600" b="1" i="1" dirty="0" smtClean="0"/>
              <a:t>Dr n. med. Józef Gawęda</a:t>
            </a:r>
          </a:p>
          <a:p>
            <a:pPr algn="r"/>
            <a:r>
              <a:rPr lang="pl-PL" sz="1600" i="1" dirty="0" smtClean="0"/>
              <a:t>Sopot 16.09.2010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056527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SzPct val="150000"/>
            </a:pPr>
            <a:r>
              <a:rPr lang="en-US" b="1" dirty="0" smtClean="0">
                <a:solidFill>
                  <a:srgbClr val="000000"/>
                </a:solidFill>
              </a:rPr>
              <a:t>920 </a:t>
            </a:r>
            <a:r>
              <a:rPr lang="en-US" b="1" dirty="0" err="1" smtClean="0">
                <a:solidFill>
                  <a:srgbClr val="000000"/>
                </a:solidFill>
              </a:rPr>
              <a:t>chorych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zakończyło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leczenie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z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powodu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pl-PL" b="1" dirty="0" smtClean="0">
                <a:solidFill>
                  <a:srgbClr val="000000"/>
                </a:solidFill>
              </a:rPr>
              <a:t/>
            </a:r>
            <a:br>
              <a:rPr lang="pl-PL" b="1" dirty="0" smtClean="0">
                <a:solidFill>
                  <a:srgbClr val="000000"/>
                </a:solidFill>
              </a:rPr>
            </a:br>
            <a:endParaRPr lang="pl-PL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45108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endParaRPr lang="pl-PL" sz="2400" b="1" dirty="0" smtClean="0">
              <a:solidFill>
                <a:srgbClr val="C00061"/>
              </a:solidFill>
            </a:endParaRPr>
          </a:p>
          <a:p>
            <a:pPr>
              <a:buSzPct val="150000"/>
            </a:pPr>
            <a:r>
              <a:rPr lang="pl-PL" sz="2400" b="1" dirty="0" smtClean="0">
                <a:solidFill>
                  <a:srgbClr val="C00061"/>
                </a:solidFill>
              </a:rPr>
              <a:t>* </a:t>
            </a:r>
            <a:r>
              <a:rPr lang="en-US" sz="2400" dirty="0" err="1" smtClean="0">
                <a:latin typeface="+mj-lt"/>
              </a:rPr>
              <a:t>Remisji</a:t>
            </a:r>
            <a:r>
              <a:rPr lang="en-US" sz="2400" dirty="0" smtClean="0">
                <a:latin typeface="+mj-lt"/>
              </a:rPr>
              <a:t> – 391; (RZS – 315, MIZS – 72, ZZSK – 4) </a:t>
            </a:r>
            <a:endParaRPr lang="pl-PL" sz="2400" dirty="0" smtClean="0">
              <a:latin typeface="+mj-lt"/>
            </a:endParaRPr>
          </a:p>
          <a:p>
            <a:endParaRPr lang="pl-PL" sz="2400" b="1" dirty="0" smtClean="0">
              <a:solidFill>
                <a:srgbClr val="C00061"/>
              </a:solidFill>
              <a:latin typeface="+mj-lt"/>
            </a:endParaRPr>
          </a:p>
          <a:p>
            <a:r>
              <a:rPr lang="pl-PL" sz="2400" b="1" dirty="0" smtClean="0">
                <a:solidFill>
                  <a:srgbClr val="C00061"/>
                </a:solidFill>
                <a:latin typeface="+mj-lt"/>
              </a:rPr>
              <a:t>*</a:t>
            </a:r>
            <a:r>
              <a:rPr lang="en-US" sz="2400" dirty="0" err="1" smtClean="0">
                <a:latin typeface="+mj-lt"/>
              </a:rPr>
              <a:t>Działań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niepożądanych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lub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nadwrażliwości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lek</a:t>
            </a:r>
            <a:r>
              <a:rPr lang="en-US" sz="2400" dirty="0" smtClean="0">
                <a:latin typeface="+mj-lt"/>
              </a:rPr>
              <a:t> – 59</a:t>
            </a:r>
          </a:p>
          <a:p>
            <a:r>
              <a:rPr lang="en-US" sz="2400" dirty="0" smtClean="0">
                <a:latin typeface="+mj-lt"/>
              </a:rPr>
              <a:t>   (RZS -53, MIZS – 1, ZZSK 5) </a:t>
            </a:r>
            <a:endParaRPr lang="pl-PL" sz="2400" dirty="0" smtClean="0">
              <a:latin typeface="+mj-lt"/>
            </a:endParaRPr>
          </a:p>
          <a:p>
            <a:endParaRPr sz="2400">
              <a:latin typeface="+mj-lt"/>
            </a:endParaRPr>
          </a:p>
          <a:p>
            <a:r>
              <a:rPr lang="pl-PL" sz="2400" b="1" dirty="0" smtClean="0">
                <a:solidFill>
                  <a:srgbClr val="C00061"/>
                </a:solidFill>
                <a:latin typeface="+mj-lt"/>
              </a:rPr>
              <a:t>*</a:t>
            </a:r>
            <a:r>
              <a:rPr lang="en-US" sz="2400" dirty="0" err="1" smtClean="0">
                <a:latin typeface="+mj-lt"/>
              </a:rPr>
              <a:t>Innych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powodów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wycofania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zgody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leczenie,trudności</a:t>
            </a:r>
            <a:endParaRPr lang="en-US" sz="2400" dirty="0" smtClean="0">
              <a:latin typeface="+mj-lt"/>
            </a:endParaRPr>
          </a:p>
          <a:p>
            <a:r>
              <a:rPr lang="pl-PL" sz="2400" dirty="0" smtClean="0">
                <a:latin typeface="+mj-lt"/>
              </a:rPr>
              <a:t>z </a:t>
            </a:r>
            <a:r>
              <a:rPr lang="en-US" sz="2400" dirty="0" err="1" smtClean="0">
                <a:latin typeface="+mj-lt"/>
              </a:rPr>
              <a:t>dojazdem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brak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leku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w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aptece</a:t>
            </a:r>
            <a:r>
              <a:rPr lang="pl-PL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szpitalnej</a:t>
            </a:r>
            <a:r>
              <a:rPr lang="pl-PL" sz="2400" dirty="0" smtClean="0">
                <a:latin typeface="+mj-lt"/>
              </a:rPr>
              <a:t> , </a:t>
            </a:r>
            <a:r>
              <a:rPr lang="en-US" sz="2400" dirty="0" err="1" smtClean="0">
                <a:latin typeface="+mj-lt"/>
              </a:rPr>
              <a:t>itp</a:t>
            </a:r>
            <a:r>
              <a:rPr lang="en-US" sz="2400" dirty="0" smtClean="0">
                <a:latin typeface="+mj-lt"/>
              </a:rPr>
              <a:t>.) – 470</a:t>
            </a:r>
          </a:p>
          <a:p>
            <a:r>
              <a:rPr lang="en-US" sz="2400" dirty="0" smtClean="0">
                <a:latin typeface="+mj-lt"/>
              </a:rPr>
              <a:t>   (RZS – 430, MIZS – 30, ZZSK –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pl-PL" sz="2800" b="1" dirty="0" smtClean="0"/>
              <a:t>Liczba zarejestrowanych</a:t>
            </a:r>
            <a:br>
              <a:rPr lang="pl-PL" sz="2800" b="1" dirty="0" smtClean="0"/>
            </a:br>
            <a:r>
              <a:rPr lang="pl-PL" sz="2800" b="1" dirty="0" smtClean="0"/>
              <a:t>ośrodków</a:t>
            </a:r>
            <a:r>
              <a:rPr lang="pl-PL" sz="2800" b="1" baseline="0" dirty="0" smtClean="0"/>
              <a:t>medycznych: 83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l-PL" sz="2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3058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752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52400" y="1570037"/>
            <a:ext cx="8229600" cy="41116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SzPct val="150000"/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0000"/>
                </a:solidFill>
              </a:rPr>
              <a:t>Ilość z podziałem na województwa</a:t>
            </a:r>
          </a:p>
          <a:p>
            <a:pPr marL="342900" lvl="0" indent="-342900">
              <a:spcBef>
                <a:spcPct val="20000"/>
              </a:spcBef>
              <a:buSzPct val="150000"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639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Liczba lekarzy</a:t>
            </a:r>
            <a:endParaRPr lang="pl-PL" sz="2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2743200" cy="6397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Liczba pacjentów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Raport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temat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wykorzystania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systemu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informatycznego</a:t>
            </a:r>
            <a:r>
              <a:rPr lang="pl-PL" sz="2800" b="1" dirty="0" smtClean="0"/>
              <a:t> </a:t>
            </a:r>
            <a:r>
              <a:rPr lang="en-US" sz="2800" b="1" dirty="0" smtClean="0"/>
              <a:t>„</a:t>
            </a:r>
            <a:r>
              <a:rPr lang="en-US" sz="2800" b="1" dirty="0" err="1" smtClean="0"/>
              <a:t>Ewidencja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pacjentów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zRZS</a:t>
            </a:r>
            <a:r>
              <a:rPr lang="en-US" sz="2800" b="1" dirty="0" smtClean="0"/>
              <a:t>, MIZS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ZZSK” </a:t>
            </a:r>
            <a:r>
              <a:rPr lang="en-US" sz="2800" b="1" dirty="0" err="1" smtClean="0"/>
              <a:t>nadzień</a:t>
            </a:r>
            <a:r>
              <a:rPr lang="en-US" sz="2800" b="1" dirty="0" smtClean="0"/>
              <a:t> 24.VIII.2010 g.12:00 </a:t>
            </a:r>
            <a:endParaRPr lang="pl-PL" sz="2800" b="1" dirty="0"/>
          </a:p>
        </p:txBody>
      </p:sp>
      <p:pic>
        <p:nvPicPr>
          <p:cNvPr id="11" name="Picture 10" descr="Picture 7.png"/>
          <p:cNvPicPr>
            <a:picLocks noChangeAspect="1"/>
          </p:cNvPicPr>
          <p:nvPr/>
        </p:nvPicPr>
        <p:blipFill>
          <a:blip r:embed="rId2"/>
          <a:srcRect r="17347"/>
          <a:stretch>
            <a:fillRect/>
          </a:stretch>
        </p:blipFill>
        <p:spPr>
          <a:xfrm>
            <a:off x="1500166" y="1477600"/>
            <a:ext cx="6500858" cy="468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FFFFFF"/>
                </a:solidFill>
              </a:rPr>
              <a:t>LICZBA PACJENTÓW</a:t>
            </a:r>
            <a:br>
              <a:rPr lang="pl-PL" sz="2800" b="1" dirty="0" smtClean="0">
                <a:solidFill>
                  <a:srgbClr val="FFFFFF"/>
                </a:solidFill>
              </a:rPr>
            </a:br>
            <a:r>
              <a:rPr lang="pl-PL" sz="2800" b="1" dirty="0" smtClean="0">
                <a:solidFill>
                  <a:srgbClr val="FFFFFF"/>
                </a:solidFill>
              </a:rPr>
              <a:t>PRZYPADAJĄCYCH NA JEDNEGO LEKARZA</a:t>
            </a:r>
            <a:endParaRPr lang="pl-PL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900486"/>
                <a:gridCol w="1500198"/>
                <a:gridCol w="1428760"/>
                <a:gridCol w="1400156"/>
              </a:tblGrid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/>
                        <a:t>województwo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Liczba pacjentów</a:t>
                      </a:r>
                      <a:endParaRPr lang="pl-PL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Liczba</a:t>
                      </a:r>
                    </a:p>
                    <a:p>
                      <a:pPr algn="ctr"/>
                      <a:r>
                        <a:rPr lang="pl-PL" sz="2000" dirty="0" smtClean="0"/>
                        <a:t>lekarzy</a:t>
                      </a:r>
                      <a:endParaRPr lang="pl-PL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Pacjenci</a:t>
                      </a:r>
                    </a:p>
                    <a:p>
                      <a:pPr algn="ctr"/>
                      <a:r>
                        <a:rPr lang="pl-PL" sz="2000" dirty="0" smtClean="0"/>
                        <a:t>/lekarz</a:t>
                      </a:r>
                      <a:endParaRPr lang="pl-PL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Mazowieckie  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439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Śląskie              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Wielkopolskie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Dolnośląskie     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Lubelskie          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Kujawsko-Pomorskie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Warmińsko-Mazurskie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Opolskie           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Lubuskie                         </a:t>
                      </a:r>
                      <a:endParaRPr lang="pl-PL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l-P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3"/>
          <a:srcRect r="17550"/>
          <a:stretch>
            <a:fillRect/>
          </a:stretch>
        </p:blipFill>
        <p:spPr>
          <a:xfrm>
            <a:off x="855910" y="1755140"/>
            <a:ext cx="7073676" cy="4468064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Raport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temat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wykorzystania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systemu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informatycznego</a:t>
            </a:r>
            <a:r>
              <a:rPr lang="pl-PL" sz="2800" b="1" dirty="0" smtClean="0"/>
              <a:t> </a:t>
            </a:r>
            <a:r>
              <a:rPr lang="en-US" sz="2800" b="1" dirty="0" smtClean="0"/>
              <a:t>„</a:t>
            </a:r>
            <a:r>
              <a:rPr lang="en-US" sz="2800" b="1" dirty="0" err="1" smtClean="0"/>
              <a:t>Ewidencja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pacjentów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smtClean="0"/>
              <a:t>RZS, MIZS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ZZSK”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dzień</a:t>
            </a:r>
            <a:r>
              <a:rPr lang="en-US" sz="2800" b="1" dirty="0" smtClean="0"/>
              <a:t> 24.VIII.2010 g.12:00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3"/>
          <a:srcRect r="17259"/>
          <a:stretch>
            <a:fillRect/>
          </a:stretch>
        </p:blipFill>
        <p:spPr>
          <a:xfrm>
            <a:off x="762000" y="1615249"/>
            <a:ext cx="6953272" cy="4987798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Raport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temat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wykorzystania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systemu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informatycznego</a:t>
            </a:r>
            <a:r>
              <a:rPr lang="pl-PL" sz="2800" b="1" dirty="0" smtClean="0"/>
              <a:t> </a:t>
            </a:r>
            <a:r>
              <a:rPr lang="en-US" sz="2800" b="1" dirty="0" smtClean="0"/>
              <a:t>„</a:t>
            </a:r>
            <a:r>
              <a:rPr lang="en-US" sz="2800" b="1" dirty="0" err="1" smtClean="0"/>
              <a:t>Ewidencja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pacjentów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smtClean="0"/>
              <a:t>RZS, MIZS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ZZSK”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dzień</a:t>
            </a:r>
            <a:r>
              <a:rPr lang="en-US" sz="2800" b="1" dirty="0" smtClean="0"/>
              <a:t> 24.VIII.2010 g.12:00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17259"/>
          <a:stretch>
            <a:fillRect/>
          </a:stretch>
        </p:blipFill>
        <p:spPr>
          <a:xfrm>
            <a:off x="762000" y="1643050"/>
            <a:ext cx="7453338" cy="4071966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Raport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temat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wykorzystania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systemu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informatycznego</a:t>
            </a:r>
            <a:r>
              <a:rPr lang="pl-PL" sz="2800" b="1" dirty="0" smtClean="0"/>
              <a:t> </a:t>
            </a:r>
            <a:r>
              <a:rPr lang="en-US" sz="2800" b="1" dirty="0" smtClean="0"/>
              <a:t>„</a:t>
            </a:r>
            <a:r>
              <a:rPr lang="en-US" sz="2800" b="1" dirty="0" err="1" smtClean="0"/>
              <a:t>Ewidencja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pacjentów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zRZS</a:t>
            </a:r>
            <a:r>
              <a:rPr lang="en-US" sz="2800" b="1" dirty="0" smtClean="0"/>
              <a:t>, MIZS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ZZSK” </a:t>
            </a:r>
            <a:r>
              <a:rPr lang="en-US" sz="2800" b="1" dirty="0" err="1" smtClean="0"/>
              <a:t>nadzień</a:t>
            </a:r>
            <a:r>
              <a:rPr lang="en-US" sz="2800" b="1" dirty="0" smtClean="0"/>
              <a:t> 24.VIII.2010 g.12:00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80589"/>
            <a:ext cx="7047619" cy="470857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pic>
        <p:nvPicPr>
          <p:cNvPr id="4" name="Symbol zastępczy zawartości 3" descr="Szpital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8372547" cy="557214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4656"/>
          <a:stretch>
            <a:fillRect/>
          </a:stretch>
        </p:blipFill>
        <p:spPr>
          <a:xfrm>
            <a:off x="857224" y="1500174"/>
            <a:ext cx="6905652" cy="5173028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4403"/>
          <a:stretch>
            <a:fillRect/>
          </a:stretch>
        </p:blipFill>
        <p:spPr>
          <a:xfrm>
            <a:off x="1600200" y="1447800"/>
            <a:ext cx="6043634" cy="5349397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5298"/>
          <a:stretch>
            <a:fillRect/>
          </a:stretch>
        </p:blipFill>
        <p:spPr>
          <a:xfrm>
            <a:off x="1300303" y="1571612"/>
            <a:ext cx="6700721" cy="4295788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4121"/>
          <a:stretch>
            <a:fillRect/>
          </a:stretch>
        </p:blipFill>
        <p:spPr>
          <a:xfrm>
            <a:off x="1066801" y="1566899"/>
            <a:ext cx="6648471" cy="5045769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5331"/>
          <a:stretch>
            <a:fillRect/>
          </a:stretch>
        </p:blipFill>
        <p:spPr>
          <a:xfrm>
            <a:off x="1165588" y="1458565"/>
            <a:ext cx="6192494" cy="5247035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rcRect r="8234"/>
          <a:stretch>
            <a:fillRect/>
          </a:stretch>
        </p:blipFill>
        <p:spPr>
          <a:xfrm>
            <a:off x="1023786" y="1857365"/>
            <a:ext cx="6905800" cy="3948188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err="1" smtClean="0"/>
              <a:t>Lista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za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rejestrowanych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lekarzy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z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podziałem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województwa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err="1" smtClean="0"/>
              <a:t>miasta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ośrodki</a:t>
            </a:r>
            <a:r>
              <a:rPr lang="pl-PL" sz="2800" b="1" dirty="0" smtClean="0"/>
              <a:t> </a:t>
            </a:r>
            <a:r>
              <a:rPr lang="en-US" sz="2800" b="1" dirty="0" err="1" smtClean="0"/>
              <a:t>medyczne</a:t>
            </a:r>
            <a:r>
              <a:rPr lang="en-US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Lista pacjentów leczonych biologicznie (obecnie lub w przeszłości) w ramach programu zdrowotnego względem rozpoznania oraz płci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14414" y="3357562"/>
          <a:ext cx="6667504" cy="292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8826"/>
                <a:gridCol w="1404926"/>
                <a:gridCol w="1666876"/>
                <a:gridCol w="1666876"/>
              </a:tblGrid>
              <a:tr h="921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ROZPOZNANIE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Płeć męska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Płeć żeńska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SUMA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RZS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429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1660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2089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MIZS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141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312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453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ZZSK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440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136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576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/>
                        <a:t>SUMA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1010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2108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/>
                        <a:t>3118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Liczba chorych, u których co najmniej raz zaprzestano leczenia z powodu nieskuteczności (niezależnie od preparatu oraz rzutu leczenia)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57290" y="3143248"/>
          <a:ext cx="6286544" cy="256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2"/>
                <a:gridCol w="3143272"/>
              </a:tblGrid>
              <a:tr h="51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ROZPOZNANIE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LICZBA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RZS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311</a:t>
                      </a:r>
                    </a:p>
                  </a:txBody>
                  <a:tcPr marL="68580" marR="68580" marT="0" marB="0"/>
                </a:tc>
              </a:tr>
              <a:tr h="51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MIZS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51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ZZSK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51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SUMA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323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Liczba pacjentów, u których stosowano dwa lub więcej leków biologicznych (bez względu na przyczynę zmiany leku) względem rozpoznania</a:t>
            </a:r>
          </a:p>
          <a:p>
            <a:endParaRPr lang="pl-PL" sz="24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14414" y="3214686"/>
          <a:ext cx="6786610" cy="30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3305"/>
                <a:gridCol w="3393305"/>
              </a:tblGrid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ROZPOZNANIE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LICZBA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RZS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292</a:t>
                      </a:r>
                    </a:p>
                  </a:txBody>
                  <a:tcPr marL="68580" marR="68580" marT="0" marB="0"/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MIZS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/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ZZSK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SUMA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321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 smtClean="0"/>
              <a:t>Liczba pacjentów, którzy otrzymali akceptację Zespołu Koordynującego, oczekujących na podanie </a:t>
            </a:r>
            <a:br>
              <a:rPr lang="pl-PL" sz="2800" dirty="0" smtClean="0"/>
            </a:br>
            <a:r>
              <a:rPr lang="pl-PL" sz="2800" dirty="0" err="1" smtClean="0"/>
              <a:t>I-szej</a:t>
            </a:r>
            <a:r>
              <a:rPr lang="pl-PL" sz="2800" dirty="0" smtClean="0"/>
              <a:t> dawki leku </a:t>
            </a:r>
          </a:p>
          <a:p>
            <a:endParaRPr lang="pl-PL" sz="24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42976" y="3214686"/>
          <a:ext cx="6858048" cy="3000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24"/>
                <a:gridCol w="3429024"/>
              </a:tblGrid>
              <a:tr h="60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ROZPOZNANIE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LICZBA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RZS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/>
                </a:tc>
              </a:tr>
              <a:tr h="60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MIZS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</a:tr>
              <a:tr h="60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ZZSK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/>
                </a:tc>
              </a:tr>
              <a:tr h="60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SUMA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231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Główne cele rejestru: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   * Usystematyzowanie zasad wprowadzenia</a:t>
            </a:r>
            <a:br>
              <a:rPr lang="pl-PL" dirty="0" smtClean="0"/>
            </a:br>
            <a:r>
              <a:rPr lang="pl-PL" dirty="0" smtClean="0"/>
              <a:t> i monitorowania leczenia pacjentów chorych na RZS, MIZS, ZZSK  leczonych biologicznie</a:t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dirty="0" smtClean="0"/>
              <a:t>	* Możliwość analizy potrzeb w zakresie ilości</a:t>
            </a:r>
            <a:br>
              <a:rPr lang="pl-PL" dirty="0" smtClean="0"/>
            </a:br>
            <a:r>
              <a:rPr lang="pl-PL" dirty="0" smtClean="0"/>
              <a:t> i rodzaju terapii biologicznych w Polsce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b="1" dirty="0" smtClean="0"/>
              <a:t>Liczba pacjentów aktualnie leczonych względem rozpoznania oraz preparatu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3000372"/>
          <a:ext cx="8143932" cy="34290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7386"/>
                <a:gridCol w="1500198"/>
                <a:gridCol w="1357322"/>
                <a:gridCol w="1285884"/>
                <a:gridCol w="1285884"/>
                <a:gridCol w="857258"/>
              </a:tblGrid>
              <a:tr h="1078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ROZPOZNANIE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latin typeface="Calibri"/>
                          <a:ea typeface="Calibri"/>
                          <a:cs typeface="Times New Roman"/>
                        </a:rPr>
                        <a:t>adalimumab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latin typeface="Calibri"/>
                          <a:ea typeface="Calibri"/>
                          <a:cs typeface="Times New Roman"/>
                        </a:rPr>
                        <a:t>etanercept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latin typeface="Calibri"/>
                          <a:ea typeface="Calibri"/>
                          <a:cs typeface="Times New Roman"/>
                        </a:rPr>
                        <a:t>infliximab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rituximab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SUMA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RZS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242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342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1392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MIZS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275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315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ZZSK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362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latin typeface="Calibri"/>
                          <a:ea typeface="Calibri"/>
                          <a:cs typeface="Times New Roman"/>
                        </a:rPr>
                        <a:t>SUMA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325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1285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pl-PL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342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2222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FFFFFF"/>
                </a:solidFill>
              </a:rPr>
              <a:t>„PLUSY” PROWADZENIA REJESTRU</a:t>
            </a:r>
            <a:endParaRPr lang="pl-PL" sz="2800" b="1" dirty="0">
              <a:solidFill>
                <a:srgbClr val="FFFFFF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056527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Rozpoznanie zapotrzebowania na:</a:t>
            </a:r>
          </a:p>
          <a:p>
            <a:pPr>
              <a:lnSpc>
                <a:spcPct val="90000"/>
              </a:lnSpc>
              <a:buSzPct val="150000"/>
              <a:buFont typeface="Arial" pitchFamily="55" charset="-52"/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		- terapie biologiczne</a:t>
            </a:r>
          </a:p>
          <a:p>
            <a:pPr>
              <a:lnSpc>
                <a:spcPct val="90000"/>
              </a:lnSpc>
              <a:buSzPct val="150000"/>
              <a:buFont typeface="Arial" pitchFamily="55" charset="-52"/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		- rodzaje terapii biologicznych.</a:t>
            </a:r>
          </a:p>
          <a:p>
            <a:pPr>
              <a:lnSpc>
                <a:spcPct val="90000"/>
              </a:lnSpc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Rozpoznanie zapotrzebowania na terapie w poszczególnych regionach kraju.</a:t>
            </a:r>
          </a:p>
          <a:p>
            <a:pPr>
              <a:lnSpc>
                <a:spcPct val="90000"/>
              </a:lnSpc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Prawidłowa dystrybucja środków finansowych. </a:t>
            </a:r>
          </a:p>
          <a:p>
            <a:pPr>
              <a:lnSpc>
                <a:spcPct val="90000"/>
              </a:lnSpc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Monitorowanie wykorzystywania w leczeniu obowiązujących nowoczesnych metod terapii.</a:t>
            </a:r>
          </a:p>
          <a:p>
            <a:pPr>
              <a:lnSpc>
                <a:spcPct val="90000"/>
              </a:lnSpc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Zestawienie stosowania terapii biologicznych w Polsce z innymi krajami. </a:t>
            </a:r>
          </a:p>
          <a:p>
            <a:pPr>
              <a:lnSpc>
                <a:spcPct val="90000"/>
              </a:lnSpc>
              <a:buSzPct val="150000"/>
            </a:pP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</a:rPr>
              <a:t>„MINUSY” PROWADZENIA REJESTRU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056527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Zbyt długi i szczegółowy formularz rejestracyjny.</a:t>
            </a:r>
          </a:p>
          <a:p>
            <a:pPr>
              <a:buSzPct val="150000"/>
            </a:pPr>
            <a:r>
              <a:rPr lang="pl-PL" sz="2800" dirty="0" smtClean="0">
                <a:solidFill>
                  <a:schemeClr val="tx1"/>
                </a:solidFill>
              </a:rPr>
              <a:t>Czasochłonność przygotowania procedur.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6" name="pole tekstowe 4"/>
          <p:cNvSpPr txBox="1"/>
          <p:nvPr/>
        </p:nvSpPr>
        <p:spPr>
          <a:xfrm>
            <a:off x="228600" y="3810000"/>
            <a:ext cx="7858125" cy="52322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l-PL" sz="2800" b="1" dirty="0">
                <a:solidFill>
                  <a:srgbClr val="000000"/>
                </a:solidFill>
                <a:latin typeface="Calibri" pitchFamily="55" charset="0"/>
              </a:rPr>
              <a:t>DODATKOWE INFORMACJE Z EWIDENCJI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52400" y="4800600"/>
            <a:ext cx="8991600" cy="41116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SzPct val="150000"/>
              <a:buFont typeface="Arial"/>
              <a:buChar char="•"/>
            </a:pPr>
            <a:r>
              <a:rPr lang="pl-PL" sz="2400" dirty="0" smtClean="0">
                <a:solidFill>
                  <a:srgbClr val="000000"/>
                </a:solidFill>
                <a:latin typeface="Calibri" pitchFamily="55" charset="0"/>
              </a:rPr>
              <a:t>   </a:t>
            </a:r>
            <a:r>
              <a:rPr lang="pl-PL" sz="2800" dirty="0" smtClean="0">
                <a:solidFill>
                  <a:srgbClr val="000000"/>
                </a:solidFill>
                <a:latin typeface="Calibri" pitchFamily="55" charset="0"/>
              </a:rPr>
              <a:t>Nieproporcjonalny rozkład specjalistów reumatologów </a:t>
            </a:r>
            <a:br>
              <a:rPr lang="pl-PL" sz="2800" dirty="0" smtClean="0">
                <a:solidFill>
                  <a:srgbClr val="000000"/>
                </a:solidFill>
                <a:latin typeface="Calibri" pitchFamily="55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Calibri" pitchFamily="55" charset="0"/>
              </a:rPr>
              <a:t>    na terenie Polski – co ma bezpośredni wpływ na</a:t>
            </a:r>
            <a:br>
              <a:rPr lang="pl-PL" sz="2800" dirty="0" smtClean="0">
                <a:solidFill>
                  <a:srgbClr val="000000"/>
                </a:solidFill>
                <a:latin typeface="Calibri" pitchFamily="55" charset="0"/>
              </a:rPr>
            </a:br>
            <a:r>
              <a:rPr lang="pl-PL" sz="2800" dirty="0" smtClean="0">
                <a:solidFill>
                  <a:srgbClr val="000000"/>
                </a:solidFill>
                <a:latin typeface="Calibri" pitchFamily="55" charset="0"/>
              </a:rPr>
              <a:t>    dostępność do leczenia w poszczególnych województwach.</a:t>
            </a:r>
            <a:endParaRPr lang="pl-PL" sz="2800" dirty="0">
              <a:solidFill>
                <a:srgbClr val="000000"/>
              </a:solidFill>
              <a:latin typeface="Calibri" pitchFamily="5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Dziękuję za uwagę.</a:t>
            </a:r>
            <a:endParaRPr lang="pl-PL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10985"/>
            <a:ext cx="5929354" cy="44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/>
              <a:t>PACJENCI OBJĘCI EWIDENCJĄ</a:t>
            </a:r>
            <a:endParaRPr lang="pl-PL" sz="2800" b="1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056527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Pacjenci, u których nie powiodło się leczenie klasycznymi DMARD i  innymi dotychczas stosowanymi lekami i są/mają być leczeni „lekami biologicznymi”.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</a:rPr>
              <a:t>TERAPIE OBJĘTE EWIDENCJĄ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Arial" pitchFamily="55" charset="-52"/>
              <a:buNone/>
            </a:pPr>
            <a:r>
              <a:rPr lang="pl-PL" b="1" dirty="0" smtClean="0">
                <a:solidFill>
                  <a:schemeClr val="tx1"/>
                </a:solidFill>
              </a:rPr>
              <a:t>Czynniki, które wiążą i neutralizują TNF:</a:t>
            </a:r>
          </a:p>
          <a:p>
            <a:pPr>
              <a:buSzPct val="150000"/>
            </a:pPr>
            <a:r>
              <a:rPr lang="pl-PL" dirty="0" smtClean="0">
                <a:solidFill>
                  <a:schemeClr val="tx1"/>
                </a:solidFill>
              </a:rPr>
              <a:t>W pełni ludzkie przeciwciało przeciwko TNF</a:t>
            </a:r>
          </a:p>
          <a:p>
            <a:pPr>
              <a:buSzPct val="150000"/>
              <a:buNone/>
            </a:pPr>
            <a:r>
              <a:rPr lang="pl-PL" dirty="0" smtClean="0">
                <a:solidFill>
                  <a:schemeClr val="tx1"/>
                </a:solidFill>
              </a:rPr>
              <a:t>   </a:t>
            </a:r>
            <a:r>
              <a:rPr lang="pl-PL" b="1" dirty="0" smtClean="0">
                <a:solidFill>
                  <a:schemeClr val="tx1"/>
                </a:solidFill>
              </a:rPr>
              <a:t>(</a:t>
            </a:r>
            <a:r>
              <a:rPr lang="pl-PL" sz="3250" b="1" dirty="0" err="1" smtClean="0">
                <a:solidFill>
                  <a:schemeClr val="tx1"/>
                </a:solidFill>
              </a:rPr>
              <a:t>Adalimumab</a:t>
            </a:r>
            <a:r>
              <a:rPr lang="pl-PL" sz="3250" b="1" dirty="0" smtClean="0">
                <a:solidFill>
                  <a:schemeClr val="tx1"/>
                </a:solidFill>
              </a:rPr>
              <a:t> – HUMIRA</a:t>
            </a:r>
            <a:r>
              <a:rPr lang="pl-PL" b="1" dirty="0" smtClean="0">
                <a:solidFill>
                  <a:schemeClr val="tx1"/>
                </a:solidFill>
              </a:rPr>
              <a:t>) </a:t>
            </a:r>
          </a:p>
          <a:p>
            <a:pPr>
              <a:buSzPct val="150000"/>
            </a:pPr>
            <a:r>
              <a:rPr lang="pl-PL" dirty="0" smtClean="0">
                <a:solidFill>
                  <a:schemeClr val="tx1"/>
                </a:solidFill>
              </a:rPr>
              <a:t>Chimeryczne mysio- ludzkie przeciwciało monoklonalne przeciwko TNF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(</a:t>
            </a:r>
            <a:r>
              <a:rPr lang="pl-PL" sz="3150" b="1" dirty="0" err="1" smtClean="0">
                <a:solidFill>
                  <a:schemeClr val="tx1"/>
                </a:solidFill>
              </a:rPr>
              <a:t>Infliximab</a:t>
            </a:r>
            <a:r>
              <a:rPr lang="pl-PL" sz="3150" b="1" dirty="0" smtClean="0">
                <a:solidFill>
                  <a:schemeClr val="tx1"/>
                </a:solidFill>
              </a:rPr>
              <a:t> – REMICADE</a:t>
            </a:r>
            <a:r>
              <a:rPr lang="pl-PL" b="1" dirty="0" smtClean="0">
                <a:solidFill>
                  <a:schemeClr val="tx1"/>
                </a:solidFill>
              </a:rPr>
              <a:t>)</a:t>
            </a:r>
          </a:p>
          <a:p>
            <a:pPr>
              <a:buSzPct val="150000"/>
            </a:pPr>
            <a:r>
              <a:rPr lang="pl-PL" dirty="0" smtClean="0">
                <a:solidFill>
                  <a:schemeClr val="tx1"/>
                </a:solidFill>
              </a:rPr>
              <a:t>Receptor dla TNF poddany fuzji z IgG1</a:t>
            </a:r>
          </a:p>
          <a:p>
            <a:pPr>
              <a:buSzPct val="150000"/>
              <a:buNone/>
            </a:pPr>
            <a:r>
              <a:rPr lang="pl-PL" dirty="0" smtClean="0">
                <a:solidFill>
                  <a:schemeClr val="tx1"/>
                </a:solidFill>
              </a:rPr>
              <a:t>    </a:t>
            </a:r>
            <a:r>
              <a:rPr lang="pl-PL" b="1" dirty="0" smtClean="0">
                <a:solidFill>
                  <a:schemeClr val="tx1"/>
                </a:solidFill>
              </a:rPr>
              <a:t>(</a:t>
            </a:r>
            <a:r>
              <a:rPr lang="pl-PL" sz="3150" b="1" dirty="0" err="1" smtClean="0">
                <a:solidFill>
                  <a:schemeClr val="tx1"/>
                </a:solidFill>
              </a:rPr>
              <a:t>Etanercept</a:t>
            </a:r>
            <a:r>
              <a:rPr lang="pl-PL" sz="3150" b="1" dirty="0" smtClean="0">
                <a:solidFill>
                  <a:schemeClr val="tx1"/>
                </a:solidFill>
              </a:rPr>
              <a:t> – ENBREL</a:t>
            </a:r>
            <a:r>
              <a:rPr lang="pl-PL" b="1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</a:rPr>
              <a:t>TERAPIE OBJĘTE EWIDENCJĄ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056527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SzPct val="150000"/>
            </a:pPr>
            <a:r>
              <a:rPr lang="pl-PL" dirty="0" smtClean="0">
                <a:solidFill>
                  <a:srgbClr val="000000"/>
                </a:solidFill>
              </a:rPr>
              <a:t>Chimeryczne monoklonalne przeciwciało wiążące się z antygenem CD20 na powierzchni limfocytu B</a:t>
            </a:r>
          </a:p>
          <a:p>
            <a:pPr>
              <a:buSzPct val="150000"/>
              <a:buNone/>
            </a:pPr>
            <a:r>
              <a:rPr lang="pl-PL" b="1" dirty="0" smtClean="0">
                <a:solidFill>
                  <a:srgbClr val="000000"/>
                </a:solidFill>
              </a:rPr>
              <a:t>    (</a:t>
            </a:r>
            <a:r>
              <a:rPr lang="pl-PL" b="1" dirty="0" err="1" smtClean="0">
                <a:solidFill>
                  <a:srgbClr val="000000"/>
                </a:solidFill>
              </a:rPr>
              <a:t>Rituximab</a:t>
            </a:r>
            <a:r>
              <a:rPr lang="pl-PL" b="1" dirty="0" smtClean="0">
                <a:solidFill>
                  <a:srgbClr val="000000"/>
                </a:solidFill>
              </a:rPr>
              <a:t> – MABTHERA) 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</a:rPr>
              <a:t>TERAPIE OBJĘTE EWIDENCJĄ - Plany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52400" y="2056527"/>
            <a:ext cx="8563004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SzPct val="150000"/>
            </a:pPr>
            <a:r>
              <a:rPr lang="pl-PL" sz="2800" dirty="0" smtClean="0">
                <a:solidFill>
                  <a:srgbClr val="000000"/>
                </a:solidFill>
              </a:rPr>
              <a:t>Humanizowane przeciwciało monoklonalne przeciw IL6 </a:t>
            </a:r>
            <a:r>
              <a:rPr lang="pl-PL" sz="2800" b="1" dirty="0" smtClean="0">
                <a:solidFill>
                  <a:srgbClr val="000000"/>
                </a:solidFill>
              </a:rPr>
              <a:t>– pozytywna rekomendacja AOTM</a:t>
            </a:r>
          </a:p>
          <a:p>
            <a:pPr algn="just">
              <a:buSzPct val="150000"/>
            </a:pPr>
            <a:r>
              <a:rPr lang="pl-PL" sz="2800" dirty="0" smtClean="0">
                <a:solidFill>
                  <a:srgbClr val="000000"/>
                </a:solidFill>
              </a:rPr>
              <a:t>Hamowanie aktywacji limfocytów T przez     CTLA4Ig</a:t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800" dirty="0" smtClean="0">
                <a:solidFill>
                  <a:srgbClr val="000000"/>
                </a:solidFill>
              </a:rPr>
              <a:t> ( antygen CTLA4 obecny  na cytotoksycznych limfocytach T związany z IgG1) wiąże się z CD80 i CD 86 na komórce prezentującej antygen , blokując wiązanie CD28 na limfocycie T i zapobiegając jego aktywacji)</a:t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800" dirty="0" smtClean="0">
                <a:solidFill>
                  <a:srgbClr val="000000"/>
                </a:solidFill>
              </a:rPr>
              <a:t> </a:t>
            </a:r>
            <a:r>
              <a:rPr lang="pl-PL" sz="2800" b="1" dirty="0" smtClean="0">
                <a:solidFill>
                  <a:srgbClr val="000000"/>
                </a:solidFill>
              </a:rPr>
              <a:t>– negatywna rekomendacja AOTM</a:t>
            </a:r>
          </a:p>
          <a:p>
            <a:pPr>
              <a:buSzPct val="150000"/>
            </a:pPr>
            <a:endParaRPr lang="pl-P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5259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SzPct val="150000"/>
            </a:pPr>
            <a:r>
              <a:rPr lang="pl-PL" b="1" dirty="0" smtClean="0">
                <a:solidFill>
                  <a:srgbClr val="000000"/>
                </a:solidFill>
              </a:rPr>
              <a:t>Liczba zaakceptowanych wniosków – 3412</a:t>
            </a:r>
            <a:r>
              <a:rPr lang="pl-PL" sz="2400" b="1" dirty="0" smtClean="0">
                <a:solidFill>
                  <a:srgbClr val="000000"/>
                </a:solidFill>
              </a:rPr>
              <a:t>	</a:t>
            </a:r>
            <a:endParaRPr lang="pl-PL" sz="2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buSzPct val="150000"/>
              <a:buNone/>
            </a:pPr>
            <a:r>
              <a:rPr lang="pl-PL" sz="2400" b="1" dirty="0" smtClean="0">
                <a:solidFill>
                  <a:srgbClr val="C00061"/>
                </a:solidFill>
              </a:rPr>
              <a:t>* </a:t>
            </a:r>
            <a:r>
              <a:rPr lang="pl-PL" sz="3000" b="1" dirty="0" err="1" smtClean="0">
                <a:solidFill>
                  <a:srgbClr val="000000"/>
                </a:solidFill>
              </a:rPr>
              <a:t>RZS</a:t>
            </a:r>
            <a:r>
              <a:rPr lang="pl-PL" sz="3000" b="1" dirty="0" smtClean="0">
                <a:solidFill>
                  <a:srgbClr val="000000"/>
                </a:solidFill>
              </a:rPr>
              <a:t> – 2380</a:t>
            </a:r>
          </a:p>
          <a:p>
            <a:pPr>
              <a:lnSpc>
                <a:spcPct val="200000"/>
              </a:lnSpc>
              <a:buSzPct val="150000"/>
              <a:buNone/>
            </a:pPr>
            <a:r>
              <a:rPr lang="pl-PL" sz="3000" b="1" dirty="0" smtClean="0">
                <a:solidFill>
                  <a:srgbClr val="C00061"/>
                </a:solidFill>
              </a:rPr>
              <a:t>* </a:t>
            </a:r>
            <a:r>
              <a:rPr lang="pl-PL" sz="3000" b="1" dirty="0" err="1" smtClean="0">
                <a:solidFill>
                  <a:srgbClr val="000000"/>
                </a:solidFill>
              </a:rPr>
              <a:t>MIZS</a:t>
            </a:r>
            <a:r>
              <a:rPr lang="pl-PL" sz="3000" b="1" dirty="0" smtClean="0">
                <a:solidFill>
                  <a:srgbClr val="000000"/>
                </a:solidFill>
              </a:rPr>
              <a:t> – 476</a:t>
            </a:r>
          </a:p>
          <a:p>
            <a:pPr>
              <a:lnSpc>
                <a:spcPct val="200000"/>
              </a:lnSpc>
              <a:buSzPct val="150000"/>
              <a:buNone/>
            </a:pPr>
            <a:r>
              <a:rPr lang="pl-PL" sz="3000" b="1" dirty="0" smtClean="0">
                <a:solidFill>
                  <a:srgbClr val="C00061"/>
                </a:solidFill>
              </a:rPr>
              <a:t>* </a:t>
            </a:r>
            <a:r>
              <a:rPr lang="pl-PL" sz="3000" b="1" dirty="0" err="1" smtClean="0">
                <a:solidFill>
                  <a:srgbClr val="000000"/>
                </a:solidFill>
              </a:rPr>
              <a:t>ZZSK</a:t>
            </a:r>
            <a:r>
              <a:rPr lang="pl-PL" sz="3000" b="1" dirty="0" smtClean="0">
                <a:solidFill>
                  <a:srgbClr val="000000"/>
                </a:solidFill>
              </a:rPr>
              <a:t> – 556</a:t>
            </a:r>
          </a:p>
          <a:p>
            <a:pPr>
              <a:lnSpc>
                <a:spcPct val="200000"/>
              </a:lnSpc>
              <a:buSzPct val="150000"/>
            </a:pPr>
            <a:r>
              <a:rPr lang="pl-PL" sz="2400" b="1" dirty="0" smtClean="0">
                <a:solidFill>
                  <a:srgbClr val="000000"/>
                </a:solidFill>
              </a:rPr>
              <a:t>Liczba odrzuconych wniosków - 66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128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800" b="1" dirty="0" smtClean="0"/>
              <a:t>REJESTR PACJENTÓW W REUMATOLOGII </a:t>
            </a:r>
            <a:br>
              <a:rPr lang="pl-PL" sz="2800" b="1" dirty="0" smtClean="0"/>
            </a:br>
            <a:r>
              <a:rPr lang="pl-PL" sz="2800" b="1" dirty="0" smtClean="0"/>
              <a:t>– ROCZNE DOŚWIADCZENIE</a:t>
            </a:r>
            <a:endParaRPr lang="pl-PL" sz="2800" b="1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52400" y="1915795"/>
            <a:ext cx="8229600" cy="4111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SzPct val="150000"/>
            </a:pPr>
            <a:r>
              <a:rPr lang="en-US" b="1" dirty="0" smtClean="0">
                <a:solidFill>
                  <a:srgbClr val="000000"/>
                </a:solidFill>
              </a:rPr>
              <a:t>Przyczyny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odrzucenia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wniosków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pl-PL" b="1" dirty="0" smtClean="0">
                <a:solidFill>
                  <a:srgbClr val="000000"/>
                </a:solidFill>
              </a:rPr>
              <a:t/>
            </a:r>
            <a:br>
              <a:rPr lang="pl-PL" b="1" dirty="0" smtClean="0">
                <a:solidFill>
                  <a:srgbClr val="000000"/>
                </a:solidFill>
              </a:rPr>
            </a:br>
            <a:endParaRPr lang="pl-PL" b="1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310348"/>
            <a:ext cx="784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endParaRPr lang="pl-PL" sz="2400" b="1" dirty="0" smtClean="0">
              <a:solidFill>
                <a:srgbClr val="C00061"/>
              </a:solidFill>
            </a:endParaRPr>
          </a:p>
          <a:p>
            <a:pPr>
              <a:buSzPct val="150000"/>
            </a:pPr>
            <a:r>
              <a:rPr lang="pl-PL" sz="2400" b="1" dirty="0" smtClean="0">
                <a:solidFill>
                  <a:srgbClr val="C00061"/>
                </a:solidFill>
              </a:rPr>
              <a:t>* </a:t>
            </a:r>
            <a:r>
              <a:rPr lang="en-US" sz="2400" dirty="0" err="1" smtClean="0"/>
              <a:t>Niezgodność</a:t>
            </a:r>
            <a:r>
              <a:rPr lang="pl-PL" sz="2400" dirty="0" smtClean="0"/>
              <a:t> </a:t>
            </a:r>
            <a:r>
              <a:rPr lang="en-US" sz="2400" dirty="0" smtClean="0"/>
              <a:t>z</a:t>
            </a:r>
            <a:r>
              <a:rPr lang="pl-PL" sz="2400" dirty="0" smtClean="0"/>
              <a:t> </a:t>
            </a:r>
            <a:r>
              <a:rPr lang="en-US" sz="2400" dirty="0" err="1" smtClean="0"/>
              <a:t>programem</a:t>
            </a:r>
            <a:r>
              <a:rPr lang="pl-PL" sz="2400" dirty="0" smtClean="0"/>
              <a:t> </a:t>
            </a:r>
            <a:r>
              <a:rPr lang="en-US" sz="2400" dirty="0" err="1" smtClean="0"/>
              <a:t>terapeutycznym</a:t>
            </a:r>
            <a:endParaRPr lang="pl-PL" sz="2400" dirty="0" smtClean="0"/>
          </a:p>
          <a:p>
            <a:endParaRPr lang="pl-PL" sz="2400" b="1" dirty="0" smtClean="0">
              <a:solidFill>
                <a:srgbClr val="C00061"/>
              </a:solidFill>
            </a:endParaRPr>
          </a:p>
          <a:p>
            <a:r>
              <a:rPr lang="pl-PL" sz="2400" b="1" dirty="0" smtClean="0">
                <a:solidFill>
                  <a:srgbClr val="C00061"/>
                </a:solidFill>
              </a:rPr>
              <a:t>*</a:t>
            </a:r>
            <a:r>
              <a:rPr lang="pl-PL" sz="2400" dirty="0" smtClean="0"/>
              <a:t> N</a:t>
            </a:r>
            <a:r>
              <a:rPr lang="en-US" sz="2400" dirty="0" err="1" smtClean="0"/>
              <a:t>ieprawidłowe</a:t>
            </a:r>
            <a:r>
              <a:rPr lang="pl-PL" sz="2400" dirty="0" smtClean="0"/>
              <a:t> </a:t>
            </a:r>
            <a:r>
              <a:rPr lang="en-US" sz="2400" dirty="0" err="1" smtClean="0"/>
              <a:t>wypełnienie</a:t>
            </a:r>
            <a:endParaRPr lang="pl-PL" sz="2400" dirty="0" smtClean="0"/>
          </a:p>
          <a:p>
            <a:endParaRPr/>
          </a:p>
          <a:p>
            <a:r>
              <a:rPr lang="pl-PL" sz="2400" b="1" dirty="0" smtClean="0">
                <a:solidFill>
                  <a:srgbClr val="C00061"/>
                </a:solidFill>
              </a:rPr>
              <a:t>* </a:t>
            </a:r>
            <a:r>
              <a:rPr lang="en-US" sz="2400" dirty="0" err="1" smtClean="0"/>
              <a:t>Brak</a:t>
            </a:r>
            <a:r>
              <a:rPr lang="pl-PL" sz="2400" dirty="0" smtClean="0"/>
              <a:t> </a:t>
            </a:r>
            <a:r>
              <a:rPr lang="en-US" sz="2400" dirty="0" err="1" smtClean="0"/>
              <a:t>informacji</a:t>
            </a:r>
            <a:r>
              <a:rPr lang="pl-PL" sz="2400" dirty="0" smtClean="0"/>
              <a:t> </a:t>
            </a:r>
            <a:r>
              <a:rPr lang="en-US" sz="2400" dirty="0" err="1" smtClean="0"/>
              <a:t>na</a:t>
            </a:r>
            <a:r>
              <a:rPr lang="pl-PL" sz="2400" dirty="0" smtClean="0"/>
              <a:t> </a:t>
            </a:r>
            <a:r>
              <a:rPr lang="en-US" sz="2400" dirty="0" err="1" smtClean="0"/>
              <a:t>zawarte</a:t>
            </a:r>
            <a:r>
              <a:rPr lang="pl-PL" sz="2400" dirty="0" smtClean="0"/>
              <a:t> </a:t>
            </a:r>
            <a:r>
              <a:rPr lang="en-US" sz="2400" dirty="0" smtClean="0"/>
              <a:t>w</a:t>
            </a:r>
            <a:r>
              <a:rPr lang="pl-PL" sz="2400" dirty="0" smtClean="0"/>
              <a:t> </a:t>
            </a:r>
            <a:r>
              <a:rPr lang="en-US" sz="2400" dirty="0" err="1" smtClean="0"/>
              <a:t>rejestrze</a:t>
            </a:r>
            <a:r>
              <a:rPr lang="pl-PL" sz="2400" dirty="0" smtClean="0"/>
              <a:t> </a:t>
            </a:r>
            <a:r>
              <a:rPr lang="en-US" sz="2400" dirty="0" err="1" smtClean="0"/>
              <a:t>pytania</a:t>
            </a:r>
            <a:endParaRPr lang="en-US" sz="2400" dirty="0" smtClean="0"/>
          </a:p>
          <a:p>
            <a:endParaRPr/>
          </a:p>
          <a:p>
            <a:r>
              <a:rPr lang="pl-PL" sz="2400" b="1" dirty="0" smtClean="0">
                <a:solidFill>
                  <a:srgbClr val="C00061"/>
                </a:solidFill>
              </a:rPr>
              <a:t>* </a:t>
            </a:r>
            <a:r>
              <a:rPr lang="en-US" sz="2400" dirty="0" err="1" smtClean="0"/>
              <a:t>Brak</a:t>
            </a:r>
            <a:r>
              <a:rPr lang="pl-PL" sz="2400" dirty="0" smtClean="0"/>
              <a:t> </a:t>
            </a:r>
            <a:r>
              <a:rPr lang="en-US" sz="2400" dirty="0" err="1" smtClean="0"/>
              <a:t>uzasadniania</a:t>
            </a:r>
            <a:r>
              <a:rPr lang="pl-PL" sz="2400" dirty="0" smtClean="0"/>
              <a:t> </a:t>
            </a:r>
            <a:r>
              <a:rPr lang="en-US" sz="2400" dirty="0" err="1" smtClean="0"/>
              <a:t>na</a:t>
            </a:r>
            <a:r>
              <a:rPr lang="pl-PL" sz="2400" dirty="0" smtClean="0"/>
              <a:t> </a:t>
            </a:r>
            <a:r>
              <a:rPr lang="en-US" sz="2400" dirty="0" err="1" smtClean="0"/>
              <a:t>stosowanie</a:t>
            </a:r>
            <a:r>
              <a:rPr lang="pl-PL" sz="2400" dirty="0" smtClean="0"/>
              <a:t> </a:t>
            </a:r>
            <a:r>
              <a:rPr lang="en-US" sz="2400" dirty="0" err="1" smtClean="0"/>
              <a:t>niskiej</a:t>
            </a:r>
            <a:r>
              <a:rPr lang="pl-PL" sz="2400" dirty="0" smtClean="0"/>
              <a:t> </a:t>
            </a:r>
            <a:r>
              <a:rPr lang="en-US" sz="2400" dirty="0" err="1" smtClean="0"/>
              <a:t>dawki</a:t>
            </a:r>
            <a:r>
              <a:rPr lang="pl-PL" sz="2400" dirty="0" smtClean="0"/>
              <a:t> </a:t>
            </a:r>
            <a:r>
              <a:rPr lang="en-US" sz="2400" dirty="0" err="1" smtClean="0"/>
              <a:t>metotreksatu</a:t>
            </a:r>
            <a:endParaRPr lang="pl-PL" sz="2400" dirty="0" smtClean="0"/>
          </a:p>
          <a:p>
            <a:endParaRPr lang="en-US" sz="2400" dirty="0" smtClean="0"/>
          </a:p>
          <a:p>
            <a:r>
              <a:rPr lang="pl-PL" sz="2400" b="1" dirty="0" smtClean="0">
                <a:solidFill>
                  <a:srgbClr val="C00061"/>
                </a:solidFill>
              </a:rPr>
              <a:t>* </a:t>
            </a:r>
            <a:r>
              <a:rPr lang="en-US" sz="2400" dirty="0" err="1" smtClean="0"/>
              <a:t>Brak</a:t>
            </a:r>
            <a:r>
              <a:rPr lang="pl-PL" sz="2400" dirty="0" smtClean="0"/>
              <a:t> </a:t>
            </a:r>
            <a:r>
              <a:rPr lang="en-US" sz="2400" dirty="0" err="1" smtClean="0"/>
              <a:t>uzasadnienia</a:t>
            </a:r>
            <a:r>
              <a:rPr lang="pl-PL" sz="2400" dirty="0" smtClean="0"/>
              <a:t> </a:t>
            </a:r>
            <a:r>
              <a:rPr lang="en-US" sz="2400" dirty="0" err="1" smtClean="0"/>
              <a:t>na</a:t>
            </a:r>
            <a:r>
              <a:rPr lang="pl-PL" sz="2400" dirty="0" smtClean="0"/>
              <a:t> </a:t>
            </a:r>
            <a:r>
              <a:rPr lang="en-US" sz="2400" dirty="0" err="1" smtClean="0"/>
              <a:t>pominięcie</a:t>
            </a:r>
            <a:r>
              <a:rPr lang="en-US" sz="2400" dirty="0" smtClean="0"/>
              <a:t> ,,</a:t>
            </a:r>
            <a:r>
              <a:rPr lang="en-US" sz="2400" dirty="0" err="1" smtClean="0"/>
              <a:t>terapii</a:t>
            </a:r>
            <a:r>
              <a:rPr lang="pl-PL" sz="2400" dirty="0" smtClean="0"/>
              <a:t> </a:t>
            </a:r>
            <a:r>
              <a:rPr lang="en-US" sz="2400" dirty="0" err="1" smtClean="0"/>
              <a:t>inicjującej</a:t>
            </a:r>
            <a:r>
              <a:rPr lang="en-US" sz="2400" dirty="0" smtClean="0"/>
              <a:t>”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616</Words>
  <Application>Microsoft Office PowerPoint</Application>
  <PresentationFormat>Pokaz na ekranie (4:3)</PresentationFormat>
  <Paragraphs>243</Paragraphs>
  <Slides>33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Motyw pakietu Office</vt:lpstr>
      <vt:lpstr>Office Theme</vt:lpstr>
      <vt:lpstr>REJESTR PACJENTÓW W REUMATOLOGII  - ROCZNE DOŚWIADCZENIA</vt:lpstr>
      <vt:lpstr>REJESTR PACJENTÓW W REUMATOLOGII  – ROCZNE DOŚWIADCZENIE</vt:lpstr>
      <vt:lpstr>REJESTR PACJENTÓW W REUMATOLOGII  – ROCZNE DOŚWIADCZENIE</vt:lpstr>
      <vt:lpstr>PACJENCI OBJĘCI EWIDENCJĄ</vt:lpstr>
      <vt:lpstr>TERAPIE OBJĘTE EWIDENCJĄ</vt:lpstr>
      <vt:lpstr>TERAPIE OBJĘTE EWIDENCJĄ</vt:lpstr>
      <vt:lpstr>TERAPIE OBJĘTE EWIDENCJĄ - Plany</vt:lpstr>
      <vt:lpstr>REJESTR PACJENTÓW W REUMATOLOGII  – ROCZNE DOŚWIADCZENIE</vt:lpstr>
      <vt:lpstr>REJESTR PACJENTÓW W REUMATOLOGII  – ROCZNE DOŚWIADCZENIE</vt:lpstr>
      <vt:lpstr>REJESTR PACJENTÓW W REUMATOLOGII  – ROCZNE DOŚWIADCZENIE</vt:lpstr>
      <vt:lpstr>Liczba zarejestrowanych ośrodkówmedycznych: 83 </vt:lpstr>
      <vt:lpstr>Liczba lekarzy</vt:lpstr>
      <vt:lpstr>Liczba pacjentów</vt:lpstr>
      <vt:lpstr>Raport na temat wykorzystania systemu informatycznego „Ewidencja pacjentów zRZS, MIZS i ZZSK” nadzień 24.VIII.2010 g.12:00 </vt:lpstr>
      <vt:lpstr>LICZBA PACJENTÓW PRZYPADAJĄCYCH NA JEDNEGO LEKARZA</vt:lpstr>
      <vt:lpstr>Raport na temat wykorzystania systemu informatycznego „Ewidencja pacjentów z RZS, MIZS i ZZSK” na dzień 24.VIII.2010 g.12:00 </vt:lpstr>
      <vt:lpstr>Raport na temat wykorzystania systemu informatycznego „Ewidencja pacjentów z RZS, MIZS i ZZSK” na dzień 24.VIII.2010 g.12:00 </vt:lpstr>
      <vt:lpstr>Raport na temat wykorzystania systemu informatycznego „Ewidencja pacjentów zRZS, MIZS i ZZSK” nadzień 24.VIII.2010 g.12:00 </vt:lpstr>
      <vt:lpstr>Lista za rejestrowanych lekarzy z podziałem na województwa,  miasta i ośrodki medyczne.</vt:lpstr>
      <vt:lpstr>Lista za rejestrowanych lekarzy z podziałem na województwa,  miasta i ośrodki medyczne.</vt:lpstr>
      <vt:lpstr>Lista za rejestrowanych lekarzy z podziałem na województwa,  miasta i ośrodki medyczne.</vt:lpstr>
      <vt:lpstr>Lista za rejestrowanych lekarzy z podziałem na województwa,  miasta i ośrodki medyczne.</vt:lpstr>
      <vt:lpstr>Lista za rejestrowanych lekarzy z podziałem na województwa,  miasta i ośrodki medyczne.</vt:lpstr>
      <vt:lpstr>Lista za rejestrowanych lekarzy z podziałem na województwa,  miasta i ośrodki medyczne.</vt:lpstr>
      <vt:lpstr>Lista za rejestrowanych lekarzy z podziałem na województwa,  miasta i ośrodki medyczne.</vt:lpstr>
      <vt:lpstr>REJESTR PACJENTÓW W REUMATOLOGII  – ROCZNE DOŚWIADCZENIE</vt:lpstr>
      <vt:lpstr>REJESTR PACJENTÓW W REUMATOLOGII  – ROCZNE DOŚWIADCZENIE</vt:lpstr>
      <vt:lpstr>REJESTR PACJENTÓW W REUMATOLOGII  – ROCZNE DOŚWIADCZENIE</vt:lpstr>
      <vt:lpstr>REJESTR PACJENTÓW W REUMATOLOGII  – ROCZNE DOŚWIADCZENIE</vt:lpstr>
      <vt:lpstr>REJESTR PACJENTÓW W REUMATOLOGII  – ROCZNE DOŚWIADCZENIE</vt:lpstr>
      <vt:lpstr>„PLUSY” PROWADZENIA REJESTRU</vt:lpstr>
      <vt:lpstr>„MINUSY” PROWADZENIA REJESTRU</vt:lpstr>
      <vt:lpstr>Slajd 33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xxx</dc:creator>
  <cp:lastModifiedBy>Emilka</cp:lastModifiedBy>
  <cp:revision>83</cp:revision>
  <dcterms:created xsi:type="dcterms:W3CDTF">2010-09-02T08:07:57Z</dcterms:created>
  <dcterms:modified xsi:type="dcterms:W3CDTF">2010-09-15T20:21:05Z</dcterms:modified>
</cp:coreProperties>
</file>